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408" y="63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5FF1AA-2355-4446-B549-F4297F320FC6}"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C9225E-F40C-45E5-BAF7-CB0C24C7D26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5FF1AA-2355-4446-B549-F4297F320FC6}" type="datetimeFigureOut">
              <a:rPr lang="en-US" smtClean="0"/>
              <a:pPr/>
              <a:t>07/03/2023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9225E-F40C-45E5-BAF7-CB0C24C7D26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762000"/>
            <a:ext cx="7543800" cy="2057400"/>
          </a:xfrm>
        </p:spPr>
        <p:txBody>
          <a:bodyPr>
            <a:noAutofit/>
          </a:bodyPr>
          <a:lstStyle/>
          <a:p>
            <a:r>
              <a:rPr lang="en-US" sz="2400" b="1" dirty="0" smtClean="0">
                <a:solidFill>
                  <a:srgbClr val="00B050"/>
                </a:solidFill>
              </a:rPr>
              <a:t/>
            </a:r>
            <a:br>
              <a:rPr lang="en-US" sz="2400" b="1" dirty="0" smtClean="0">
                <a:solidFill>
                  <a:srgbClr val="00B050"/>
                </a:solidFill>
              </a:rPr>
            </a:br>
            <a:r>
              <a:rPr lang="en-US" sz="2400" b="1" dirty="0" err="1" smtClean="0">
                <a:solidFill>
                  <a:srgbClr val="00B050"/>
                </a:solidFill>
              </a:rPr>
              <a:t>Mr.Kamble</a:t>
            </a:r>
            <a:r>
              <a:rPr lang="en-US" sz="2400" b="1" dirty="0" smtClean="0">
                <a:solidFill>
                  <a:srgbClr val="00B050"/>
                </a:solidFill>
              </a:rPr>
              <a:t> </a:t>
            </a:r>
            <a:r>
              <a:rPr lang="en-US" sz="2400" b="1" dirty="0" err="1" smtClean="0">
                <a:solidFill>
                  <a:srgbClr val="00B050"/>
                </a:solidFill>
              </a:rPr>
              <a:t>Mahadev</a:t>
            </a:r>
            <a:r>
              <a:rPr lang="en-US" sz="2400" b="1" dirty="0" smtClean="0">
                <a:solidFill>
                  <a:srgbClr val="00B050"/>
                </a:solidFill>
              </a:rPr>
              <a:t> </a:t>
            </a:r>
            <a:r>
              <a:rPr lang="en-US" sz="2400" b="1" dirty="0" err="1" smtClean="0">
                <a:solidFill>
                  <a:srgbClr val="00B050"/>
                </a:solidFill>
              </a:rPr>
              <a:t>Ananda</a:t>
            </a:r>
            <a:r>
              <a:rPr lang="en-US" sz="2400" b="1" dirty="0" smtClean="0">
                <a:solidFill>
                  <a:srgbClr val="00B050"/>
                </a:solidFill>
              </a:rPr>
              <a:t/>
            </a:r>
            <a:br>
              <a:rPr lang="en-US" sz="2400" b="1" dirty="0" smtClean="0">
                <a:solidFill>
                  <a:srgbClr val="00B050"/>
                </a:solidFill>
              </a:rPr>
            </a:br>
            <a:r>
              <a:rPr lang="en-US" sz="2400" b="1" dirty="0" smtClean="0">
                <a:solidFill>
                  <a:srgbClr val="FFC000"/>
                </a:solidFill>
              </a:rPr>
              <a:t>Assist. Professor and Head of Department of Commerce</a:t>
            </a:r>
            <a:br>
              <a:rPr lang="en-US" sz="2400" b="1" dirty="0" smtClean="0">
                <a:solidFill>
                  <a:srgbClr val="FFC000"/>
                </a:solidFill>
              </a:rPr>
            </a:br>
            <a:r>
              <a:rPr lang="en-US" sz="2400" b="1" dirty="0" err="1" smtClean="0">
                <a:solidFill>
                  <a:srgbClr val="FFC000"/>
                </a:solidFill>
              </a:rPr>
              <a:t>Bhogawati</a:t>
            </a:r>
            <a:r>
              <a:rPr lang="en-US" sz="2400" b="1" dirty="0" smtClean="0">
                <a:solidFill>
                  <a:srgbClr val="FFC000"/>
                </a:solidFill>
              </a:rPr>
              <a:t> </a:t>
            </a:r>
            <a:r>
              <a:rPr lang="en-US" sz="2400" b="1" dirty="0" err="1" smtClean="0">
                <a:solidFill>
                  <a:srgbClr val="FFC000"/>
                </a:solidFill>
              </a:rPr>
              <a:t>Mahavidyalaya</a:t>
            </a:r>
            <a:r>
              <a:rPr lang="en-US" sz="2400" b="1" dirty="0" smtClean="0">
                <a:solidFill>
                  <a:srgbClr val="FFC000"/>
                </a:solidFill>
              </a:rPr>
              <a:t>; </a:t>
            </a:r>
            <a:r>
              <a:rPr lang="en-US" sz="2400" b="1" dirty="0" err="1" smtClean="0">
                <a:solidFill>
                  <a:srgbClr val="FFC000"/>
                </a:solidFill>
              </a:rPr>
              <a:t>Kurukali</a:t>
            </a:r>
            <a:r>
              <a:rPr lang="en-US" sz="2400" b="1" dirty="0" smtClean="0">
                <a:solidFill>
                  <a:srgbClr val="FFC000"/>
                </a:solidFill>
              </a:rPr>
              <a:t/>
            </a:r>
            <a:br>
              <a:rPr lang="en-US" sz="2400" b="1" dirty="0" smtClean="0">
                <a:solidFill>
                  <a:srgbClr val="FFC000"/>
                </a:solidFill>
              </a:rPr>
            </a:br>
            <a:r>
              <a:rPr lang="en-US" sz="2400" b="1" dirty="0" err="1" smtClean="0">
                <a:solidFill>
                  <a:srgbClr val="FFC000"/>
                </a:solidFill>
              </a:rPr>
              <a:t>Distric</a:t>
            </a:r>
            <a:r>
              <a:rPr lang="en-US" sz="2400" b="1" dirty="0" smtClean="0">
                <a:solidFill>
                  <a:srgbClr val="FFC000"/>
                </a:solidFill>
              </a:rPr>
              <a:t> – Kolhapur – 416001</a:t>
            </a:r>
            <a:br>
              <a:rPr lang="en-US" sz="2400" b="1" dirty="0" smtClean="0">
                <a:solidFill>
                  <a:srgbClr val="FFC000"/>
                </a:solidFill>
              </a:rPr>
            </a:br>
            <a:r>
              <a:rPr lang="en-US" sz="2400" b="1" dirty="0" smtClean="0">
                <a:solidFill>
                  <a:srgbClr val="FFC000"/>
                </a:solidFill>
              </a:rPr>
              <a:t>Maharashtra</a:t>
            </a:r>
            <a:r>
              <a:rPr lang="en-US" sz="2400" dirty="0" smtClean="0">
                <a:solidFill>
                  <a:srgbClr val="FFC000"/>
                </a:solidFill>
              </a:rPr>
              <a:t/>
            </a:r>
            <a:br>
              <a:rPr lang="en-US" sz="2400" dirty="0" smtClean="0">
                <a:solidFill>
                  <a:srgbClr val="FFC000"/>
                </a:solidFill>
              </a:rPr>
            </a:br>
            <a:endParaRPr lang="en-US" sz="2400" dirty="0">
              <a:solidFill>
                <a:srgbClr val="FFC000"/>
              </a:solidFill>
            </a:endParaRPr>
          </a:p>
        </p:txBody>
      </p:sp>
      <p:sp>
        <p:nvSpPr>
          <p:cNvPr id="3" name="Subtitle 2"/>
          <p:cNvSpPr>
            <a:spLocks noGrp="1"/>
          </p:cNvSpPr>
          <p:nvPr>
            <p:ph type="subTitle" idx="1"/>
          </p:nvPr>
        </p:nvSpPr>
        <p:spPr>
          <a:xfrm>
            <a:off x="838200" y="3048000"/>
            <a:ext cx="7543800" cy="1752600"/>
          </a:xfrm>
        </p:spPr>
        <p:txBody>
          <a:bodyPr>
            <a:normAutofit/>
          </a:bodyPr>
          <a:lstStyle/>
          <a:p>
            <a:endParaRPr lang="en-US" sz="1800" dirty="0" smtClean="0">
              <a:solidFill>
                <a:srgbClr val="0070C0"/>
              </a:solidFill>
            </a:endParaRPr>
          </a:p>
          <a:p>
            <a:r>
              <a:rPr lang="en-US" sz="1800" dirty="0" smtClean="0">
                <a:solidFill>
                  <a:srgbClr val="0070C0"/>
                </a:solidFill>
              </a:rPr>
              <a:t>Class:- </a:t>
            </a:r>
            <a:r>
              <a:rPr lang="en-US" sz="1800" dirty="0" err="1" smtClean="0">
                <a:solidFill>
                  <a:srgbClr val="0070C0"/>
                </a:solidFill>
              </a:rPr>
              <a:t>B.Com</a:t>
            </a:r>
            <a:r>
              <a:rPr lang="en-US" sz="1800" dirty="0" smtClean="0">
                <a:solidFill>
                  <a:srgbClr val="0070C0"/>
                </a:solidFill>
              </a:rPr>
              <a:t>-II</a:t>
            </a:r>
          </a:p>
          <a:p>
            <a:r>
              <a:rPr lang="en-US" sz="1800" dirty="0" smtClean="0">
                <a:solidFill>
                  <a:srgbClr val="0070C0"/>
                </a:solidFill>
              </a:rPr>
              <a:t>Semester-IV</a:t>
            </a:r>
          </a:p>
          <a:p>
            <a:r>
              <a:rPr lang="en-US" sz="1800" dirty="0" smtClean="0">
                <a:solidFill>
                  <a:srgbClr val="0070C0"/>
                </a:solidFill>
              </a:rPr>
              <a:t>Subject:-Corporate Accounting Paper-II</a:t>
            </a:r>
          </a:p>
          <a:p>
            <a:r>
              <a:rPr lang="en-US" sz="1800" b="1" dirty="0" smtClean="0">
                <a:solidFill>
                  <a:srgbClr val="00B050"/>
                </a:solidFill>
              </a:rPr>
              <a:t>UNIT-1  PROFIT OR LOSS PRIOR TO AND AFTER INCORPORATION</a:t>
            </a:r>
            <a:endParaRPr lang="en-US" sz="1800" dirty="0" smtClean="0"/>
          </a:p>
          <a:p>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990599"/>
          </a:xfrm>
        </p:spPr>
        <p:txBody>
          <a:bodyPr>
            <a:normAutofit fontScale="90000"/>
          </a:bodyPr>
          <a:lstStyle/>
          <a:p>
            <a:r>
              <a:rPr lang="en-US" sz="3100" b="1" dirty="0" smtClean="0"/>
              <a:t/>
            </a:r>
            <a:br>
              <a:rPr lang="en-US" sz="3100" b="1" dirty="0" smtClean="0"/>
            </a:br>
            <a:r>
              <a:rPr lang="en-US" sz="2700" b="1" dirty="0" smtClean="0">
                <a:solidFill>
                  <a:schemeClr val="accent6"/>
                </a:solidFill>
              </a:rPr>
              <a:t>Step </a:t>
            </a:r>
            <a:r>
              <a:rPr lang="en-US" sz="2700" b="1" dirty="0">
                <a:solidFill>
                  <a:schemeClr val="accent6"/>
                </a:solidFill>
              </a:rPr>
              <a:t>VI: Interest on Purchase Price or Interest to Vendors (Special Time Ratio)</a:t>
            </a:r>
            <a:r>
              <a:rPr lang="en-US" dirty="0"/>
              <a:t/>
            </a:r>
            <a:br>
              <a:rPr lang="en-US" dirty="0"/>
            </a:br>
            <a:endParaRPr lang="en-US" dirty="0"/>
          </a:p>
        </p:txBody>
      </p:sp>
      <p:sp>
        <p:nvSpPr>
          <p:cNvPr id="3" name="Subtitle 2"/>
          <p:cNvSpPr>
            <a:spLocks noGrp="1"/>
          </p:cNvSpPr>
          <p:nvPr>
            <p:ph type="subTitle" idx="1"/>
          </p:nvPr>
        </p:nvSpPr>
        <p:spPr>
          <a:xfrm>
            <a:off x="990600" y="2362200"/>
            <a:ext cx="7315200" cy="3505200"/>
          </a:xfrm>
        </p:spPr>
        <p:txBody>
          <a:bodyPr>
            <a:normAutofit fontScale="85000" lnSpcReduction="20000"/>
          </a:bodyPr>
          <a:lstStyle/>
          <a:p>
            <a:pPr algn="l"/>
            <a:r>
              <a:rPr lang="en-US" sz="2900" dirty="0">
                <a:solidFill>
                  <a:srgbClr val="00B050"/>
                </a:solidFill>
              </a:rPr>
              <a:t>A separate ratio is to be calculated to distribute the interest on purchase price considering the date of payment of purchase price. Calculate the ratio of the period from the date of purchase of business to the date of incorporation (prior period) to the period from the date incorporation to the date of payment and distribute the interest in this special ratio</a:t>
            </a:r>
            <a:r>
              <a:rPr lang="en-US" sz="2900" dirty="0" smtClean="0">
                <a:solidFill>
                  <a:srgbClr val="00B050"/>
                </a:solidFill>
              </a:rPr>
              <a:t>.</a:t>
            </a:r>
            <a:r>
              <a:rPr lang="en-US" sz="2400" dirty="0" smtClean="0">
                <a:solidFill>
                  <a:srgbClr val="C00000"/>
                </a:solidFill>
              </a:rPr>
              <a:t> </a:t>
            </a:r>
          </a:p>
          <a:p>
            <a:pPr algn="l"/>
            <a:r>
              <a:rPr lang="en-US" sz="2400" dirty="0" smtClean="0">
                <a:solidFill>
                  <a:srgbClr val="C00000"/>
                </a:solidFill>
              </a:rPr>
              <a:t>Date of take over </a:t>
            </a:r>
          </a:p>
          <a:p>
            <a:pPr algn="l"/>
            <a:r>
              <a:rPr lang="en-US" sz="2400" dirty="0" smtClean="0">
                <a:solidFill>
                  <a:srgbClr val="0070C0"/>
                </a:solidFill>
              </a:rPr>
              <a:t>Date of incorporation</a:t>
            </a:r>
          </a:p>
          <a:p>
            <a:pPr algn="l"/>
            <a:r>
              <a:rPr lang="en-US" sz="2400" dirty="0" smtClean="0">
                <a:solidFill>
                  <a:srgbClr val="7030A0"/>
                </a:solidFill>
              </a:rPr>
              <a:t> </a:t>
            </a:r>
            <a:r>
              <a:rPr lang="en-US" sz="2400" dirty="0" smtClean="0">
                <a:solidFill>
                  <a:schemeClr val="accent6"/>
                </a:solidFill>
              </a:rPr>
              <a:t>Date of Purchase Price </a:t>
            </a:r>
          </a:p>
          <a:p>
            <a:pPr algn="l"/>
            <a:r>
              <a:rPr lang="en-US" sz="2400" dirty="0" smtClean="0">
                <a:solidFill>
                  <a:srgbClr val="00B050"/>
                </a:solidFill>
              </a:rPr>
              <a:t>Date of Year end/Closing Date</a:t>
            </a:r>
          </a:p>
          <a:p>
            <a:pPr algn="l"/>
            <a:endParaRPr lang="en-US" sz="2900" dirty="0" smtClean="0">
              <a:solidFill>
                <a:srgbClr val="00B050"/>
              </a:solidFill>
            </a:endParaRPr>
          </a:p>
          <a:p>
            <a:pPr algn="l"/>
            <a:endParaRPr lang="en-US" sz="2900" dirty="0">
              <a:solidFill>
                <a:srgbClr val="00B050"/>
              </a:solidFill>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914399"/>
          </a:xfrm>
        </p:spPr>
        <p:txBody>
          <a:bodyPr>
            <a:normAutofit fontScale="90000"/>
          </a:bodyPr>
          <a:lstStyle/>
          <a:p>
            <a:r>
              <a:rPr lang="en-US" sz="3100" b="1" dirty="0" smtClean="0"/>
              <a:t/>
            </a:r>
            <a:br>
              <a:rPr lang="en-US" sz="3100" b="1" dirty="0" smtClean="0"/>
            </a:br>
            <a:r>
              <a:rPr lang="en-US" sz="3100" b="1" dirty="0" smtClean="0">
                <a:solidFill>
                  <a:srgbClr val="00B0F0"/>
                </a:solidFill>
              </a:rPr>
              <a:t>Step </a:t>
            </a:r>
            <a:r>
              <a:rPr lang="en-US" sz="3100" b="1" dirty="0">
                <a:solidFill>
                  <a:srgbClr val="00B0F0"/>
                </a:solidFill>
              </a:rPr>
              <a:t>VII: Audit Fees - Audit Fees are treated as below</a:t>
            </a:r>
            <a:r>
              <a:rPr lang="en-US" sz="3100" dirty="0">
                <a:solidFill>
                  <a:srgbClr val="00B0F0"/>
                </a:solidFill>
              </a:rPr>
              <a:t> </a:t>
            </a:r>
            <a:r>
              <a:rPr lang="en-US" dirty="0"/>
              <a:t/>
            </a:r>
            <a:br>
              <a:rPr lang="en-US" dirty="0"/>
            </a:br>
            <a:endParaRPr lang="en-US" dirty="0"/>
          </a:p>
        </p:txBody>
      </p:sp>
      <p:sp>
        <p:nvSpPr>
          <p:cNvPr id="3" name="Subtitle 2"/>
          <p:cNvSpPr>
            <a:spLocks noGrp="1"/>
          </p:cNvSpPr>
          <p:nvPr>
            <p:ph type="subTitle" idx="1"/>
          </p:nvPr>
        </p:nvSpPr>
        <p:spPr>
          <a:xfrm>
            <a:off x="914400" y="1828800"/>
            <a:ext cx="7391400" cy="2514600"/>
          </a:xfrm>
        </p:spPr>
        <p:txBody>
          <a:bodyPr>
            <a:normAutofit/>
          </a:bodyPr>
          <a:lstStyle/>
          <a:p>
            <a:pPr algn="l"/>
            <a:r>
              <a:rPr lang="en-US" sz="2000" dirty="0">
                <a:solidFill>
                  <a:srgbClr val="FFC000"/>
                </a:solidFill>
              </a:rPr>
              <a:t>a) If it is mentioned as </a:t>
            </a:r>
            <a:r>
              <a:rPr lang="en-US" sz="2000" b="1" dirty="0">
                <a:solidFill>
                  <a:srgbClr val="00B050"/>
                </a:solidFill>
              </a:rPr>
              <a:t>Audit Fees</a:t>
            </a:r>
            <a:r>
              <a:rPr lang="en-US" sz="2000" dirty="0">
                <a:solidFill>
                  <a:srgbClr val="00B050"/>
                </a:solidFill>
              </a:rPr>
              <a:t> </a:t>
            </a:r>
            <a:r>
              <a:rPr lang="en-US" sz="2000" dirty="0">
                <a:solidFill>
                  <a:srgbClr val="FFC000"/>
                </a:solidFill>
              </a:rPr>
              <a:t>- It is distributed in Time Ratio</a:t>
            </a:r>
          </a:p>
          <a:p>
            <a:pPr algn="l"/>
            <a:r>
              <a:rPr lang="en-US" sz="2000" dirty="0">
                <a:solidFill>
                  <a:srgbClr val="FFC000"/>
                </a:solidFill>
              </a:rPr>
              <a:t>b) If it is mentioned as </a:t>
            </a:r>
            <a:r>
              <a:rPr lang="en-US" sz="2000" b="1" dirty="0">
                <a:solidFill>
                  <a:srgbClr val="00B050"/>
                </a:solidFill>
              </a:rPr>
              <a:t>Company's Audit Fee or Audit Fees under Companies Act</a:t>
            </a:r>
            <a:r>
              <a:rPr lang="en-US" sz="2000" dirty="0">
                <a:solidFill>
                  <a:srgbClr val="FFC000"/>
                </a:solidFill>
              </a:rPr>
              <a:t> – It is charged to Post-incorporation period </a:t>
            </a:r>
          </a:p>
          <a:p>
            <a:pPr algn="l"/>
            <a:r>
              <a:rPr lang="en-US" sz="2000" dirty="0">
                <a:solidFill>
                  <a:srgbClr val="FFC000"/>
                </a:solidFill>
              </a:rPr>
              <a:t>c) If it is mentioned as </a:t>
            </a:r>
            <a:r>
              <a:rPr lang="en-US" sz="2000" b="1" dirty="0">
                <a:solidFill>
                  <a:srgbClr val="00B050"/>
                </a:solidFill>
              </a:rPr>
              <a:t>Tax Audit Fees or Audit Fees under Income tax Act, 1961</a:t>
            </a:r>
            <a:r>
              <a:rPr lang="en-US" sz="2000" b="1" dirty="0">
                <a:solidFill>
                  <a:srgbClr val="FFC000"/>
                </a:solidFill>
              </a:rPr>
              <a:t> </a:t>
            </a:r>
            <a:r>
              <a:rPr lang="en-US" sz="2000" dirty="0">
                <a:solidFill>
                  <a:srgbClr val="FFC000"/>
                </a:solidFill>
              </a:rPr>
              <a:t>- It is distributed in Sales Ratio (In some books audit fees are charged to after incorporation period, assuming that it is for audit under Company's Act)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142999"/>
          </a:xfrm>
        </p:spPr>
        <p:txBody>
          <a:bodyPr>
            <a:normAutofit/>
          </a:bodyPr>
          <a:lstStyle/>
          <a:p>
            <a:r>
              <a:rPr lang="en-US" sz="2800" b="1" dirty="0">
                <a:solidFill>
                  <a:srgbClr val="00B050"/>
                </a:solidFill>
              </a:rPr>
              <a:t>Step VIII: Determine the items which are to be charged to Prior Period only</a:t>
            </a:r>
            <a:r>
              <a:rPr lang="en-US" sz="2800" dirty="0">
                <a:solidFill>
                  <a:srgbClr val="00B050"/>
                </a:solidFill>
              </a:rPr>
              <a:t> </a:t>
            </a:r>
          </a:p>
        </p:txBody>
      </p:sp>
      <p:sp>
        <p:nvSpPr>
          <p:cNvPr id="3" name="Subtitle 2"/>
          <p:cNvSpPr>
            <a:spLocks noGrp="1"/>
          </p:cNvSpPr>
          <p:nvPr>
            <p:ph type="subTitle" idx="1"/>
          </p:nvPr>
        </p:nvSpPr>
        <p:spPr>
          <a:xfrm>
            <a:off x="685800" y="2057400"/>
            <a:ext cx="7543800" cy="1905000"/>
          </a:xfrm>
        </p:spPr>
        <p:txBody>
          <a:bodyPr>
            <a:normAutofit fontScale="85000" lnSpcReduction="10000"/>
          </a:bodyPr>
          <a:lstStyle/>
          <a:p>
            <a:pPr algn="l"/>
            <a:r>
              <a:rPr lang="en-US" sz="3300" dirty="0">
                <a:solidFill>
                  <a:srgbClr val="7030A0"/>
                </a:solidFill>
              </a:rPr>
              <a:t>Certain expenses are not apportioned since they relate to a particular period. Find out the items such as </a:t>
            </a:r>
            <a:r>
              <a:rPr lang="en-US" sz="3300" b="1" dirty="0">
                <a:solidFill>
                  <a:schemeClr val="accent6">
                    <a:lumMod val="75000"/>
                  </a:schemeClr>
                </a:solidFill>
              </a:rPr>
              <a:t>partners' salary, interest on capital </a:t>
            </a:r>
            <a:r>
              <a:rPr lang="en-US" sz="3300" dirty="0">
                <a:solidFill>
                  <a:srgbClr val="7030A0"/>
                </a:solidFill>
              </a:rPr>
              <a:t>etc. which are to be charged to prior period only</a:t>
            </a:r>
            <a:r>
              <a:rPr lang="en-US" dirty="0"/>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r>
              <a:rPr lang="en-US" sz="2700" b="1" dirty="0" smtClean="0"/>
              <a:t/>
            </a:r>
            <a:br>
              <a:rPr lang="en-US" sz="2700" b="1" dirty="0" smtClean="0"/>
            </a:br>
            <a:r>
              <a:rPr lang="en-US" sz="2700" b="1" dirty="0"/>
              <a:t/>
            </a:r>
            <a:br>
              <a:rPr lang="en-US" sz="2700" b="1" dirty="0"/>
            </a:br>
            <a:r>
              <a:rPr lang="en-US" sz="2700" b="1" dirty="0" smtClean="0">
                <a:solidFill>
                  <a:schemeClr val="accent2"/>
                </a:solidFill>
              </a:rPr>
              <a:t>Step </a:t>
            </a:r>
            <a:r>
              <a:rPr lang="en-US" sz="2700" b="1" dirty="0">
                <a:solidFill>
                  <a:schemeClr val="accent2"/>
                </a:solidFill>
              </a:rPr>
              <a:t>IX: Determine the items which are to be charged to After Period only</a:t>
            </a:r>
            <a:r>
              <a:rPr lang="en-US" dirty="0">
                <a:solidFill>
                  <a:schemeClr val="accent2"/>
                </a:solidFill>
              </a:rPr>
              <a:t/>
            </a:r>
            <a:br>
              <a:rPr lang="en-US" dirty="0">
                <a:solidFill>
                  <a:schemeClr val="accent2"/>
                </a:solidFill>
              </a:rPr>
            </a:br>
            <a:endParaRPr lang="en-US" dirty="0">
              <a:solidFill>
                <a:schemeClr val="accent2"/>
              </a:solidFill>
            </a:endParaRPr>
          </a:p>
        </p:txBody>
      </p:sp>
      <p:sp>
        <p:nvSpPr>
          <p:cNvPr id="3" name="Content Placeholder 2"/>
          <p:cNvSpPr>
            <a:spLocks noGrp="1"/>
          </p:cNvSpPr>
          <p:nvPr>
            <p:ph idx="1"/>
          </p:nvPr>
        </p:nvSpPr>
        <p:spPr/>
        <p:txBody>
          <a:bodyPr>
            <a:normAutofit/>
          </a:bodyPr>
          <a:lstStyle/>
          <a:p>
            <a:r>
              <a:rPr lang="en-US" dirty="0">
                <a:solidFill>
                  <a:srgbClr val="00B0F0"/>
                </a:solidFill>
              </a:rPr>
              <a:t>(a) Directors' fees, salary and remuneration              (b) Preliminary expenses written off</a:t>
            </a:r>
          </a:p>
          <a:p>
            <a:r>
              <a:rPr lang="en-US" dirty="0">
                <a:solidFill>
                  <a:srgbClr val="00B0F0"/>
                </a:solidFill>
              </a:rPr>
              <a:t>(c) Interest on debentures,                                            (d) Provision for doubtful debts</a:t>
            </a:r>
          </a:p>
          <a:p>
            <a:r>
              <a:rPr lang="en-US" dirty="0">
                <a:solidFill>
                  <a:srgbClr val="00B0F0"/>
                </a:solidFill>
              </a:rPr>
              <a:t> (e) Underwriting Commission                                     (f) Non-business expenses </a:t>
            </a:r>
          </a:p>
          <a:p>
            <a:r>
              <a:rPr lang="en-US" dirty="0">
                <a:solidFill>
                  <a:srgbClr val="00B0F0"/>
                </a:solidFill>
              </a:rPr>
              <a:t>(g) Provision for Taxation                                             (h) Proposed Dividend etc.</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1219199"/>
          </a:xfrm>
        </p:spPr>
        <p:txBody>
          <a:bodyPr>
            <a:normAutofit/>
          </a:bodyPr>
          <a:lstStyle/>
          <a:p>
            <a:r>
              <a:rPr lang="en-US" sz="2800" b="1" dirty="0">
                <a:solidFill>
                  <a:schemeClr val="accent3">
                    <a:lumMod val="50000"/>
                  </a:schemeClr>
                </a:solidFill>
              </a:rPr>
              <a:t>Step X: Determine other items which need to be allocated separately</a:t>
            </a:r>
            <a:r>
              <a:rPr lang="en-US" sz="2800" dirty="0">
                <a:solidFill>
                  <a:schemeClr val="accent3">
                    <a:lumMod val="50000"/>
                  </a:schemeClr>
                </a:solidFill>
              </a:rPr>
              <a:t> </a:t>
            </a:r>
          </a:p>
        </p:txBody>
      </p:sp>
      <p:sp>
        <p:nvSpPr>
          <p:cNvPr id="3" name="Subtitle 2"/>
          <p:cNvSpPr>
            <a:spLocks noGrp="1"/>
          </p:cNvSpPr>
          <p:nvPr>
            <p:ph type="subTitle" idx="1"/>
          </p:nvPr>
        </p:nvSpPr>
        <p:spPr>
          <a:xfrm>
            <a:off x="990600" y="2667000"/>
            <a:ext cx="7010400" cy="1981200"/>
          </a:xfrm>
        </p:spPr>
        <p:txBody>
          <a:bodyPr>
            <a:normAutofit/>
          </a:bodyPr>
          <a:lstStyle/>
          <a:p>
            <a:pPr algn="l"/>
            <a:r>
              <a:rPr lang="en-US" sz="2800" dirty="0">
                <a:solidFill>
                  <a:srgbClr val="FFC000"/>
                </a:solidFill>
              </a:rPr>
              <a:t>If there are some items for which separate information is provided, such items distributed considering the information provided in the problem</a:t>
            </a:r>
            <a:r>
              <a:rPr lang="en-US" dirty="0"/>
              <a: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838200" y="685800"/>
            <a:ext cx="7696200" cy="3276600"/>
          </a:xfrm>
        </p:spPr>
        <p:txBody>
          <a:bodyPr>
            <a:normAutofit/>
          </a:bodyPr>
          <a:lstStyle/>
          <a:p>
            <a:r>
              <a:rPr lang="en-US" sz="2200" b="1" dirty="0" smtClean="0">
                <a:solidFill>
                  <a:srgbClr val="00B0F0"/>
                </a:solidFill>
              </a:rPr>
              <a:t>Capital Profit/Loss Revenue profit or loss </a:t>
            </a:r>
          </a:p>
          <a:p>
            <a:pPr algn="l"/>
            <a:r>
              <a:rPr lang="en-US" sz="2200" dirty="0" smtClean="0">
                <a:solidFill>
                  <a:schemeClr val="accent2">
                    <a:lumMod val="60000"/>
                    <a:lumOff val="40000"/>
                  </a:schemeClr>
                </a:solidFill>
              </a:rPr>
              <a:t>Accounting </a:t>
            </a:r>
            <a:r>
              <a:rPr lang="en-US" sz="2200" dirty="0">
                <a:solidFill>
                  <a:schemeClr val="accent2">
                    <a:lumMod val="60000"/>
                    <a:lumOff val="40000"/>
                  </a:schemeClr>
                </a:solidFill>
              </a:rPr>
              <a:t>Treatment of Profit/Loss Prior to and After Incorporation: Since Profit or Loss prior to incorporation is a </a:t>
            </a:r>
            <a:r>
              <a:rPr lang="en-US" sz="2200" b="1" dirty="0">
                <a:solidFill>
                  <a:srgbClr val="00B0F0"/>
                </a:solidFill>
              </a:rPr>
              <a:t>Capital Profit/Loss</a:t>
            </a:r>
            <a:r>
              <a:rPr lang="en-US" sz="2200" b="1" dirty="0">
                <a:solidFill>
                  <a:schemeClr val="accent2">
                    <a:lumMod val="60000"/>
                    <a:lumOff val="40000"/>
                  </a:schemeClr>
                </a:solidFill>
              </a:rPr>
              <a:t>,</a:t>
            </a:r>
            <a:r>
              <a:rPr lang="en-US" sz="2200" dirty="0">
                <a:solidFill>
                  <a:schemeClr val="accent2">
                    <a:lumMod val="60000"/>
                    <a:lumOff val="40000"/>
                  </a:schemeClr>
                </a:solidFill>
              </a:rPr>
              <a:t> it is transferred to Capital Reserve or written off against Goodwill Account. Profit or Loss after incorporation is </a:t>
            </a:r>
            <a:r>
              <a:rPr lang="en-US" sz="2200" b="1" dirty="0">
                <a:solidFill>
                  <a:srgbClr val="00B0F0"/>
                </a:solidFill>
              </a:rPr>
              <a:t>revenue profit or loss</a:t>
            </a:r>
            <a:r>
              <a:rPr lang="en-US" sz="2200" dirty="0">
                <a:solidFill>
                  <a:schemeClr val="accent2">
                    <a:lumMod val="60000"/>
                    <a:lumOff val="40000"/>
                  </a:schemeClr>
                </a:solidFill>
              </a:rPr>
              <a:t>. If there is profit it is available for appropriation and if there is loss will be carried forward and shown under the heading Profit &amp; Loss A/c to the assets side of the Balance Sheet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990599"/>
          </a:xfrm>
        </p:spPr>
        <p:txBody>
          <a:bodyPr>
            <a:normAutofit fontScale="90000"/>
          </a:bodyPr>
          <a:lstStyle/>
          <a:p>
            <a:r>
              <a:rPr lang="en-US" sz="2200" dirty="0" smtClean="0">
                <a:solidFill>
                  <a:srgbClr val="92D050"/>
                </a:solidFill>
              </a:rPr>
              <a:t/>
            </a:r>
            <a:br>
              <a:rPr lang="en-US" sz="2200" dirty="0" smtClean="0">
                <a:solidFill>
                  <a:srgbClr val="92D050"/>
                </a:solidFill>
              </a:rPr>
            </a:br>
            <a:r>
              <a:rPr lang="en-US" sz="2200" dirty="0">
                <a:solidFill>
                  <a:srgbClr val="92D050"/>
                </a:solidFill>
              </a:rPr>
              <a:t/>
            </a:r>
            <a:br>
              <a:rPr lang="en-US" sz="2200" dirty="0">
                <a:solidFill>
                  <a:srgbClr val="92D050"/>
                </a:solidFill>
              </a:rPr>
            </a:br>
            <a:r>
              <a:rPr lang="en-US" sz="2200" dirty="0" smtClean="0">
                <a:solidFill>
                  <a:srgbClr val="92D050"/>
                </a:solidFill>
              </a:rPr>
              <a:t>Problem </a:t>
            </a:r>
            <a:r>
              <a:rPr lang="en-US" sz="2200" dirty="0">
                <a:solidFill>
                  <a:srgbClr val="92D050"/>
                </a:solidFill>
              </a:rPr>
              <a:t>1. (Dec. 2018) </a:t>
            </a:r>
            <a:r>
              <a:rPr lang="en-US" sz="2200" dirty="0" err="1">
                <a:solidFill>
                  <a:srgbClr val="92D050"/>
                </a:solidFill>
              </a:rPr>
              <a:t>Ajinkya</a:t>
            </a:r>
            <a:r>
              <a:rPr lang="en-US" sz="2200" dirty="0">
                <a:solidFill>
                  <a:srgbClr val="92D050"/>
                </a:solidFill>
              </a:rPr>
              <a:t> Ltd. incorporated on 1 August 2018 to take over be running business of Prasad from 1" April 2018. The Profit &amp; Loss Account for the year ended 31 March 2019 is as follows-</a:t>
            </a:r>
            <a:r>
              <a:rPr lang="en-US" dirty="0"/>
              <a:t/>
            </a:r>
            <a:br>
              <a:rPr lang="en-US" dirty="0"/>
            </a:br>
            <a:endParaRPr lang="en-US" dirty="0"/>
          </a:p>
        </p:txBody>
      </p:sp>
      <p:sp>
        <p:nvSpPr>
          <p:cNvPr id="3" name="Subtitle 2"/>
          <p:cNvSpPr>
            <a:spLocks noGrp="1"/>
          </p:cNvSpPr>
          <p:nvPr>
            <p:ph type="subTitle" idx="1"/>
          </p:nvPr>
        </p:nvSpPr>
        <p:spPr>
          <a:xfrm>
            <a:off x="685800" y="1600200"/>
            <a:ext cx="7543800" cy="4343400"/>
          </a:xfrm>
        </p:spPr>
        <p:txBody>
          <a:bodyPr>
            <a:normAutofit/>
          </a:bodyPr>
          <a:lstStyle/>
          <a:p>
            <a:pPr algn="l"/>
            <a:r>
              <a:rPr lang="en-US" sz="2000" b="1" dirty="0" smtClean="0"/>
              <a:t>                                        </a:t>
            </a:r>
            <a:r>
              <a:rPr lang="en-US" sz="2000" b="1" dirty="0" smtClean="0">
                <a:solidFill>
                  <a:srgbClr val="FFC000"/>
                </a:solidFill>
              </a:rPr>
              <a:t>Profit &amp; Loss A/c</a:t>
            </a:r>
            <a:endParaRPr lang="en-US" sz="2000" dirty="0" smtClean="0">
              <a:solidFill>
                <a:srgbClr val="FFC000"/>
              </a:solidFill>
            </a:endParaRPr>
          </a:p>
          <a:p>
            <a:pPr algn="l"/>
            <a:endParaRPr lang="en-US" sz="2000" dirty="0" smtClean="0"/>
          </a:p>
          <a:p>
            <a:pPr algn="l"/>
            <a:endParaRPr lang="en-US" sz="2000" dirty="0" smtClean="0"/>
          </a:p>
          <a:p>
            <a:pPr algn="l"/>
            <a:endParaRPr lang="en-US" sz="2000" dirty="0" smtClean="0"/>
          </a:p>
          <a:p>
            <a:pPr algn="l"/>
            <a:endParaRPr lang="en-US" sz="2000" dirty="0" smtClean="0"/>
          </a:p>
          <a:p>
            <a:pPr algn="l"/>
            <a:endParaRPr lang="en-US" sz="2000" dirty="0" smtClean="0"/>
          </a:p>
          <a:p>
            <a:pPr algn="l"/>
            <a:endParaRPr lang="en-US" sz="2000" dirty="0" smtClean="0"/>
          </a:p>
          <a:p>
            <a:pPr algn="l"/>
            <a:endParaRPr lang="en-US" sz="2000" dirty="0" smtClean="0"/>
          </a:p>
          <a:p>
            <a:pPr algn="l"/>
            <a:endParaRPr lang="en-US" sz="2000" dirty="0" smtClean="0"/>
          </a:p>
          <a:p>
            <a:pPr algn="l"/>
            <a:r>
              <a:rPr lang="en-US" sz="1600" dirty="0" smtClean="0">
                <a:solidFill>
                  <a:schemeClr val="accent2">
                    <a:lumMod val="75000"/>
                  </a:schemeClr>
                </a:solidFill>
              </a:rPr>
              <a:t>The total turnover for the year ending on 31 March 2019 was 10,00,000 divided into ₹3,00,000 for the period up to 1 August 2018 and 7,00,000 for the remaining period Prepare a statement showing profit prior to and after incorporation of </a:t>
            </a:r>
            <a:r>
              <a:rPr lang="en-US" sz="1600" dirty="0" err="1" smtClean="0">
                <a:solidFill>
                  <a:schemeClr val="accent2">
                    <a:lumMod val="75000"/>
                  </a:schemeClr>
                </a:solidFill>
              </a:rPr>
              <a:t>Ajinkya</a:t>
            </a:r>
            <a:r>
              <a:rPr lang="en-US" sz="1600" dirty="0" smtClean="0">
                <a:solidFill>
                  <a:schemeClr val="accent2">
                    <a:lumMod val="75000"/>
                  </a:schemeClr>
                </a:solidFill>
              </a:rPr>
              <a:t>  Ltd</a:t>
            </a:r>
          </a:p>
          <a:p>
            <a:pPr algn="l"/>
            <a:endParaRPr lang="en-US" sz="1600" dirty="0" smtClean="0"/>
          </a:p>
        </p:txBody>
      </p:sp>
      <p:graphicFrame>
        <p:nvGraphicFramePr>
          <p:cNvPr id="4" name="Table 3"/>
          <p:cNvGraphicFramePr>
            <a:graphicFrameLocks noGrp="1"/>
          </p:cNvGraphicFramePr>
          <p:nvPr/>
        </p:nvGraphicFramePr>
        <p:xfrm>
          <a:off x="1295400" y="1981200"/>
          <a:ext cx="6705600" cy="2667005"/>
        </p:xfrm>
        <a:graphic>
          <a:graphicData uri="http://schemas.openxmlformats.org/drawingml/2006/table">
            <a:tbl>
              <a:tblPr firstRow="1" bandRow="1">
                <a:tableStyleId>{5C22544A-7EE6-4342-B048-85BDC9FD1C3A}</a:tableStyleId>
              </a:tblPr>
              <a:tblGrid>
                <a:gridCol w="2235200"/>
                <a:gridCol w="1341120"/>
                <a:gridCol w="2235200"/>
                <a:gridCol w="894080"/>
              </a:tblGrid>
              <a:tr h="242455">
                <a:tc>
                  <a:txBody>
                    <a:bodyPr/>
                    <a:lstStyle/>
                    <a:p>
                      <a:pPr marL="0" marR="0">
                        <a:lnSpc>
                          <a:spcPct val="115000"/>
                        </a:lnSpc>
                        <a:spcBef>
                          <a:spcPts val="0"/>
                        </a:spcBef>
                        <a:spcAft>
                          <a:spcPts val="0"/>
                        </a:spcAft>
                      </a:pPr>
                      <a:r>
                        <a:rPr lang="en-US" sz="1100" b="1" dirty="0">
                          <a:latin typeface="Times New Roman"/>
                          <a:ea typeface="Calibri"/>
                          <a:cs typeface="Mangal"/>
                        </a:rPr>
                        <a:t>Particulars</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a:latin typeface="Times New Roman"/>
                          <a:ea typeface="Calibri"/>
                          <a:cs typeface="Mangal"/>
                        </a:rPr>
                        <a:t>Particulars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dirty="0">
                          <a:latin typeface="Times New Roman"/>
                          <a:ea typeface="Calibri"/>
                          <a:cs typeface="Mangal"/>
                        </a:rPr>
                        <a:t>Rs.</a:t>
                      </a:r>
                      <a:endParaRPr lang="en-US" sz="1100" dirty="0">
                        <a:latin typeface="Calibri"/>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Rent &amp; Taxes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24000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By Gross Profit</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31000</a:t>
                      </a:r>
                      <a:endParaRPr lang="en-US" sz="1100">
                        <a:latin typeface="Calibri"/>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-Insurance</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6000</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Salaries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94800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Directors' Fees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9200</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Commission</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120000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Advertisement</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21000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Preliminary Expenses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13000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Bad Debts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4000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r>
                        <a:rPr lang="en-US" sz="1100">
                          <a:latin typeface="Times New Roman"/>
                          <a:ea typeface="Calibri"/>
                          <a:cs typeface="Mangal"/>
                        </a:rPr>
                        <a:t>To Net Profit</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18000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dirty="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42455">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31000</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dirty="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31000</a:t>
                      </a:r>
                      <a:endParaRPr lang="en-US" sz="1100" dirty="0">
                        <a:latin typeface="Calibri"/>
                        <a:ea typeface="Calibri"/>
                        <a:cs typeface="Mang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914399"/>
          </a:xfrm>
        </p:spPr>
        <p:txBody>
          <a:bodyPr>
            <a:normAutofit fontScale="90000"/>
          </a:bodyPr>
          <a:lstStyle/>
          <a:p>
            <a:pPr algn="l"/>
            <a:r>
              <a:rPr lang="en-US" sz="2200" dirty="0" smtClean="0">
                <a:solidFill>
                  <a:schemeClr val="accent2">
                    <a:lumMod val="75000"/>
                  </a:schemeClr>
                </a:solidFill>
              </a:rPr>
              <a:t/>
            </a:r>
            <a:br>
              <a:rPr lang="en-US" sz="2200" dirty="0" smtClean="0">
                <a:solidFill>
                  <a:schemeClr val="accent2">
                    <a:lumMod val="75000"/>
                  </a:schemeClr>
                </a:solidFill>
              </a:rPr>
            </a:br>
            <a:r>
              <a:rPr lang="en-US" sz="2200" dirty="0" smtClean="0">
                <a:solidFill>
                  <a:schemeClr val="accent2">
                    <a:lumMod val="75000"/>
                  </a:schemeClr>
                </a:solidFill>
              </a:rPr>
              <a:t/>
            </a:r>
            <a:br>
              <a:rPr lang="en-US" sz="2200" dirty="0" smtClean="0">
                <a:solidFill>
                  <a:schemeClr val="accent2">
                    <a:lumMod val="75000"/>
                  </a:schemeClr>
                </a:solidFill>
              </a:rPr>
            </a:br>
            <a:r>
              <a:rPr lang="en-US" sz="2200" dirty="0" smtClean="0">
                <a:solidFill>
                  <a:srgbClr val="FF0000"/>
                </a:solidFill>
              </a:rPr>
              <a:t>Problem 2. XYZ Ltd. was formed on 1/7/2018 to take over business of partnership as from 1/4/2018. The following is Profit &amp; Loss A/c of the company for the year ending on 31/3/2019</a:t>
            </a:r>
            <a:r>
              <a:rPr lang="en-US" dirty="0" smtClean="0"/>
              <a:t/>
            </a:r>
            <a:br>
              <a:rPr lang="en-US" dirty="0" smtClean="0"/>
            </a:br>
            <a:endParaRPr lang="en-US" dirty="0"/>
          </a:p>
        </p:txBody>
      </p:sp>
      <p:sp>
        <p:nvSpPr>
          <p:cNvPr id="3" name="Subtitle 2"/>
          <p:cNvSpPr>
            <a:spLocks noGrp="1"/>
          </p:cNvSpPr>
          <p:nvPr>
            <p:ph type="subTitle" idx="1"/>
          </p:nvPr>
        </p:nvSpPr>
        <p:spPr>
          <a:xfrm>
            <a:off x="609600" y="1600200"/>
            <a:ext cx="7924800" cy="4191000"/>
          </a:xfrm>
        </p:spPr>
        <p:txBody>
          <a:bodyPr>
            <a:normAutofit/>
          </a:bodyPr>
          <a:lstStyle/>
          <a:p>
            <a:r>
              <a:rPr lang="en-US" sz="1800" b="1" dirty="0" smtClean="0">
                <a:solidFill>
                  <a:schemeClr val="accent4">
                    <a:lumMod val="75000"/>
                  </a:schemeClr>
                </a:solidFill>
              </a:rPr>
              <a:t>Profit &amp; Loss A/c</a:t>
            </a:r>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pPr algn="l"/>
            <a:r>
              <a:rPr lang="en-US" sz="1600" dirty="0" smtClean="0">
                <a:solidFill>
                  <a:schemeClr val="accent6">
                    <a:lumMod val="75000"/>
                  </a:schemeClr>
                </a:solidFill>
              </a:rPr>
              <a:t>Out of Bad debts Rs. 4500 related to Debtors taken over from partnership. The sales for the period up to 01/07/2018 were 2:3 of the sales of remaining period</a:t>
            </a:r>
          </a:p>
          <a:p>
            <a:pPr algn="l"/>
            <a:r>
              <a:rPr lang="en-US" sz="1600" dirty="0" smtClean="0">
                <a:solidFill>
                  <a:srgbClr val="00B050"/>
                </a:solidFill>
              </a:rPr>
              <a:t>Compute the Profit &amp; Loss made by the company prior to and after incorporation </a:t>
            </a:r>
          </a:p>
          <a:p>
            <a:pPr algn="l"/>
            <a:endParaRPr lang="en-US" sz="16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b="1" dirty="0" smtClean="0"/>
          </a:p>
          <a:p>
            <a:endParaRPr lang="en-US" sz="1800" dirty="0" smtClean="0"/>
          </a:p>
          <a:p>
            <a:pPr algn="l"/>
            <a:endParaRPr lang="en-US" sz="2000" dirty="0"/>
          </a:p>
        </p:txBody>
      </p:sp>
      <p:graphicFrame>
        <p:nvGraphicFramePr>
          <p:cNvPr id="4" name="Table 3"/>
          <p:cNvGraphicFramePr>
            <a:graphicFrameLocks noGrp="1"/>
          </p:cNvGraphicFramePr>
          <p:nvPr/>
        </p:nvGraphicFramePr>
        <p:xfrm>
          <a:off x="1752600" y="1981200"/>
          <a:ext cx="4724400" cy="2638044"/>
        </p:xfrm>
        <a:graphic>
          <a:graphicData uri="http://schemas.openxmlformats.org/drawingml/2006/table">
            <a:tbl>
              <a:tblPr firstRow="1" bandRow="1">
                <a:tableStyleId>{5C22544A-7EE6-4342-B048-85BDC9FD1C3A}</a:tableStyleId>
              </a:tblPr>
              <a:tblGrid>
                <a:gridCol w="1535430"/>
                <a:gridCol w="826770"/>
                <a:gridCol w="1417320"/>
                <a:gridCol w="944880"/>
              </a:tblGrid>
              <a:tr h="144526">
                <a:tc>
                  <a:txBody>
                    <a:bodyPr/>
                    <a:lstStyle/>
                    <a:p>
                      <a:pPr marL="0" marR="0">
                        <a:lnSpc>
                          <a:spcPct val="115000"/>
                        </a:lnSpc>
                        <a:spcBef>
                          <a:spcPts val="0"/>
                        </a:spcBef>
                        <a:spcAft>
                          <a:spcPts val="0"/>
                        </a:spcAft>
                      </a:pPr>
                      <a:r>
                        <a:rPr lang="en-US" sz="1100" b="1" dirty="0">
                          <a:latin typeface="Times New Roman"/>
                          <a:ea typeface="Calibri"/>
                          <a:cs typeface="Mangal"/>
                        </a:rPr>
                        <a:t>Particulars</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a:latin typeface="Times New Roman"/>
                          <a:ea typeface="Calibri"/>
                          <a:cs typeface="Mangal"/>
                        </a:rPr>
                        <a:t>Particulars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dirty="0">
                          <a:latin typeface="Times New Roman"/>
                          <a:ea typeface="Calibri"/>
                          <a:cs typeface="Mangal"/>
                        </a:rPr>
                        <a:t>Rs.</a:t>
                      </a:r>
                      <a:endParaRPr lang="en-US" sz="1100" dirty="0">
                        <a:latin typeface="Calibri"/>
                        <a:ea typeface="Calibri"/>
                        <a:cs typeface="Mangal"/>
                      </a:endParaRPr>
                    </a:p>
                  </a:txBody>
                  <a:tcPr marL="68580" marR="68580" marT="0" marB="0"/>
                </a:tc>
              </a:tr>
              <a:tr h="144526">
                <a:tc>
                  <a:txBody>
                    <a:bodyPr/>
                    <a:lstStyle/>
                    <a:p>
                      <a:pPr marL="0" marR="0">
                        <a:lnSpc>
                          <a:spcPct val="115000"/>
                        </a:lnSpc>
                        <a:spcBef>
                          <a:spcPts val="0"/>
                        </a:spcBef>
                        <a:spcAft>
                          <a:spcPts val="0"/>
                        </a:spcAft>
                      </a:pPr>
                      <a:r>
                        <a:rPr lang="en-US" sz="1100" dirty="0">
                          <a:latin typeface="Times New Roman"/>
                          <a:ea typeface="Calibri"/>
                          <a:cs typeface="Mangal"/>
                        </a:rPr>
                        <a:t>To Salary</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24000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By Gross Profit</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180000</a:t>
                      </a:r>
                      <a:endParaRPr lang="en-US" sz="1100">
                        <a:latin typeface="Calibri"/>
                        <a:ea typeface="Calibri"/>
                        <a:cs typeface="Mangal"/>
                      </a:endParaRPr>
                    </a:p>
                  </a:txBody>
                  <a:tcPr marL="68580" marR="68580" marT="0" marB="0"/>
                </a:tc>
              </a:tr>
              <a:tr h="176700">
                <a:tc>
                  <a:txBody>
                    <a:bodyPr/>
                    <a:lstStyle/>
                    <a:p>
                      <a:pPr marL="0" marR="0">
                        <a:lnSpc>
                          <a:spcPct val="115000"/>
                        </a:lnSpc>
                        <a:spcBef>
                          <a:spcPts val="0"/>
                        </a:spcBef>
                        <a:spcAft>
                          <a:spcPts val="0"/>
                        </a:spcAft>
                      </a:pPr>
                      <a:r>
                        <a:rPr lang="en-US" sz="1100">
                          <a:latin typeface="Times New Roman"/>
                          <a:ea typeface="Calibri"/>
                          <a:cs typeface="Mangal"/>
                        </a:rPr>
                        <a:t>To Printing &amp; Stationery</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6000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154283">
                <a:tc>
                  <a:txBody>
                    <a:bodyPr/>
                    <a:lstStyle/>
                    <a:p>
                      <a:pPr marL="0" marR="0">
                        <a:lnSpc>
                          <a:spcPct val="115000"/>
                        </a:lnSpc>
                        <a:spcBef>
                          <a:spcPts val="0"/>
                        </a:spcBef>
                        <a:spcAft>
                          <a:spcPts val="0"/>
                        </a:spcAft>
                      </a:pPr>
                      <a:r>
                        <a:rPr lang="en-US" sz="1100">
                          <a:latin typeface="Times New Roman"/>
                          <a:ea typeface="Calibri"/>
                          <a:cs typeface="Mangal"/>
                        </a:rPr>
                        <a:t>To Bad Debts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18000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154283">
                <a:tc>
                  <a:txBody>
                    <a:bodyPr/>
                    <a:lstStyle/>
                    <a:p>
                      <a:pPr marL="0" marR="0">
                        <a:lnSpc>
                          <a:spcPct val="115000"/>
                        </a:lnSpc>
                        <a:spcBef>
                          <a:spcPts val="0"/>
                        </a:spcBef>
                        <a:spcAft>
                          <a:spcPts val="0"/>
                        </a:spcAft>
                      </a:pPr>
                      <a:r>
                        <a:rPr lang="en-US" sz="1100">
                          <a:latin typeface="Times New Roman"/>
                          <a:ea typeface="Calibri"/>
                          <a:cs typeface="Mangal"/>
                        </a:rPr>
                        <a:t>To Depreciation</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36000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98810">
                <a:tc>
                  <a:txBody>
                    <a:bodyPr/>
                    <a:lstStyle/>
                    <a:p>
                      <a:pPr marL="0" marR="0">
                        <a:lnSpc>
                          <a:spcPct val="115000"/>
                        </a:lnSpc>
                        <a:spcBef>
                          <a:spcPts val="0"/>
                        </a:spcBef>
                        <a:spcAft>
                          <a:spcPts val="0"/>
                        </a:spcAft>
                      </a:pPr>
                      <a:r>
                        <a:rPr lang="en-US" sz="1100">
                          <a:latin typeface="Times New Roman"/>
                          <a:ea typeface="Calibri"/>
                          <a:cs typeface="Mangal"/>
                        </a:rPr>
                        <a:t>To Preliminary Expenses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9000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98810">
                <a:tc>
                  <a:txBody>
                    <a:bodyPr/>
                    <a:lstStyle/>
                    <a:p>
                      <a:pPr marL="0" marR="0">
                        <a:lnSpc>
                          <a:spcPct val="115000"/>
                        </a:lnSpc>
                        <a:spcBef>
                          <a:spcPts val="0"/>
                        </a:spcBef>
                        <a:spcAft>
                          <a:spcPts val="0"/>
                        </a:spcAft>
                      </a:pPr>
                      <a:r>
                        <a:rPr lang="en-US" sz="1100">
                          <a:latin typeface="Times New Roman"/>
                          <a:ea typeface="Calibri"/>
                          <a:cs typeface="Mangal"/>
                        </a:rPr>
                        <a:t>To Interest to Vendors (up to 31/8/2018)</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7500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298810">
                <a:tc>
                  <a:txBody>
                    <a:bodyPr/>
                    <a:lstStyle/>
                    <a:p>
                      <a:pPr marL="0" marR="0">
                        <a:lnSpc>
                          <a:spcPct val="115000"/>
                        </a:lnSpc>
                        <a:spcBef>
                          <a:spcPts val="0"/>
                        </a:spcBef>
                        <a:spcAft>
                          <a:spcPts val="0"/>
                        </a:spcAft>
                      </a:pPr>
                      <a:r>
                        <a:rPr lang="en-US" sz="1100">
                          <a:latin typeface="Times New Roman"/>
                          <a:ea typeface="Calibri"/>
                          <a:cs typeface="Mangal"/>
                        </a:rPr>
                        <a:t>To Provision for Bad Debts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24000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154283">
                <a:tc>
                  <a:txBody>
                    <a:bodyPr/>
                    <a:lstStyle/>
                    <a:p>
                      <a:pPr marL="0" marR="0">
                        <a:lnSpc>
                          <a:spcPct val="115000"/>
                        </a:lnSpc>
                        <a:spcBef>
                          <a:spcPts val="0"/>
                        </a:spcBef>
                        <a:spcAft>
                          <a:spcPts val="0"/>
                        </a:spcAft>
                      </a:pPr>
                      <a:r>
                        <a:rPr lang="en-US" sz="1100">
                          <a:latin typeface="Times New Roman"/>
                          <a:ea typeface="Calibri"/>
                          <a:cs typeface="Mangal"/>
                        </a:rPr>
                        <a:t>To Advertising</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15000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154283">
                <a:tc>
                  <a:txBody>
                    <a:bodyPr/>
                    <a:lstStyle/>
                    <a:p>
                      <a:pPr marL="0" marR="0">
                        <a:lnSpc>
                          <a:spcPct val="115000"/>
                        </a:lnSpc>
                        <a:spcBef>
                          <a:spcPts val="0"/>
                        </a:spcBef>
                        <a:spcAft>
                          <a:spcPts val="0"/>
                        </a:spcAft>
                      </a:pPr>
                      <a:r>
                        <a:rPr lang="en-US" sz="1100">
                          <a:latin typeface="Times New Roman"/>
                          <a:ea typeface="Calibri"/>
                          <a:cs typeface="Mangal"/>
                        </a:rPr>
                        <a:t>To Net Profit</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a:latin typeface="Times New Roman"/>
                          <a:ea typeface="Calibri"/>
                          <a:cs typeface="Mangal"/>
                        </a:rPr>
                        <a:t>46500</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endParaRPr lang="en-US" sz="1100">
                        <a:latin typeface="Times New Roman"/>
                        <a:ea typeface="Calibri"/>
                        <a:cs typeface="Mangal"/>
                      </a:endParaRPr>
                    </a:p>
                  </a:txBody>
                  <a:tcPr marL="68580" marR="68580" marT="0" marB="0"/>
                </a:tc>
              </a:tr>
              <a:tr h="154283">
                <a:tc>
                  <a:txBody>
                    <a:bodyPr/>
                    <a:lstStyle/>
                    <a:p>
                      <a:pPr marL="0" marR="0">
                        <a:lnSpc>
                          <a:spcPct val="115000"/>
                        </a:lnSpc>
                        <a:spcBef>
                          <a:spcPts val="0"/>
                        </a:spcBef>
                        <a:spcAft>
                          <a:spcPts val="0"/>
                        </a:spcAft>
                      </a:pPr>
                      <a:endParaRPr lang="en-US" sz="1100" dirty="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180000</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endParaRPr lang="en-US" sz="1100" dirty="0">
                        <a:latin typeface="Times New Roman"/>
                        <a:ea typeface="Calibri"/>
                        <a:cs typeface="Mangal"/>
                      </a:endParaRPr>
                    </a:p>
                  </a:txBody>
                  <a:tcPr marL="68580" marR="68580" marT="0" marB="0"/>
                </a:tc>
                <a:tc>
                  <a:txBody>
                    <a:bodyPr/>
                    <a:lstStyle/>
                    <a:p>
                      <a:pPr marL="0" marR="0">
                        <a:lnSpc>
                          <a:spcPct val="115000"/>
                        </a:lnSpc>
                        <a:spcBef>
                          <a:spcPts val="0"/>
                        </a:spcBef>
                        <a:spcAft>
                          <a:spcPts val="0"/>
                        </a:spcAft>
                      </a:pPr>
                      <a:r>
                        <a:rPr lang="en-US" sz="1100" dirty="0">
                          <a:latin typeface="Times New Roman"/>
                          <a:ea typeface="Calibri"/>
                          <a:cs typeface="Mangal"/>
                        </a:rPr>
                        <a:t>180000</a:t>
                      </a:r>
                      <a:endParaRPr lang="en-US" sz="1100" dirty="0">
                        <a:latin typeface="Calibri"/>
                        <a:ea typeface="Calibri"/>
                        <a:cs typeface="Mang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315200" cy="1295400"/>
          </a:xfrm>
        </p:spPr>
        <p:txBody>
          <a:bodyPr>
            <a:normAutofit fontScale="90000"/>
          </a:bodyPr>
          <a:lstStyle/>
          <a:p>
            <a:r>
              <a:rPr lang="en-US" sz="6000" dirty="0" smtClean="0">
                <a:solidFill>
                  <a:srgbClr val="0000FF"/>
                </a:solidFill>
                <a:effectLst>
                  <a:outerShdw blurRad="38100" dist="38100" dir="2700000" algn="tl">
                    <a:srgbClr val="000000">
                      <a:alpha val="43137"/>
                    </a:srgbClr>
                  </a:outerShdw>
                </a:effectLst>
                <a:latin typeface="Arial Black" pitchFamily="34" charset="0"/>
              </a:rPr>
              <a:t/>
            </a:r>
            <a:br>
              <a:rPr lang="en-US" sz="6000" dirty="0" smtClean="0">
                <a:solidFill>
                  <a:srgbClr val="0000FF"/>
                </a:solidFill>
                <a:effectLst>
                  <a:outerShdw blurRad="38100" dist="38100" dir="2700000" algn="tl">
                    <a:srgbClr val="000000">
                      <a:alpha val="43137"/>
                    </a:srgbClr>
                  </a:outerShdw>
                </a:effectLst>
                <a:latin typeface="Arial Black" pitchFamily="34" charset="0"/>
              </a:rPr>
            </a:br>
            <a:r>
              <a:rPr lang="en-US" sz="6000" dirty="0" smtClean="0">
                <a:solidFill>
                  <a:srgbClr val="0000FF"/>
                </a:solidFill>
                <a:effectLst>
                  <a:outerShdw blurRad="38100" dist="38100" dir="2700000" algn="tl">
                    <a:srgbClr val="000000">
                      <a:alpha val="43137"/>
                    </a:srgbClr>
                  </a:outerShdw>
                </a:effectLst>
                <a:latin typeface="Arial Black" pitchFamily="34" charset="0"/>
              </a:rPr>
              <a:t>THANK YOU !</a:t>
            </a:r>
            <a:r>
              <a:rPr lang="en-US" sz="6000" dirty="0" smtClean="0"/>
              <a:t/>
            </a:r>
            <a:br>
              <a:rPr lang="en-US" sz="6000" dirty="0" smtClean="0"/>
            </a:br>
            <a:endParaRPr lang="en-US" sz="6000" dirty="0">
              <a:solidFill>
                <a:srgbClr val="00B0F0"/>
              </a:solidFill>
            </a:endParaRPr>
          </a:p>
        </p:txBody>
      </p:sp>
      <p:pic>
        <p:nvPicPr>
          <p:cNvPr id="4" name="Picture 4" descr="D:\Sachin Patil\College Symbol\Buke 04.jpg"/>
          <p:cNvPicPr>
            <a:picLocks noGrp="1" noChangeAspect="1" noChangeArrowheads="1"/>
          </p:cNvPicPr>
          <p:nvPr>
            <p:ph idx="1"/>
          </p:nvPr>
        </p:nvPicPr>
        <p:blipFill>
          <a:blip r:embed="rId2"/>
          <a:srcRect/>
          <a:stretch>
            <a:fillRect/>
          </a:stretch>
        </p:blipFill>
        <p:spPr bwMode="auto">
          <a:xfrm rot="19220691">
            <a:off x="2905125" y="2196306"/>
            <a:ext cx="3333750" cy="3333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838199"/>
          </a:xfrm>
        </p:spPr>
        <p:txBody>
          <a:bodyPr>
            <a:normAutofit/>
          </a:bodyPr>
          <a:lstStyle/>
          <a:p>
            <a:r>
              <a:rPr lang="en-US" sz="2800" dirty="0" smtClean="0">
                <a:solidFill>
                  <a:srgbClr val="FF0000"/>
                </a:solidFill>
              </a:rPr>
              <a:t>Introduction</a:t>
            </a:r>
            <a:endParaRPr lang="en-US" sz="2800" dirty="0">
              <a:solidFill>
                <a:srgbClr val="FF0000"/>
              </a:solidFill>
            </a:endParaRPr>
          </a:p>
        </p:txBody>
      </p:sp>
      <p:sp>
        <p:nvSpPr>
          <p:cNvPr id="3" name="Subtitle 2"/>
          <p:cNvSpPr>
            <a:spLocks noGrp="1"/>
          </p:cNvSpPr>
          <p:nvPr>
            <p:ph type="subTitle" idx="1"/>
          </p:nvPr>
        </p:nvSpPr>
        <p:spPr>
          <a:xfrm>
            <a:off x="609600" y="1828800"/>
            <a:ext cx="7772400" cy="2667000"/>
          </a:xfrm>
        </p:spPr>
        <p:txBody>
          <a:bodyPr>
            <a:normAutofit lnSpcReduction="10000"/>
          </a:bodyPr>
          <a:lstStyle/>
          <a:p>
            <a:pPr algn="l"/>
            <a:r>
              <a:rPr lang="en-US" sz="2000" dirty="0" smtClean="0">
                <a:solidFill>
                  <a:srgbClr val="0070C0"/>
                </a:solidFill>
              </a:rPr>
              <a:t>When a running business is taken over by a company from a date prior to its incorporation, the profit earned or loss suffered from the date of purchase to the date of incorporation is known as </a:t>
            </a:r>
            <a:r>
              <a:rPr lang="en-US" sz="2000" dirty="0" smtClean="0">
                <a:solidFill>
                  <a:srgbClr val="FF0000"/>
                </a:solidFill>
              </a:rPr>
              <a:t>Pre-incorporation Profit or Loss.</a:t>
            </a:r>
            <a:r>
              <a:rPr lang="en-US" sz="2000" dirty="0" smtClean="0">
                <a:solidFill>
                  <a:srgbClr val="0070C0"/>
                </a:solidFill>
              </a:rPr>
              <a:t> And the profit earned or loss suffered from the date of incorporation to the date of first year ending is known as Profit or Loss </a:t>
            </a:r>
            <a:r>
              <a:rPr lang="en-US" sz="2000" dirty="0" smtClean="0">
                <a:solidFill>
                  <a:srgbClr val="FF0000"/>
                </a:solidFill>
              </a:rPr>
              <a:t>After Incorporation</a:t>
            </a:r>
            <a:r>
              <a:rPr lang="en-US" sz="2000" dirty="0" smtClean="0">
                <a:solidFill>
                  <a:srgbClr val="0070C0"/>
                </a:solidFill>
              </a:rPr>
              <a:t>. Profit or loss pertaining to the period before incorporation is treated as capital profit or loss and the profit or loss pertaining to the period after incorporation is treated as revenue profit or loss</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761999"/>
          </a:xfrm>
        </p:spPr>
        <p:txBody>
          <a:bodyPr>
            <a:normAutofit fontScale="90000"/>
          </a:bodyPr>
          <a:lstStyle/>
          <a:p>
            <a:r>
              <a:rPr lang="en-US" b="1" dirty="0" smtClean="0">
                <a:solidFill>
                  <a:schemeClr val="accent2">
                    <a:lumMod val="60000"/>
                    <a:lumOff val="40000"/>
                  </a:schemeClr>
                </a:solidFill>
              </a:rPr>
              <a:t>For </a:t>
            </a:r>
            <a:r>
              <a:rPr lang="en-US" b="1" dirty="0">
                <a:solidFill>
                  <a:schemeClr val="accent2">
                    <a:lumMod val="60000"/>
                    <a:lumOff val="40000"/>
                  </a:schemeClr>
                </a:solidFill>
              </a:rPr>
              <a:t>example</a:t>
            </a:r>
            <a:endParaRPr lang="en-US" dirty="0">
              <a:solidFill>
                <a:schemeClr val="accent2">
                  <a:lumMod val="60000"/>
                  <a:lumOff val="40000"/>
                </a:schemeClr>
              </a:solidFill>
            </a:endParaRPr>
          </a:p>
        </p:txBody>
      </p:sp>
      <p:sp>
        <p:nvSpPr>
          <p:cNvPr id="3" name="Subtitle 2"/>
          <p:cNvSpPr>
            <a:spLocks noGrp="1"/>
          </p:cNvSpPr>
          <p:nvPr>
            <p:ph type="subTitle" idx="1"/>
          </p:nvPr>
        </p:nvSpPr>
        <p:spPr>
          <a:xfrm>
            <a:off x="609600" y="1524000"/>
            <a:ext cx="8001000" cy="3276600"/>
          </a:xfrm>
        </p:spPr>
        <p:txBody>
          <a:bodyPr>
            <a:normAutofit fontScale="62500" lnSpcReduction="20000"/>
          </a:bodyPr>
          <a:lstStyle/>
          <a:p>
            <a:pPr algn="l"/>
            <a:r>
              <a:rPr lang="en-US" dirty="0" smtClean="0">
                <a:solidFill>
                  <a:srgbClr val="FFC000"/>
                </a:solidFill>
              </a:rPr>
              <a:t>Suppose</a:t>
            </a:r>
            <a:r>
              <a:rPr lang="en-US" dirty="0">
                <a:solidFill>
                  <a:srgbClr val="FFC000"/>
                </a:solidFill>
              </a:rPr>
              <a:t>, </a:t>
            </a:r>
            <a:r>
              <a:rPr lang="en-US" dirty="0">
                <a:solidFill>
                  <a:srgbClr val="00B0F0"/>
                </a:solidFill>
              </a:rPr>
              <a:t>X Ltd</a:t>
            </a:r>
            <a:r>
              <a:rPr lang="en-US" dirty="0">
                <a:solidFill>
                  <a:srgbClr val="FFC000"/>
                </a:solidFill>
              </a:rPr>
              <a:t>. was incorporated on </a:t>
            </a:r>
            <a:r>
              <a:rPr lang="en-US" dirty="0">
                <a:solidFill>
                  <a:srgbClr val="00B050"/>
                </a:solidFill>
              </a:rPr>
              <a:t>1 July 2018 </a:t>
            </a:r>
            <a:r>
              <a:rPr lang="en-US" dirty="0">
                <a:solidFill>
                  <a:srgbClr val="FFC000"/>
                </a:solidFill>
              </a:rPr>
              <a:t>by taking over a running business of </a:t>
            </a:r>
            <a:r>
              <a:rPr lang="en-US" dirty="0">
                <a:solidFill>
                  <a:srgbClr val="FF0000"/>
                </a:solidFill>
              </a:rPr>
              <a:t>Y Ltd</a:t>
            </a:r>
            <a:r>
              <a:rPr lang="en-US" dirty="0">
                <a:solidFill>
                  <a:srgbClr val="FFC000"/>
                </a:solidFill>
              </a:rPr>
              <a:t>., from </a:t>
            </a:r>
            <a:r>
              <a:rPr lang="en-US" dirty="0">
                <a:solidFill>
                  <a:srgbClr val="00B0F0"/>
                </a:solidFill>
              </a:rPr>
              <a:t>1 April 2018 </a:t>
            </a:r>
            <a:r>
              <a:rPr lang="en-US" dirty="0">
                <a:solidFill>
                  <a:srgbClr val="FFC000"/>
                </a:solidFill>
              </a:rPr>
              <a:t>and it closed its accounts on </a:t>
            </a:r>
            <a:r>
              <a:rPr lang="en-US" dirty="0">
                <a:solidFill>
                  <a:srgbClr val="FF0000"/>
                </a:solidFill>
              </a:rPr>
              <a:t>31 March 2019</a:t>
            </a:r>
            <a:r>
              <a:rPr lang="en-US" dirty="0">
                <a:solidFill>
                  <a:srgbClr val="FFC000"/>
                </a:solidFill>
              </a:rPr>
              <a:t>, any profit/loss made from 1" April 2018 to 1" July 2018 is known as "</a:t>
            </a:r>
            <a:r>
              <a:rPr lang="en-US" dirty="0">
                <a:solidFill>
                  <a:schemeClr val="tx2">
                    <a:lumMod val="60000"/>
                    <a:lumOff val="40000"/>
                  </a:schemeClr>
                </a:solidFill>
              </a:rPr>
              <a:t>Profit/ Loss Prior to Incorporation</a:t>
            </a:r>
            <a:r>
              <a:rPr lang="en-US" dirty="0">
                <a:solidFill>
                  <a:srgbClr val="FFC000"/>
                </a:solidFill>
              </a:rPr>
              <a:t>". If there is profit, it is treated as a capital profit and the same cannot be distributed by way of dividend. But is transferred to Capital Reserve or may be adjusted against Goodwill. If there is loss, it is treated as a capital loss and is shown under the head "Miscellaneous Expenditure" or added to Goodwill Account in the assets side of the Balance Sheet. </a:t>
            </a:r>
            <a:endParaRPr lang="en-US" dirty="0" smtClean="0">
              <a:solidFill>
                <a:srgbClr val="FFC000"/>
              </a:solidFill>
            </a:endParaRPr>
          </a:p>
          <a:p>
            <a:pPr algn="l"/>
            <a:r>
              <a:rPr lang="en-US" dirty="0" smtClean="0">
                <a:solidFill>
                  <a:srgbClr val="FFC000"/>
                </a:solidFill>
              </a:rPr>
              <a:t>The </a:t>
            </a:r>
            <a:r>
              <a:rPr lang="en-US" dirty="0">
                <a:solidFill>
                  <a:srgbClr val="FFC000"/>
                </a:solidFill>
              </a:rPr>
              <a:t>profit earned during </a:t>
            </a:r>
            <a:r>
              <a:rPr lang="en-US" dirty="0">
                <a:solidFill>
                  <a:srgbClr val="FF0000"/>
                </a:solidFill>
              </a:rPr>
              <a:t>post period </a:t>
            </a:r>
            <a:r>
              <a:rPr lang="en-US" dirty="0">
                <a:solidFill>
                  <a:srgbClr val="FFC000"/>
                </a:solidFill>
              </a:rPr>
              <a:t>i.e., in the above example, from </a:t>
            </a:r>
            <a:r>
              <a:rPr lang="en-US" dirty="0" smtClean="0">
                <a:solidFill>
                  <a:srgbClr val="FFC000"/>
                </a:solidFill>
              </a:rPr>
              <a:t>        </a:t>
            </a:r>
            <a:r>
              <a:rPr lang="en-US" dirty="0" smtClean="0">
                <a:solidFill>
                  <a:srgbClr val="00B050"/>
                </a:solidFill>
              </a:rPr>
              <a:t>1</a:t>
            </a:r>
            <a:r>
              <a:rPr lang="en-US" dirty="0">
                <a:solidFill>
                  <a:srgbClr val="00B050"/>
                </a:solidFill>
              </a:rPr>
              <a:t>" July 2018 to 31 March 2019,</a:t>
            </a:r>
            <a:r>
              <a:rPr lang="en-US" dirty="0">
                <a:solidFill>
                  <a:srgbClr val="FFC000"/>
                </a:solidFill>
              </a:rPr>
              <a:t> is treated as a </a:t>
            </a:r>
            <a:r>
              <a:rPr lang="en-US" dirty="0">
                <a:solidFill>
                  <a:srgbClr val="00B0F0"/>
                </a:solidFill>
              </a:rPr>
              <a:t>revenue profit </a:t>
            </a:r>
            <a:r>
              <a:rPr lang="en-US" dirty="0">
                <a:solidFill>
                  <a:srgbClr val="FFC000"/>
                </a:solidFill>
              </a:rPr>
              <a:t>and is available for dividend.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81000"/>
            <a:ext cx="8305800" cy="6019800"/>
          </a:xfrm>
        </p:spPr>
        <p:txBody>
          <a:bodyPr>
            <a:normAutofit fontScale="85000" lnSpcReduction="10000"/>
          </a:bodyPr>
          <a:lstStyle/>
          <a:p>
            <a:pPr algn="l"/>
            <a:r>
              <a:rPr lang="en-US" b="1" dirty="0">
                <a:solidFill>
                  <a:srgbClr val="FF0000"/>
                </a:solidFill>
              </a:rPr>
              <a:t>Computation of Profits/Loss Prior to Incorporation</a:t>
            </a:r>
            <a:endParaRPr lang="en-US" dirty="0">
              <a:solidFill>
                <a:srgbClr val="FF0000"/>
              </a:solidFill>
            </a:endParaRPr>
          </a:p>
          <a:p>
            <a:pPr algn="l"/>
            <a:r>
              <a:rPr lang="en-US" dirty="0">
                <a:solidFill>
                  <a:srgbClr val="FFC000"/>
                </a:solidFill>
              </a:rPr>
              <a:t>As the profits earned prior to incorporation are not available for dividend, it is necessary to separate it from divisible profits. Profit or loss prior to incorporation and after incorporation can be ascertained by the following two ways-</a:t>
            </a:r>
          </a:p>
          <a:p>
            <a:pPr algn="l"/>
            <a:r>
              <a:rPr lang="en-US" dirty="0">
                <a:solidFill>
                  <a:srgbClr val="7030A0"/>
                </a:solidFill>
              </a:rPr>
              <a:t>a) Separate Profit and Loss Accounts are prepared for the pre-incorporation </a:t>
            </a:r>
            <a:r>
              <a:rPr lang="en-US" dirty="0" err="1">
                <a:solidFill>
                  <a:srgbClr val="7030A0"/>
                </a:solidFill>
              </a:rPr>
              <a:t>perio</a:t>
            </a:r>
            <a:r>
              <a:rPr lang="en-US" dirty="0">
                <a:solidFill>
                  <a:srgbClr val="7030A0"/>
                </a:solidFill>
              </a:rPr>
              <a:t> (</a:t>
            </a:r>
            <a:r>
              <a:rPr lang="en-US" dirty="0" err="1">
                <a:solidFill>
                  <a:srgbClr val="7030A0"/>
                </a:solidFill>
              </a:rPr>
              <a:t>ie</a:t>
            </a:r>
            <a:r>
              <a:rPr lang="en-US" dirty="0">
                <a:solidFill>
                  <a:srgbClr val="7030A0"/>
                </a:solidFill>
              </a:rPr>
              <a:t>. the period from the date of purchase to the date of incorporation) and post-</a:t>
            </a:r>
            <a:r>
              <a:rPr lang="en-US" dirty="0" err="1">
                <a:solidFill>
                  <a:srgbClr val="7030A0"/>
                </a:solidFill>
              </a:rPr>
              <a:t>incorporatio</a:t>
            </a:r>
            <a:r>
              <a:rPr lang="en-US" dirty="0">
                <a:solidFill>
                  <a:srgbClr val="7030A0"/>
                </a:solidFill>
              </a:rPr>
              <a:t> period (</a:t>
            </a:r>
            <a:r>
              <a:rPr lang="en-US" dirty="0" err="1">
                <a:solidFill>
                  <a:srgbClr val="7030A0"/>
                </a:solidFill>
              </a:rPr>
              <a:t>ie</a:t>
            </a:r>
            <a:r>
              <a:rPr lang="en-US" dirty="0">
                <a:solidFill>
                  <a:srgbClr val="7030A0"/>
                </a:solidFill>
              </a:rPr>
              <a:t>. the period from the date incorporation to the date of first year ending).</a:t>
            </a:r>
          </a:p>
          <a:p>
            <a:pPr algn="l"/>
            <a:r>
              <a:rPr lang="en-US" dirty="0">
                <a:solidFill>
                  <a:srgbClr val="7030A0"/>
                </a:solidFill>
              </a:rPr>
              <a:t>b) A Profit &amp; Loss Account for the first year in columnar form is prepared by allocating expenses and income between the two periods, prior to and after incorporation</a:t>
            </a:r>
            <a:r>
              <a:rPr lang="en-US" dirty="0"/>
              <a:t>.</a:t>
            </a:r>
          </a:p>
          <a:p>
            <a:pPr algn="l"/>
            <a:r>
              <a:rPr lang="en-US" dirty="0">
                <a:solidFill>
                  <a:schemeClr val="accent3">
                    <a:lumMod val="75000"/>
                  </a:schemeClr>
                </a:solidFill>
              </a:rPr>
              <a:t>In practice, generally, the second way is followed</a:t>
            </a:r>
            <a:r>
              <a:rPr lang="en-US" dirty="0"/>
              <a:t>. </a:t>
            </a:r>
          </a:p>
          <a:p>
            <a:pPr algn="l"/>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990599"/>
          </a:xfrm>
        </p:spPr>
        <p:txBody>
          <a:bodyPr>
            <a:noAutofit/>
          </a:bodyPr>
          <a:lstStyle/>
          <a:p>
            <a:r>
              <a:rPr lang="en-US" sz="2400" b="1" dirty="0">
                <a:solidFill>
                  <a:schemeClr val="accent6">
                    <a:lumMod val="75000"/>
                  </a:schemeClr>
                </a:solidFill>
              </a:rPr>
              <a:t>Steps for ascertaining profit or loss prior to and after incorporation</a:t>
            </a:r>
            <a:r>
              <a:rPr lang="en-US" sz="2400" dirty="0">
                <a:solidFill>
                  <a:schemeClr val="accent6">
                    <a:lumMod val="75000"/>
                  </a:schemeClr>
                </a:solidFill>
              </a:rPr>
              <a:t/>
            </a:r>
            <a:br>
              <a:rPr lang="en-US" sz="2400" dirty="0">
                <a:solidFill>
                  <a:schemeClr val="accent6">
                    <a:lumMod val="75000"/>
                  </a:schemeClr>
                </a:solidFill>
              </a:rPr>
            </a:br>
            <a:endParaRPr lang="en-US" sz="2400" dirty="0">
              <a:solidFill>
                <a:schemeClr val="accent6">
                  <a:lumMod val="75000"/>
                </a:schemeClr>
              </a:solidFill>
            </a:endParaRPr>
          </a:p>
        </p:txBody>
      </p:sp>
      <p:sp>
        <p:nvSpPr>
          <p:cNvPr id="3" name="Subtitle 2"/>
          <p:cNvSpPr>
            <a:spLocks noGrp="1"/>
          </p:cNvSpPr>
          <p:nvPr>
            <p:ph type="subTitle" idx="1"/>
          </p:nvPr>
        </p:nvSpPr>
        <p:spPr>
          <a:xfrm>
            <a:off x="685800" y="2133600"/>
            <a:ext cx="7772400" cy="2133600"/>
          </a:xfrm>
        </p:spPr>
        <p:txBody>
          <a:bodyPr>
            <a:normAutofit/>
          </a:bodyPr>
          <a:lstStyle/>
          <a:p>
            <a:pPr algn="l"/>
            <a:r>
              <a:rPr lang="en-US" sz="2400" b="1" dirty="0">
                <a:solidFill>
                  <a:srgbClr val="0070C0"/>
                </a:solidFill>
              </a:rPr>
              <a:t>Step 1- Define the period prior to and after incorporation. </a:t>
            </a:r>
            <a:endParaRPr lang="en-US" sz="2400" dirty="0">
              <a:solidFill>
                <a:srgbClr val="0070C0"/>
              </a:solidFill>
            </a:endParaRPr>
          </a:p>
          <a:p>
            <a:pPr algn="l"/>
            <a:r>
              <a:rPr lang="en-US" sz="2000" dirty="0">
                <a:solidFill>
                  <a:schemeClr val="accent2">
                    <a:lumMod val="75000"/>
                  </a:schemeClr>
                </a:solidFill>
              </a:rPr>
              <a:t>(1) The period from the date of purchase to the date of incorporation is called as pre- incorporation period </a:t>
            </a:r>
          </a:p>
          <a:p>
            <a:pPr algn="l"/>
            <a:r>
              <a:rPr lang="en-US" sz="2000" dirty="0">
                <a:solidFill>
                  <a:schemeClr val="accent2">
                    <a:lumMod val="75000"/>
                  </a:schemeClr>
                </a:solidFill>
              </a:rPr>
              <a:t>(ii) The period from the date of incorporation to the closing of the first accounting year is called as post-incorporation period.</a:t>
            </a:r>
          </a:p>
          <a:p>
            <a:pPr algn="l"/>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chemeClr val="tx2">
                    <a:lumMod val="60000"/>
                    <a:lumOff val="40000"/>
                  </a:schemeClr>
                </a:solidFill>
              </a:rPr>
              <a:t>Step II- Find out Gross Profit</a:t>
            </a:r>
            <a:r>
              <a:rPr lang="en-US" sz="2400" dirty="0">
                <a:solidFill>
                  <a:schemeClr val="tx2">
                    <a:lumMod val="60000"/>
                    <a:lumOff val="40000"/>
                  </a:schemeClr>
                </a:solidFill>
              </a:rPr>
              <a:t/>
            </a:r>
            <a:br>
              <a:rPr lang="en-US" sz="2400" dirty="0">
                <a:solidFill>
                  <a:schemeClr val="tx2">
                    <a:lumMod val="60000"/>
                    <a:lumOff val="40000"/>
                  </a:schemeClr>
                </a:solidFill>
              </a:rPr>
            </a:br>
            <a:endParaRPr lang="en-US" sz="2400" dirty="0">
              <a:solidFill>
                <a:schemeClr val="tx2">
                  <a:lumMod val="60000"/>
                  <a:lumOff val="40000"/>
                </a:schemeClr>
              </a:solidFill>
            </a:endParaRPr>
          </a:p>
        </p:txBody>
      </p:sp>
      <p:sp>
        <p:nvSpPr>
          <p:cNvPr id="3" name="Content Placeholder 2"/>
          <p:cNvSpPr>
            <a:spLocks noGrp="1"/>
          </p:cNvSpPr>
          <p:nvPr>
            <p:ph idx="1"/>
          </p:nvPr>
        </p:nvSpPr>
        <p:spPr>
          <a:xfrm>
            <a:off x="457200" y="1600201"/>
            <a:ext cx="8229600" cy="2895600"/>
          </a:xfrm>
        </p:spPr>
        <p:txBody>
          <a:bodyPr/>
          <a:lstStyle/>
          <a:p>
            <a:r>
              <a:rPr lang="en-US" sz="2400" dirty="0">
                <a:solidFill>
                  <a:srgbClr val="00B050"/>
                </a:solidFill>
              </a:rPr>
              <a:t>A Trading Account is to be prepared for the first year, i.e., from the date of purchase to the date of year ending, in order to calculate the amount of gross profit. In other words, one trading account is prepared for the whole period without considering the date of incorporation to arrive at figure of the gross profit for the entire period</a:t>
            </a:r>
            <a:r>
              <a:rPr lang="en-US" dirty="0">
                <a:solidFill>
                  <a:srgbClr val="00B050"/>
                </a:solidFill>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620000" cy="1325562"/>
          </a:xfrm>
        </p:spPr>
        <p:txBody>
          <a:bodyPr>
            <a:normAutofit fontScale="90000"/>
          </a:bodyPr>
          <a:lstStyle/>
          <a:p>
            <a:r>
              <a:rPr lang="en-US" sz="3100" b="1" dirty="0" smtClean="0">
                <a:solidFill>
                  <a:srgbClr val="FF0000"/>
                </a:solidFill>
              </a:rPr>
              <a:t/>
            </a:r>
            <a:br>
              <a:rPr lang="en-US" sz="3100" b="1" dirty="0" smtClean="0">
                <a:solidFill>
                  <a:srgbClr val="FF0000"/>
                </a:solidFill>
              </a:rPr>
            </a:br>
            <a:r>
              <a:rPr lang="en-US" sz="3100" b="1" dirty="0" smtClean="0">
                <a:solidFill>
                  <a:srgbClr val="FF0000"/>
                </a:solidFill>
              </a:rPr>
              <a:t>Step </a:t>
            </a:r>
            <a:r>
              <a:rPr lang="en-US" sz="3100" b="1" dirty="0">
                <a:solidFill>
                  <a:srgbClr val="FF0000"/>
                </a:solidFill>
              </a:rPr>
              <a:t>III-Calculate the following two ratios</a:t>
            </a:r>
            <a:r>
              <a:rPr lang="en-US" sz="3100" dirty="0">
                <a:solidFill>
                  <a:srgbClr val="FF0000"/>
                </a:solidFill>
              </a:rPr>
              <a:t>:</a:t>
            </a:r>
            <a:r>
              <a:rPr lang="en-US" dirty="0"/>
              <a:t/>
            </a:r>
            <a:br>
              <a:rPr lang="en-US" dirty="0"/>
            </a:br>
            <a:endParaRPr lang="en-US" dirty="0"/>
          </a:p>
        </p:txBody>
      </p:sp>
      <p:sp>
        <p:nvSpPr>
          <p:cNvPr id="3" name="Content Placeholder 2"/>
          <p:cNvSpPr>
            <a:spLocks noGrp="1"/>
          </p:cNvSpPr>
          <p:nvPr>
            <p:ph idx="1"/>
          </p:nvPr>
        </p:nvSpPr>
        <p:spPr>
          <a:xfrm>
            <a:off x="457200" y="2057400"/>
            <a:ext cx="8229600" cy="3886200"/>
          </a:xfrm>
        </p:spPr>
        <p:txBody>
          <a:bodyPr>
            <a:normAutofit/>
          </a:bodyPr>
          <a:lstStyle/>
          <a:p>
            <a:r>
              <a:rPr lang="en-US" sz="2400" b="1" dirty="0">
                <a:solidFill>
                  <a:srgbClr val="00B050"/>
                </a:solidFill>
              </a:rPr>
              <a:t>(1) Sales Ratio</a:t>
            </a:r>
            <a:r>
              <a:rPr lang="en-US" sz="2400" dirty="0">
                <a:solidFill>
                  <a:srgbClr val="7030A0"/>
                </a:solidFill>
              </a:rPr>
              <a:t>: Ratio of amount of sales pertaining to the pre-incorporation period to that of post-incorporation period.</a:t>
            </a:r>
          </a:p>
          <a:p>
            <a:r>
              <a:rPr lang="en-US" sz="2400" b="1" dirty="0">
                <a:solidFill>
                  <a:srgbClr val="00B050"/>
                </a:solidFill>
              </a:rPr>
              <a:t>(ii) </a:t>
            </a:r>
            <a:r>
              <a:rPr lang="en-US" sz="2400" b="1" dirty="0" smtClean="0">
                <a:solidFill>
                  <a:srgbClr val="00B050"/>
                </a:solidFill>
              </a:rPr>
              <a:t>Time </a:t>
            </a:r>
            <a:r>
              <a:rPr lang="en-US" sz="2400" b="1" dirty="0">
                <a:solidFill>
                  <a:srgbClr val="00B050"/>
                </a:solidFill>
              </a:rPr>
              <a:t>Ratio</a:t>
            </a:r>
            <a:r>
              <a:rPr lang="en-US" sz="2400" dirty="0">
                <a:solidFill>
                  <a:srgbClr val="7030A0"/>
                </a:solidFill>
              </a:rPr>
              <a:t>: Ratio of the period from the date of purchase of business to the date  of incorporation to the period from date incorporation to the date of year ending</a:t>
            </a:r>
            <a:r>
              <a:rPr lang="en-US" sz="2400" dirty="0" smtClean="0"/>
              <a:t>.</a:t>
            </a:r>
          </a:p>
          <a:p>
            <a:r>
              <a:rPr lang="en-US" sz="2400" dirty="0" smtClean="0">
                <a:solidFill>
                  <a:srgbClr val="C00000"/>
                </a:solidFill>
              </a:rPr>
              <a:t>Date of take over </a:t>
            </a:r>
          </a:p>
          <a:p>
            <a:r>
              <a:rPr lang="en-US" sz="2400" dirty="0" smtClean="0">
                <a:solidFill>
                  <a:srgbClr val="0070C0"/>
                </a:solidFill>
              </a:rPr>
              <a:t>Date of incorporation</a:t>
            </a:r>
          </a:p>
          <a:p>
            <a:r>
              <a:rPr lang="en-US" sz="2400" dirty="0" smtClean="0">
                <a:solidFill>
                  <a:srgbClr val="7030A0"/>
                </a:solidFill>
              </a:rPr>
              <a:t> </a:t>
            </a:r>
            <a:r>
              <a:rPr lang="en-US" sz="2400" dirty="0" smtClean="0">
                <a:solidFill>
                  <a:schemeClr val="accent6"/>
                </a:solidFill>
              </a:rPr>
              <a:t>Date of Purchase Price </a:t>
            </a:r>
          </a:p>
          <a:p>
            <a:r>
              <a:rPr lang="en-US" sz="2400" dirty="0" smtClean="0">
                <a:solidFill>
                  <a:srgbClr val="00B050"/>
                </a:solidFill>
              </a:rPr>
              <a:t>Date of Year end/Closing Date</a:t>
            </a:r>
            <a:endParaRPr lang="en-US" sz="2400" dirty="0">
              <a:solidFill>
                <a:srgbClr val="00B05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00B0F0"/>
                </a:solidFill>
              </a:rPr>
              <a:t>Step IV: Determine the items which are to be divided in Sales Ratio</a:t>
            </a:r>
            <a:r>
              <a:rPr lang="en-US" sz="2800" dirty="0">
                <a:solidFill>
                  <a:srgbClr val="00B0F0"/>
                </a:solidFill>
              </a:rPr>
              <a:t> </a:t>
            </a:r>
          </a:p>
        </p:txBody>
      </p:sp>
      <p:sp>
        <p:nvSpPr>
          <p:cNvPr id="3" name="Content Placeholder 2"/>
          <p:cNvSpPr>
            <a:spLocks noGrp="1"/>
          </p:cNvSpPr>
          <p:nvPr>
            <p:ph idx="1"/>
          </p:nvPr>
        </p:nvSpPr>
        <p:spPr>
          <a:xfrm>
            <a:off x="457200" y="1600201"/>
            <a:ext cx="8229600" cy="3429000"/>
          </a:xfrm>
        </p:spPr>
        <p:txBody>
          <a:bodyPr>
            <a:normAutofit/>
          </a:bodyPr>
          <a:lstStyle/>
          <a:p>
            <a:r>
              <a:rPr lang="en-US" sz="2200" dirty="0">
                <a:solidFill>
                  <a:srgbClr val="7030A0"/>
                </a:solidFill>
              </a:rPr>
              <a:t>(a) Selling </a:t>
            </a:r>
            <a:r>
              <a:rPr lang="en-US" sz="2200" dirty="0" smtClean="0">
                <a:solidFill>
                  <a:srgbClr val="7030A0"/>
                </a:solidFill>
              </a:rPr>
              <a:t>Expenses               </a:t>
            </a:r>
            <a:r>
              <a:rPr lang="en-US" sz="2200" dirty="0">
                <a:solidFill>
                  <a:srgbClr val="7030A0"/>
                </a:solidFill>
              </a:rPr>
              <a:t>(b) Advertisement   </a:t>
            </a:r>
            <a:r>
              <a:rPr lang="en-US" sz="2200" dirty="0" smtClean="0">
                <a:solidFill>
                  <a:srgbClr val="7030A0"/>
                </a:solidFill>
              </a:rPr>
              <a:t>       </a:t>
            </a:r>
          </a:p>
          <a:p>
            <a:r>
              <a:rPr lang="en-US" sz="2200" dirty="0" smtClean="0">
                <a:solidFill>
                  <a:srgbClr val="7030A0"/>
                </a:solidFill>
              </a:rPr>
              <a:t>(</a:t>
            </a:r>
            <a:r>
              <a:rPr lang="en-US" sz="2200" dirty="0">
                <a:solidFill>
                  <a:srgbClr val="7030A0"/>
                </a:solidFill>
              </a:rPr>
              <a:t>c) Carriage Outwards         </a:t>
            </a:r>
            <a:r>
              <a:rPr lang="en-US" sz="2200" dirty="0" smtClean="0">
                <a:solidFill>
                  <a:srgbClr val="7030A0"/>
                </a:solidFill>
              </a:rPr>
              <a:t> (</a:t>
            </a:r>
            <a:r>
              <a:rPr lang="en-US" sz="2200" dirty="0">
                <a:solidFill>
                  <a:srgbClr val="7030A0"/>
                </a:solidFill>
              </a:rPr>
              <a:t>d) </a:t>
            </a:r>
            <a:r>
              <a:rPr lang="en-US" sz="2200" dirty="0" err="1">
                <a:solidFill>
                  <a:srgbClr val="7030A0"/>
                </a:solidFill>
              </a:rPr>
              <a:t>Godown</a:t>
            </a:r>
            <a:r>
              <a:rPr lang="en-US" sz="2200" dirty="0">
                <a:solidFill>
                  <a:srgbClr val="7030A0"/>
                </a:solidFill>
              </a:rPr>
              <a:t> Rent     </a:t>
            </a:r>
            <a:endParaRPr lang="en-US" sz="2200" dirty="0" smtClean="0">
              <a:solidFill>
                <a:srgbClr val="7030A0"/>
              </a:solidFill>
            </a:endParaRPr>
          </a:p>
          <a:p>
            <a:r>
              <a:rPr lang="en-US" sz="2200" dirty="0" smtClean="0">
                <a:solidFill>
                  <a:srgbClr val="7030A0"/>
                </a:solidFill>
              </a:rPr>
              <a:t>(</a:t>
            </a:r>
            <a:r>
              <a:rPr lang="en-US" sz="2200" dirty="0">
                <a:solidFill>
                  <a:srgbClr val="7030A0"/>
                </a:solidFill>
              </a:rPr>
              <a:t>e) Discount Allowed       </a:t>
            </a:r>
            <a:r>
              <a:rPr lang="en-US" sz="2200" dirty="0" smtClean="0">
                <a:solidFill>
                  <a:srgbClr val="7030A0"/>
                </a:solidFill>
              </a:rPr>
              <a:t>      </a:t>
            </a:r>
            <a:r>
              <a:rPr lang="en-US" sz="2200" dirty="0">
                <a:solidFill>
                  <a:srgbClr val="7030A0"/>
                </a:solidFill>
              </a:rPr>
              <a:t>(f) Salesmen's Salaries         </a:t>
            </a:r>
          </a:p>
          <a:p>
            <a:r>
              <a:rPr lang="en-US" sz="2200" dirty="0">
                <a:solidFill>
                  <a:srgbClr val="7030A0"/>
                </a:solidFill>
              </a:rPr>
              <a:t>(g) Commission to </a:t>
            </a:r>
            <a:r>
              <a:rPr lang="en-US" sz="2200" dirty="0" smtClean="0">
                <a:solidFill>
                  <a:srgbClr val="7030A0"/>
                </a:solidFill>
              </a:rPr>
              <a:t>Salesmen            </a:t>
            </a:r>
            <a:r>
              <a:rPr lang="en-US" sz="2200" dirty="0">
                <a:solidFill>
                  <a:srgbClr val="7030A0"/>
                </a:solidFill>
              </a:rPr>
              <a:t>(h) Sales Promotion Expense  </a:t>
            </a:r>
            <a:r>
              <a:rPr lang="en-US" sz="2200" dirty="0" smtClean="0">
                <a:solidFill>
                  <a:srgbClr val="7030A0"/>
                </a:solidFill>
              </a:rPr>
              <a:t>             (</a:t>
            </a:r>
            <a:r>
              <a:rPr lang="en-US" sz="2200" dirty="0" err="1">
                <a:solidFill>
                  <a:srgbClr val="7030A0"/>
                </a:solidFill>
              </a:rPr>
              <a:t>i</a:t>
            </a:r>
            <a:r>
              <a:rPr lang="en-US" sz="2200" dirty="0">
                <a:solidFill>
                  <a:srgbClr val="7030A0"/>
                </a:solidFill>
              </a:rPr>
              <a:t>) Variable Portion of Distributions Expense </a:t>
            </a:r>
          </a:p>
          <a:p>
            <a:r>
              <a:rPr lang="en-US" sz="2200" dirty="0">
                <a:solidFill>
                  <a:srgbClr val="7030A0"/>
                </a:solidFill>
              </a:rPr>
              <a:t>(j) Free Samples given  (k) Expenses incurred for After-Sale Service          (l) Delivery Van Expenses,    </a:t>
            </a:r>
            <a:r>
              <a:rPr lang="en-US" sz="2200" dirty="0" smtClean="0">
                <a:solidFill>
                  <a:srgbClr val="7030A0"/>
                </a:solidFill>
              </a:rPr>
              <a:t>    (</a:t>
            </a:r>
            <a:r>
              <a:rPr lang="en-US" sz="2200" dirty="0">
                <a:solidFill>
                  <a:srgbClr val="7030A0"/>
                </a:solidFill>
              </a:rPr>
              <a:t>n) Packaging        </a:t>
            </a:r>
            <a:endParaRPr lang="en-US" sz="2200" dirty="0" smtClean="0">
              <a:solidFill>
                <a:srgbClr val="7030A0"/>
              </a:solidFill>
            </a:endParaRPr>
          </a:p>
          <a:p>
            <a:r>
              <a:rPr lang="en-US" sz="2200" dirty="0" smtClean="0">
                <a:solidFill>
                  <a:srgbClr val="7030A0"/>
                </a:solidFill>
              </a:rPr>
              <a:t>(</a:t>
            </a:r>
            <a:r>
              <a:rPr lang="en-US" sz="2200" dirty="0">
                <a:solidFill>
                  <a:srgbClr val="7030A0"/>
                </a:solidFill>
              </a:rPr>
              <a:t>m) Bad Debts          </a:t>
            </a:r>
            <a:r>
              <a:rPr lang="en-US" sz="2200" dirty="0" smtClean="0">
                <a:solidFill>
                  <a:srgbClr val="7030A0"/>
                </a:solidFill>
              </a:rPr>
              <a:t>      </a:t>
            </a:r>
            <a:r>
              <a:rPr lang="en-US" sz="2200" dirty="0">
                <a:solidFill>
                  <a:srgbClr val="7030A0"/>
                </a:solidFill>
              </a:rPr>
              <a:t>(p) Cartage                          (q) Storage etc.</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219201"/>
          </a:xfrm>
        </p:spPr>
        <p:txBody>
          <a:bodyPr>
            <a:normAutofit fontScale="90000"/>
          </a:bodyPr>
          <a:lstStyle/>
          <a:p>
            <a:r>
              <a:rPr lang="en-US" sz="3100" b="1" dirty="0" smtClean="0">
                <a:solidFill>
                  <a:srgbClr val="0070C0"/>
                </a:solidFill>
              </a:rPr>
              <a:t/>
            </a:r>
            <a:br>
              <a:rPr lang="en-US" sz="3100" b="1" dirty="0" smtClean="0">
                <a:solidFill>
                  <a:srgbClr val="0070C0"/>
                </a:solidFill>
              </a:rPr>
            </a:br>
            <a:r>
              <a:rPr lang="en-US" sz="3100" b="1" dirty="0" smtClean="0">
                <a:solidFill>
                  <a:srgbClr val="0070C0"/>
                </a:solidFill>
              </a:rPr>
              <a:t>Step </a:t>
            </a:r>
            <a:r>
              <a:rPr lang="en-US" sz="3100" b="1" dirty="0">
                <a:solidFill>
                  <a:srgbClr val="0070C0"/>
                </a:solidFill>
              </a:rPr>
              <a:t>V: Determine the items which are to be divided in Time Ratio</a:t>
            </a:r>
            <a:r>
              <a:rPr lang="en-US" dirty="0"/>
              <a:t/>
            </a:r>
            <a:br>
              <a:rPr lang="en-US" dirty="0"/>
            </a:br>
            <a:endParaRPr lang="en-US" dirty="0"/>
          </a:p>
        </p:txBody>
      </p:sp>
      <p:sp>
        <p:nvSpPr>
          <p:cNvPr id="3" name="Subtitle 2"/>
          <p:cNvSpPr>
            <a:spLocks noGrp="1"/>
          </p:cNvSpPr>
          <p:nvPr>
            <p:ph type="subTitle" idx="1"/>
          </p:nvPr>
        </p:nvSpPr>
        <p:spPr>
          <a:xfrm>
            <a:off x="762000" y="1752600"/>
            <a:ext cx="7696200" cy="2514600"/>
          </a:xfrm>
        </p:spPr>
        <p:txBody>
          <a:bodyPr>
            <a:normAutofit fontScale="70000" lnSpcReduction="20000"/>
          </a:bodyPr>
          <a:lstStyle/>
          <a:p>
            <a:pPr algn="l"/>
            <a:r>
              <a:rPr lang="en-US" dirty="0"/>
              <a:t>(</a:t>
            </a:r>
            <a:r>
              <a:rPr lang="en-US" dirty="0">
                <a:solidFill>
                  <a:schemeClr val="accent2">
                    <a:lumMod val="60000"/>
                    <a:lumOff val="40000"/>
                  </a:schemeClr>
                </a:solidFill>
              </a:rPr>
              <a:t>a) Office and Administrative Expenses  </a:t>
            </a:r>
            <a:r>
              <a:rPr lang="en-US" dirty="0" smtClean="0">
                <a:solidFill>
                  <a:schemeClr val="accent2">
                    <a:lumMod val="60000"/>
                    <a:lumOff val="40000"/>
                  </a:schemeClr>
                </a:solidFill>
              </a:rPr>
              <a:t>  </a:t>
            </a:r>
            <a:r>
              <a:rPr lang="en-US" dirty="0">
                <a:solidFill>
                  <a:schemeClr val="accent2">
                    <a:lumMod val="60000"/>
                    <a:lumOff val="40000"/>
                  </a:schemeClr>
                </a:solidFill>
              </a:rPr>
              <a:t>(b) Salaries to Office Staff</a:t>
            </a:r>
          </a:p>
          <a:p>
            <a:pPr algn="l"/>
            <a:r>
              <a:rPr lang="en-US" dirty="0">
                <a:solidFill>
                  <a:schemeClr val="accent2">
                    <a:lumMod val="60000"/>
                    <a:lumOff val="40000"/>
                  </a:schemeClr>
                </a:solidFill>
              </a:rPr>
              <a:t>(c) Rent, Rates and Taxes  </a:t>
            </a:r>
            <a:r>
              <a:rPr lang="en-US" dirty="0" smtClean="0">
                <a:solidFill>
                  <a:schemeClr val="accent2">
                    <a:lumMod val="60000"/>
                    <a:lumOff val="40000"/>
                  </a:schemeClr>
                </a:solidFill>
              </a:rPr>
              <a:t>               </a:t>
            </a:r>
            <a:r>
              <a:rPr lang="en-US" dirty="0">
                <a:solidFill>
                  <a:schemeClr val="accent2">
                    <a:lumMod val="60000"/>
                    <a:lumOff val="40000"/>
                  </a:schemeClr>
                </a:solidFill>
              </a:rPr>
              <a:t>(d) Depreciation on Fixed Assets </a:t>
            </a:r>
          </a:p>
          <a:p>
            <a:pPr algn="l"/>
            <a:r>
              <a:rPr lang="en-US" dirty="0">
                <a:solidFill>
                  <a:schemeClr val="accent2">
                    <a:lumMod val="60000"/>
                    <a:lumOff val="40000"/>
                  </a:schemeClr>
                </a:solidFill>
              </a:rPr>
              <a:t>(e) Printing and Stationery    </a:t>
            </a:r>
            <a:r>
              <a:rPr lang="en-US" dirty="0" smtClean="0">
                <a:solidFill>
                  <a:schemeClr val="accent2">
                    <a:lumMod val="60000"/>
                    <a:lumOff val="40000"/>
                  </a:schemeClr>
                </a:solidFill>
              </a:rPr>
              <a:t>                                </a:t>
            </a:r>
            <a:r>
              <a:rPr lang="en-US" dirty="0">
                <a:solidFill>
                  <a:schemeClr val="accent2">
                    <a:lumMod val="60000"/>
                    <a:lumOff val="40000"/>
                  </a:schemeClr>
                </a:solidFill>
              </a:rPr>
              <a:t>(f) Insurance</a:t>
            </a:r>
          </a:p>
          <a:p>
            <a:pPr algn="l"/>
            <a:r>
              <a:rPr lang="en-US" dirty="0">
                <a:solidFill>
                  <a:schemeClr val="accent2">
                    <a:lumMod val="60000"/>
                    <a:lumOff val="40000"/>
                  </a:schemeClr>
                </a:solidFill>
              </a:rPr>
              <a:t>(g) Miscellaneous/Sundry/General Expenses       (h) Repairs</a:t>
            </a:r>
          </a:p>
          <a:p>
            <a:pPr algn="l"/>
            <a:r>
              <a:rPr lang="en-US" dirty="0" smtClean="0">
                <a:solidFill>
                  <a:schemeClr val="accent2">
                    <a:lumMod val="60000"/>
                    <a:lumOff val="40000"/>
                  </a:schemeClr>
                </a:solidFill>
              </a:rPr>
              <a:t>(</a:t>
            </a:r>
            <a:r>
              <a:rPr lang="en-US" dirty="0" err="1" smtClean="0">
                <a:solidFill>
                  <a:schemeClr val="accent2">
                    <a:lumMod val="60000"/>
                    <a:lumOff val="40000"/>
                  </a:schemeClr>
                </a:solidFill>
              </a:rPr>
              <a:t>i</a:t>
            </a:r>
            <a:r>
              <a:rPr lang="en-US" dirty="0" smtClean="0">
                <a:solidFill>
                  <a:schemeClr val="accent2">
                    <a:lumMod val="60000"/>
                    <a:lumOff val="40000"/>
                  </a:schemeClr>
                </a:solidFill>
              </a:rPr>
              <a:t>) Fixed </a:t>
            </a:r>
            <a:r>
              <a:rPr lang="en-US" dirty="0">
                <a:solidFill>
                  <a:schemeClr val="accent2">
                    <a:lumMod val="60000"/>
                    <a:lumOff val="40000"/>
                  </a:schemeClr>
                </a:solidFill>
              </a:rPr>
              <a:t>Portion of Distribution Expenses            </a:t>
            </a:r>
            <a:endParaRPr lang="en-US" dirty="0" smtClean="0">
              <a:solidFill>
                <a:schemeClr val="accent2">
                  <a:lumMod val="60000"/>
                  <a:lumOff val="40000"/>
                </a:schemeClr>
              </a:solidFill>
            </a:endParaRPr>
          </a:p>
          <a:p>
            <a:pPr algn="l"/>
            <a:r>
              <a:rPr lang="en-US" dirty="0" smtClean="0">
                <a:solidFill>
                  <a:schemeClr val="accent2">
                    <a:lumMod val="60000"/>
                    <a:lumOff val="40000"/>
                  </a:schemeClr>
                </a:solidFill>
              </a:rPr>
              <a:t>(</a:t>
            </a:r>
            <a:r>
              <a:rPr lang="en-US" dirty="0">
                <a:solidFill>
                  <a:schemeClr val="accent2">
                    <a:lumMod val="60000"/>
                    <a:lumOff val="40000"/>
                  </a:schemeClr>
                </a:solidFill>
              </a:rPr>
              <a:t>j) Travelling Expenses (not related to sales)</a:t>
            </a:r>
          </a:p>
          <a:p>
            <a:pPr algn="l"/>
            <a:r>
              <a:rPr lang="en-US" dirty="0">
                <a:solidFill>
                  <a:schemeClr val="accent2">
                    <a:lumMod val="60000"/>
                    <a:lumOff val="40000"/>
                  </a:schemeClr>
                </a:solidFill>
              </a:rPr>
              <a:t>(k) Postage &amp; Telegrams    </a:t>
            </a:r>
            <a:r>
              <a:rPr lang="en-US" dirty="0" smtClean="0">
                <a:solidFill>
                  <a:schemeClr val="accent2">
                    <a:lumMod val="60000"/>
                    <a:lumOff val="40000"/>
                  </a:schemeClr>
                </a:solidFill>
              </a:rPr>
              <a:t>         </a:t>
            </a:r>
            <a:r>
              <a:rPr lang="en-US" dirty="0">
                <a:solidFill>
                  <a:schemeClr val="accent2">
                    <a:lumMod val="60000"/>
                    <a:lumOff val="40000"/>
                  </a:schemeClr>
                </a:solidFill>
              </a:rPr>
              <a:t>(l) Other Expenses of Fixed Nature</a:t>
            </a:r>
          </a:p>
          <a:p>
            <a:pPr algn="l"/>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1428</Words>
  <Application>Microsoft Office PowerPoint</Application>
  <PresentationFormat>On-screen Show (4:3)</PresentationFormat>
  <Paragraphs>155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Mr.Kamble Mahadev Ananda Assist. Professor and Head of Department of Commerce Bhogawati Mahavidyalaya; Kurukali Distric – Kolhapur – 416001 Maharashtra </vt:lpstr>
      <vt:lpstr>Introduction</vt:lpstr>
      <vt:lpstr>For example</vt:lpstr>
      <vt:lpstr>Slide 4</vt:lpstr>
      <vt:lpstr>Steps for ascertaining profit or loss prior to and after incorporation </vt:lpstr>
      <vt:lpstr>Step II- Find out Gross Profit </vt:lpstr>
      <vt:lpstr> Step III-Calculate the following two ratios: </vt:lpstr>
      <vt:lpstr>Step IV: Determine the items which are to be divided in Sales Ratio </vt:lpstr>
      <vt:lpstr> Step V: Determine the items which are to be divided in Time Ratio </vt:lpstr>
      <vt:lpstr> Step VI: Interest on Purchase Price or Interest to Vendors (Special Time Ratio) </vt:lpstr>
      <vt:lpstr> Step VII: Audit Fees - Audit Fees are treated as below  </vt:lpstr>
      <vt:lpstr>Step VIII: Determine the items which are to be charged to Prior Period only </vt:lpstr>
      <vt:lpstr>  Step IX: Determine the items which are to be charged to After Period only </vt:lpstr>
      <vt:lpstr>Step X: Determine other items which need to be allocated separately </vt:lpstr>
      <vt:lpstr>Slide 15</vt:lpstr>
      <vt:lpstr>  Problem 1. (Dec. 2018) Ajinkya Ltd. incorporated on 1 August 2018 to take over be running business of Prasad from 1" April 2018. The Profit &amp; Loss Account for the year ended 31 March 2019 is as follows- </vt:lpstr>
      <vt:lpstr>  Problem 2. XYZ Ltd. was formed on 1/7/2018 to take over business of partnership as from 1/4/2018. The following is Profit &amp; Loss A/c of the company for the year ending on 31/3/2019 </vt:lpstr>
      <vt:lpstr> THANK YOU ! </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UNIT-1  PROFIT OR LOSS PRIOR TO AND AFTER INCORPORATION</dc:title>
  <dc:creator>dell</dc:creator>
  <cp:lastModifiedBy>dell</cp:lastModifiedBy>
  <cp:revision>33</cp:revision>
  <dcterms:created xsi:type="dcterms:W3CDTF">2023-03-07T02:17:04Z</dcterms:created>
  <dcterms:modified xsi:type="dcterms:W3CDTF">2023-03-07T05:58:08Z</dcterms:modified>
</cp:coreProperties>
</file>