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6" d="100"/>
          <a:sy n="46" d="100"/>
        </p:scale>
        <p:origin x="-1296"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D0D988-C71E-4BBD-BE7F-A59A98C99861}" type="datetimeFigureOut">
              <a:rPr lang="en-US" smtClean="0"/>
              <a:pPr/>
              <a:t>6/24/2021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AE897-6771-497A-8A18-6A572ECBF87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1D15A05-1356-4662-8250-07318B8567AC}" type="datetime1">
              <a:rPr lang="en-US" smtClean="0"/>
              <a:t>6/24/2021</a:t>
            </a:fld>
            <a:endParaRPr lang="en-US"/>
          </a:p>
        </p:txBody>
      </p:sp>
      <p:sp>
        <p:nvSpPr>
          <p:cNvPr id="19" name="Footer Placeholder 18"/>
          <p:cNvSpPr>
            <a:spLocks noGrp="1"/>
          </p:cNvSpPr>
          <p:nvPr>
            <p:ph type="ftr" sz="quarter" idx="11"/>
          </p:nvPr>
        </p:nvSpPr>
        <p:spPr/>
        <p:txBody>
          <a:bodyPr/>
          <a:lstStyle/>
          <a:p>
            <a:r>
              <a:rPr lang="en-US" smtClean="0"/>
              <a:t>Prof. Mahadev Kamble, Bhogawati Mahavidyalaya,Kurukali.</a:t>
            </a:r>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4739D9-1167-41BF-B2D4-C5200CF03ECB}" type="datetime1">
              <a:rPr lang="en-US" smtClean="0"/>
              <a:t>6/24/2021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A44956-116D-4F17-9A24-FC2B4560A46B}" type="datetime1">
              <a:rPr lang="en-US" smtClean="0"/>
              <a:t>6/24/2021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0B52FB-B915-4C82-87A3-39EF5522CEA9}" type="datetime1">
              <a:rPr lang="en-US" smtClean="0"/>
              <a:t>6/24/2021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7C98D7-6E68-4867-9785-53F2D94D4E14}" type="datetime1">
              <a:rPr lang="en-US" smtClean="0"/>
              <a:t>6/24/2021</a:t>
            </a:fld>
            <a:endParaRPr lang="en-US"/>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7787257-E1DF-4EDA-95A0-2A38BD14CA71}" type="datetime1">
              <a:rPr lang="en-US" smtClean="0"/>
              <a:t>6/24/2021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B0E9C15-3663-470B-89C9-E4019959BFE6}" type="datetime1">
              <a:rPr lang="en-US" smtClean="0"/>
              <a:t>6/24/2021</a:t>
            </a:fld>
            <a:endParaRPr lang="en-US"/>
          </a:p>
        </p:txBody>
      </p:sp>
      <p:sp>
        <p:nvSpPr>
          <p:cNvPr id="8" name="Footer Placeholder 7"/>
          <p:cNvSpPr>
            <a:spLocks noGrp="1"/>
          </p:cNvSpPr>
          <p:nvPr>
            <p:ph type="ftr" sz="quarter" idx="11"/>
          </p:nvPr>
        </p:nvSpPr>
        <p:spPr/>
        <p:txBody>
          <a:bodyPr/>
          <a:lstStyle/>
          <a:p>
            <a:r>
              <a:rPr lang="en-US" smtClean="0"/>
              <a:t>Prof. Mahadev Kamble, Bhogawati Mahavidyalaya,Kurukali.</a:t>
            </a:r>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6AA4827-C797-4676-8211-E2843AADC2FF}" type="datetime1">
              <a:rPr lang="en-US" smtClean="0"/>
              <a:t>6/24/2021</a:t>
            </a:fld>
            <a:endParaRPr lang="en-US"/>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7BFFC6-DB12-4AEB-903B-9521F2281BDB}" type="datetime1">
              <a:rPr lang="en-US" smtClean="0"/>
              <a:t>6/24/2021</a:t>
            </a:fld>
            <a:endParaRPr lang="en-US"/>
          </a:p>
        </p:txBody>
      </p:sp>
      <p:sp>
        <p:nvSpPr>
          <p:cNvPr id="3" name="Footer Placeholder 2"/>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CC46D2C-BBF3-47E4-A83B-70BF45DDB1D2}" type="datetime1">
              <a:rPr lang="en-US" smtClean="0"/>
              <a:t>6/24/2021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C33B544-4E6E-4AA7-BBD7-8E6178B7CCDD}" type="datetime1">
              <a:rPr lang="en-US" smtClean="0"/>
              <a:t>6/24/2021</a:t>
            </a:fld>
            <a:endParaRPr lang="en-US"/>
          </a:p>
        </p:txBody>
      </p:sp>
      <p:sp>
        <p:nvSpPr>
          <p:cNvPr id="6" name="Footer Placeholder 5"/>
          <p:cNvSpPr>
            <a:spLocks noGrp="1"/>
          </p:cNvSpPr>
          <p:nvPr>
            <p:ph type="ftr" sz="quarter" idx="11"/>
          </p:nvPr>
        </p:nvSpPr>
        <p:spPr/>
        <p:txBody>
          <a:bodyPr/>
          <a:lstStyle/>
          <a:p>
            <a:r>
              <a:rPr lang="en-US" smtClean="0"/>
              <a:t>Prof. Mahadev Kamble, Bhogawati Mahavidyalaya,Kurukali.</a:t>
            </a:r>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1685FA2-456E-4A73-81B5-E5F73397F21F}" type="datetime1">
              <a:rPr lang="en-US" smtClean="0"/>
              <a:t>6/24/2021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n-US" smtClean="0"/>
              <a:t>Prof. Mahadev Kamble, Bhogawati Mahavidyalaya,Kurukali.</a:t>
            </a: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077200" cy="4016484"/>
          </a:xfrm>
          <a:prstGeom prst="rect">
            <a:avLst/>
          </a:prstGeom>
        </p:spPr>
        <p:txBody>
          <a:bodyPr wrap="square">
            <a:spAutoFit/>
          </a:bodyPr>
          <a:lstStyle/>
          <a:p>
            <a:pPr algn="ctr"/>
            <a:r>
              <a:rPr lang="mr-IN" sz="3200" b="1" dirty="0" smtClean="0">
                <a:solidFill>
                  <a:srgbClr val="7030A0"/>
                </a:solidFill>
                <a:latin typeface="Arial Unicode MS" pitchFamily="34" charset="-128"/>
                <a:ea typeface="Arial Unicode MS" pitchFamily="34" charset="-128"/>
                <a:cs typeface="Arial Unicode MS" pitchFamily="34" charset="-128"/>
              </a:rPr>
              <a:t>विषय : विमाशास्त्र</a:t>
            </a:r>
            <a:endParaRPr lang="en-US" sz="3200" b="1" dirty="0" smtClean="0">
              <a:latin typeface="Arial Unicode MS" pitchFamily="34" charset="-128"/>
              <a:ea typeface="Arial Unicode MS" pitchFamily="34" charset="-128"/>
              <a:cs typeface="Arial Unicode MS" pitchFamily="34" charset="-128"/>
            </a:endParaRPr>
          </a:p>
          <a:p>
            <a:pPr lvl="0" algn="ctr" fontAlgn="base">
              <a:lnSpc>
                <a:spcPct val="150000"/>
              </a:lnSpc>
              <a:spcBef>
                <a:spcPct val="0"/>
              </a:spcBef>
              <a:spcAft>
                <a:spcPct val="0"/>
              </a:spcAft>
            </a:pPr>
            <a:endParaRPr lang="mr-IN" b="1" dirty="0" smtClean="0">
              <a:solidFill>
                <a:srgbClr val="002060"/>
              </a:solidFill>
              <a:latin typeface="Arial Unicode MS" pitchFamily="34" charset="-128"/>
              <a:ea typeface="Arial Unicode MS" pitchFamily="34" charset="-128"/>
              <a:cs typeface="Arial Unicode MS" pitchFamily="34" charset="-128"/>
            </a:endParaRPr>
          </a:p>
          <a:p>
            <a:pPr lvl="0" algn="ctr" eaLnBrk="0" fontAlgn="base" hangingPunct="0">
              <a:lnSpc>
                <a:spcPct val="150000"/>
              </a:lnSpc>
              <a:spcBef>
                <a:spcPct val="0"/>
              </a:spcBef>
              <a:spcAft>
                <a:spcPct val="0"/>
              </a:spcAft>
            </a:pPr>
            <a:r>
              <a:rPr lang="en-US" sz="2800" b="1" dirty="0" smtClean="0">
                <a:solidFill>
                  <a:srgbClr val="002060"/>
                </a:solidFill>
                <a:latin typeface="Arial Unicode MS" pitchFamily="34" charset="-128"/>
                <a:ea typeface="Arial Unicode MS" pitchFamily="34" charset="-128"/>
                <a:cs typeface="Arial Unicode MS" pitchFamily="34" charset="-128"/>
              </a:rPr>
              <a:t>“ </a:t>
            </a:r>
            <a:r>
              <a:rPr lang="mr-IN" sz="2800" b="1" dirty="0" smtClean="0">
                <a:solidFill>
                  <a:srgbClr val="002060"/>
                </a:solidFill>
                <a:latin typeface="Arial Unicode MS" pitchFamily="34" charset="-128"/>
                <a:ea typeface="Arial Unicode MS" pitchFamily="34" charset="-128"/>
                <a:cs typeface="Arial Unicode MS" pitchFamily="34" charset="-128"/>
              </a:rPr>
              <a:t>सागरी विमा</a:t>
            </a:r>
            <a:r>
              <a:rPr lang="en-US" sz="2800" b="1" dirty="0" smtClean="0">
                <a:solidFill>
                  <a:srgbClr val="002060"/>
                </a:solidFill>
                <a:latin typeface="Arial Unicode MS" pitchFamily="34" charset="-128"/>
                <a:ea typeface="Arial Unicode MS" pitchFamily="34" charset="-128"/>
                <a:cs typeface="Arial Unicode MS" pitchFamily="34" charset="-128"/>
              </a:rPr>
              <a:t> ”</a:t>
            </a:r>
            <a:endParaRPr lang="mr-IN" sz="2800" b="1" dirty="0" smtClean="0">
              <a:solidFill>
                <a:srgbClr val="002060"/>
              </a:solidFill>
              <a:latin typeface="Arial Unicode MS" pitchFamily="34" charset="-128"/>
              <a:ea typeface="Arial Unicode MS" pitchFamily="34" charset="-128"/>
              <a:cs typeface="Arial Unicode MS" pitchFamily="34" charset="-128"/>
            </a:endParaRPr>
          </a:p>
          <a:p>
            <a:pPr lvl="0" algn="ctr" eaLnBrk="0" fontAlgn="base" hangingPunct="0">
              <a:lnSpc>
                <a:spcPct val="150000"/>
              </a:lnSpc>
              <a:spcBef>
                <a:spcPct val="0"/>
              </a:spcBef>
              <a:spcAft>
                <a:spcPct val="0"/>
              </a:spcAft>
            </a:pPr>
            <a:r>
              <a:rPr lang="en-GB" sz="2800" b="1" dirty="0" smtClean="0">
                <a:solidFill>
                  <a:srgbClr val="002060"/>
                </a:solidFill>
                <a:latin typeface="Times New Roman" pitchFamily="18" charset="0"/>
                <a:ea typeface="Arial Unicode MS" pitchFamily="34" charset="-128"/>
                <a:cs typeface="Times New Roman" pitchFamily="18" charset="0"/>
              </a:rPr>
              <a:t>Marine Insurance</a:t>
            </a:r>
          </a:p>
          <a:p>
            <a:pPr lvl="0" algn="ctr" eaLnBrk="0" fontAlgn="base" hangingPunct="0">
              <a:lnSpc>
                <a:spcPct val="150000"/>
              </a:lnSpc>
              <a:spcBef>
                <a:spcPct val="0"/>
              </a:spcBef>
              <a:spcAft>
                <a:spcPct val="0"/>
              </a:spcAft>
            </a:pPr>
            <a:r>
              <a:rPr lang="en-GB" sz="2800" b="1" dirty="0" smtClean="0">
                <a:solidFill>
                  <a:srgbClr val="002060"/>
                </a:solidFill>
                <a:latin typeface="Times New Roman" pitchFamily="18" charset="0"/>
                <a:ea typeface="Arial Unicode MS" pitchFamily="34" charset="-128"/>
                <a:cs typeface="Times New Roman" pitchFamily="18" charset="0"/>
              </a:rPr>
              <a:t>Part – I</a:t>
            </a:r>
          </a:p>
          <a:p>
            <a:pPr lvl="0" algn="ctr" eaLnBrk="0" fontAlgn="base" hangingPunct="0">
              <a:lnSpc>
                <a:spcPct val="150000"/>
              </a:lnSpc>
              <a:spcBef>
                <a:spcPct val="0"/>
              </a:spcBef>
              <a:spcAft>
                <a:spcPct val="0"/>
              </a:spcAft>
            </a:pPr>
            <a:endParaRPr lang="en-GB" sz="2800" b="1" dirty="0" smtClean="0">
              <a:solidFill>
                <a:srgbClr val="002060"/>
              </a:solidFill>
              <a:latin typeface="Times New Roman" pitchFamily="18" charset="0"/>
              <a:ea typeface="Arial Unicode MS" pitchFamily="34" charset="-128"/>
              <a:cs typeface="Times New Roman" pitchFamily="18" charset="0"/>
            </a:endParaRPr>
          </a:p>
          <a:p>
            <a:pPr algn="ctr"/>
            <a:endParaRPr lang="en-US" sz="2800" b="1" dirty="0" smtClean="0">
              <a:solidFill>
                <a:srgbClr val="FF0000"/>
              </a:solidFill>
              <a:latin typeface="Arial Unicode MS" pitchFamily="34" charset="-128"/>
              <a:ea typeface="Arial Unicode MS" pitchFamily="34" charset="-128"/>
              <a:cs typeface="Arial Unicode MS" pitchFamily="34" charset="-128"/>
            </a:endParaRPr>
          </a:p>
        </p:txBody>
      </p:sp>
      <p:sp>
        <p:nvSpPr>
          <p:cNvPr id="5" name="Footer Placeholder 4"/>
          <p:cNvSpPr>
            <a:spLocks noGrp="1"/>
          </p:cNvSpPr>
          <p:nvPr>
            <p:ph type="ftr" sz="quarter" idx="11"/>
          </p:nvPr>
        </p:nvSpPr>
        <p:spPr>
          <a:xfrm>
            <a:off x="381000" y="6172200"/>
            <a:ext cx="3581400"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a:p>
        </p:txBody>
      </p:sp>
      <p:pic>
        <p:nvPicPr>
          <p:cNvPr id="6" name="Picture 2" descr="F:\Mahadev Kamble Sir PPT\WhatsApp Image 2021-06-24 at 6.44.05 PM.jpeg"/>
          <p:cNvPicPr>
            <a:picLocks noChangeAspect="1" noChangeArrowheads="1"/>
          </p:cNvPicPr>
          <p:nvPr/>
        </p:nvPicPr>
        <p:blipFill>
          <a:blip r:embed="rId2" cstate="print"/>
          <a:srcRect/>
          <a:stretch>
            <a:fillRect/>
          </a:stretch>
        </p:blipFill>
        <p:spPr bwMode="auto">
          <a:xfrm>
            <a:off x="838200" y="3200400"/>
            <a:ext cx="1981200" cy="1918150"/>
          </a:xfrm>
          <a:prstGeom prst="rect">
            <a:avLst/>
          </a:prstGeom>
          <a:noFill/>
        </p:spPr>
      </p:pic>
      <p:sp>
        <p:nvSpPr>
          <p:cNvPr id="7" name="Rectangle 6"/>
          <p:cNvSpPr/>
          <p:nvPr/>
        </p:nvSpPr>
        <p:spPr>
          <a:xfrm>
            <a:off x="381000" y="4495800"/>
            <a:ext cx="8229600" cy="1692771"/>
          </a:xfrm>
          <a:prstGeom prst="rect">
            <a:avLst/>
          </a:prstGeom>
        </p:spPr>
        <p:txBody>
          <a:bodyPr wrap="square">
            <a:spAutoFit/>
          </a:bodyPr>
          <a:lstStyle/>
          <a:p>
            <a:pPr algn="ctr"/>
            <a:r>
              <a:rPr lang="mr-IN" sz="2800" b="1" dirty="0" smtClean="0">
                <a:solidFill>
                  <a:srgbClr val="7030A0"/>
                </a:solidFill>
                <a:latin typeface="Arial Unicode MS" pitchFamily="34" charset="-128"/>
                <a:ea typeface="Arial Unicode MS" pitchFamily="34" charset="-128"/>
                <a:cs typeface="Arial Unicode MS" pitchFamily="34" charset="-128"/>
              </a:rPr>
              <a:t>प्रा.</a:t>
            </a:r>
            <a:r>
              <a:rPr lang="en-US" sz="2800" b="1" dirty="0" smtClean="0">
                <a:solidFill>
                  <a:srgbClr val="7030A0"/>
                </a:solidFill>
                <a:latin typeface="Arial Unicode MS" pitchFamily="34" charset="-128"/>
                <a:ea typeface="Arial Unicode MS" pitchFamily="34" charset="-128"/>
                <a:cs typeface="Arial Unicode MS" pitchFamily="34" charset="-128"/>
              </a:rPr>
              <a:t> </a:t>
            </a:r>
            <a:r>
              <a:rPr lang="mr-IN" sz="2800" b="1" dirty="0" smtClean="0">
                <a:solidFill>
                  <a:srgbClr val="7030A0"/>
                </a:solidFill>
                <a:latin typeface="Arial Unicode MS" pitchFamily="34" charset="-128"/>
                <a:ea typeface="Arial Unicode MS" pitchFamily="34" charset="-128"/>
                <a:cs typeface="Arial Unicode MS" pitchFamily="34" charset="-128"/>
              </a:rPr>
              <a:t>महादेव कांबळे </a:t>
            </a:r>
          </a:p>
          <a:p>
            <a:pPr algn="ctr"/>
            <a:r>
              <a:rPr lang="mr-IN" sz="2800" dirty="0" smtClean="0">
                <a:latin typeface="Arial Unicode MS" pitchFamily="34" charset="-128"/>
                <a:ea typeface="Arial Unicode MS" pitchFamily="34" charset="-128"/>
                <a:cs typeface="Arial Unicode MS" pitchFamily="34" charset="-128"/>
              </a:rPr>
              <a:t>					</a:t>
            </a:r>
            <a:endParaRPr lang="en-US" sz="2400" dirty="0" smtClean="0">
              <a:latin typeface="Bookman Old Style" pitchFamily="18" charset="0"/>
              <a:ea typeface="Arial Unicode MS" pitchFamily="34" charset="-128"/>
              <a:cs typeface="Arial Unicode MS" pitchFamily="34" charset="-128"/>
            </a:endParaRPr>
          </a:p>
          <a:p>
            <a:pPr algn="ctr"/>
            <a:r>
              <a:rPr lang="mr-IN" sz="2400" b="1" dirty="0" smtClean="0">
                <a:solidFill>
                  <a:srgbClr val="0070C0"/>
                </a:solidFill>
                <a:latin typeface="Arial Unicode MS" pitchFamily="34" charset="-128"/>
                <a:ea typeface="Arial Unicode MS" pitchFamily="34" charset="-128"/>
                <a:cs typeface="Arial Unicode MS" pitchFamily="34" charset="-128"/>
              </a:rPr>
              <a:t>सहाय्यक प्राध्यापक व  वाणिज्य विभाग प्रमुख</a:t>
            </a:r>
            <a:endParaRPr lang="en-US" sz="2400" b="1" dirty="0" smtClean="0">
              <a:solidFill>
                <a:srgbClr val="0070C0"/>
              </a:solidFill>
              <a:latin typeface="Arial Unicode MS" pitchFamily="34" charset="-128"/>
              <a:ea typeface="Arial Unicode MS" pitchFamily="34" charset="-128"/>
              <a:cs typeface="Arial Unicode MS" pitchFamily="34" charset="-128"/>
            </a:endParaRPr>
          </a:p>
          <a:p>
            <a:pPr algn="ctr"/>
            <a:r>
              <a:rPr lang="mr-IN" sz="2400" b="1" dirty="0" smtClean="0">
                <a:solidFill>
                  <a:srgbClr val="0070C0"/>
                </a:solidFill>
                <a:latin typeface="Arial Unicode MS" pitchFamily="34" charset="-128"/>
                <a:ea typeface="Arial Unicode MS" pitchFamily="34" charset="-128"/>
                <a:cs typeface="Arial Unicode MS" pitchFamily="34" charset="-128"/>
              </a:rPr>
              <a:t>भोगावती महाविद्यालय, कुरुकली  </a:t>
            </a:r>
            <a:endParaRPr lang="en-US" b="1" dirty="0">
              <a:solidFill>
                <a:srgbClr val="0070C0"/>
              </a:solidFill>
              <a:latin typeface="Arial Unicode MS" pitchFamily="34" charset="-128"/>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28600" y="607253"/>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३. सागरी धोक्यांपासून विमा संरक्षण </a:t>
            </a:r>
            <a:endParaRPr kumimoji="0" lang="en-US"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प्रवासातील धोक्याचे स्वरूप फार भयानक असते. सागरी वादळ, प्रचंड लाटा, सागरी प्राणी, खडकावर आपटणे, टक्कर होणे, सागरी चाचेगिरी, बुडणे इत्यादी अनेक प्रकारचे धोके संभवतात. अशा धोक्यांमुळे जहाजाचे अथवा त्यातील मालाचे नुकसान झाल्यास, मालकाचे दिवाळेच निघण्याची शक्यता असते. तेव्हा अशा भयानक सागरी धोक्यांच्या नुकसानीविरुद्ध विमा उतरविता येतो वनुकसानीची भरपाई होऊ शकते. त्या दृष्टीने सागरी विमा हा सागरी धोक्यांविरुद्ध तारकच ठरला आहे</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304800" y="1447800"/>
            <a:ext cx="8610600" cy="37394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४. भांडवल व गुंतवणुकीस उत्तेजन: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विम्यामुळे आंतरराष्ट्रीय व्यापारामध्ये लागणाऱ्या प्रचंड भांडवल गुंतवणुकीस उत्तेजन मिळाले आहे. सागरी विम्याचे संरक्षण उपलब्ध नसते तर कोणत्याही व्यक्तीने आयात-निर्यात व्यापारामध्ये भांडवल गुंतविण्याचे धाडस केले नसते.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a:xfrm>
            <a:off x="304800" y="6248400"/>
            <a:ext cx="3581400" cy="365760"/>
          </a:xfrm>
        </p:spPr>
        <p:txBody>
          <a:bodyPr/>
          <a:lstStyle/>
          <a:p>
            <a:r>
              <a:rPr lang="en-US" dirty="0" smtClean="0"/>
              <a:t>Prof. </a:t>
            </a:r>
            <a:r>
              <a:rPr lang="en-US" dirty="0" err="1" smtClean="0"/>
              <a:t>Mahadev</a:t>
            </a:r>
            <a:r>
              <a:rPr lang="en-US" dirty="0" smtClean="0"/>
              <a:t> </a:t>
            </a:r>
            <a:r>
              <a:rPr lang="en-US" dirty="0" err="1" smtClean="0"/>
              <a:t>Kamble</a:t>
            </a:r>
            <a:r>
              <a:rPr lang="en-US" dirty="0" smtClean="0"/>
              <a:t>, </a:t>
            </a:r>
            <a:r>
              <a:rPr lang="en-US" dirty="0" err="1" smtClean="0"/>
              <a:t>Bhogawati</a:t>
            </a:r>
            <a:r>
              <a:rPr lang="en-US" dirty="0" smtClean="0"/>
              <a:t> </a:t>
            </a:r>
            <a:r>
              <a:rPr lang="en-US" dirty="0" err="1" smtClean="0"/>
              <a:t>Mahavidyalaya,Kurukali</a:t>
            </a:r>
            <a:r>
              <a:rPr lang="en-US" dirty="0" smtClean="0"/>
              <a:t>.</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228600" y="990600"/>
            <a:ext cx="8686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५. सागरी वाहतुकीचा विकास : </a:t>
            </a:r>
            <a:endParaRPr kumimoji="0" lang="en-US" sz="26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60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60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 असल्यामुळे सागरी वाहतुकीचा सुद्धा विकास झाला आहे. जहाजाची व आगबोटीची प्रचंड किंमत लक्षात घेता सागरी वाहतूक व्यवसायात प्रचंड भांडवल गुंतवणूक करण्याची गरज असते. त्यात सागरी वाहतुकीतील धोकेसुद्धा प्रचंड नुकसान करणारे असतात. परंतु सागरी विम्याचे संरक्षण असल्यामुळे अनेक उद्योगपतींनी जहाज बांधणी व जहाज वाहतुकीमध्ये भांडवल गुंतविले आहे. </a:t>
            </a:r>
            <a:endParaRPr kumimoji="0" lang="mr-IN" sz="260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ChangeArrowheads="1"/>
          </p:cNvSpPr>
          <p:nvPr/>
        </p:nvSpPr>
        <p:spPr bwMode="auto">
          <a:xfrm>
            <a:off x="304800" y="479962"/>
            <a:ext cx="86106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६. विदेशी व्यापारात वाढ :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प्रत्येक देशाच्या दृष्टीने विदेशी व्यापार हा फार महत्त्वाचा समजला जातो. निर्यात वाढवून विदेशी चलन मिळवावयाचे, त्याद्वारे प्रगत तंत्रज्ञान / यंत्रसामग्री आयात करून आर्थिक विकास साधला जात असतो. सागरी विम्यामुळे प्रत्येक देशाच्या विदेशी व्यापारामध्ये वाढ झालेली आहे. विदेशात माल पाठविण्याची जोखीम सागरी विम्यामुळे कमी झालेली आहे. त्यामुळे अंतिमतः आंतरराष्ट्रीय व्यापार वाढत आहे..</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228600" y="482655"/>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७. प्रादेशिक विशेषीकरण: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विम्यामुळे आंतरराष्ट्रीय व्यापार वाढल्याने प्रत्येक देश आर्थिक व नैसर्गिकदृष्ट्या सोईचे व काटकसरीचे ठरेल त्याच वस्तूंचे उत्पादन करण्यास प्रवृत्त होतो. ज्या वस्तूंच्या उत्पादनासाठी तुलनेने जास्त खर्च येत असेल त्या वस्तू दुसऱ्या देशातून (जिथे त्या वस्तू कमी खर्चात उत्पादित होतात.) आयात करणे फायद्याचे ठरते. सागरी विम्यामुळे आयात-निर्यात मोठ्या प्रमाणावर होत असल्याने हे शक्य झाले आहे. परिणामी, प्रादेशिक विशेषीकरण होण्यासाठी सागरी विम्याची अप्रत्यक्ष मदत झाली आहे व त्यातून आंतरराष्ट्रीय व्यापाराससुद्धा गती मिळाली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228600" y="152287"/>
            <a:ext cx="86868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८. उत्पादन वाढीस उत्तेजन :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विम्यामुळे आंतरराष्ट्रीय व्यापारास चालना मिळून देशांतर्गत उत्पादन वाढीला एक प्रकारे उत्तेजन मिळते. जगातील अनेक देशांचे अर्थकारण हे आंतरराष्ट्रीय व्यापारावर अवलंबून आहे. त्या दृष्टीनेसुद्धा सागरी विमा उपयुक्त ठरला आहे.</a:t>
            </a: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९. बँक कर्जाची उपलब्धता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जहाजावरील मालाचा व जहाजाचा सागरी विमा उतरविल्यास त्या मालावर किंवा जहाजावर बँकांचे कर्ज मिळविणेसुद्धा सुलभ बनते. सागरी</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वाहतुकीतील मालावर बँक कर्ज पाहिजे असेल तर बँकसुद्धा सागरी विमापत्र एक आवश्यक दस्तऐवज म्हणून मागतात. त्याशिवाय कर्ज दिले जात नाही.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28600" y="376536"/>
            <a:ext cx="8610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50000"/>
                  </a:schemeClr>
                </a:solidFill>
                <a:effectLst/>
                <a:latin typeface="Arial Unicode MS" pitchFamily="34" charset="-128"/>
                <a:ea typeface="Arial Unicode MS" pitchFamily="34" charset="-128"/>
                <a:cs typeface="Arial Unicode MS" pitchFamily="34" charset="-128"/>
              </a:rPr>
              <a:t>सागरी विम्याची तत्त्वे</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accent5">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नुकसानभरपाई तत्त्व :</a:t>
            </a:r>
            <a:r>
              <a:rPr kumimoji="0" lang="mr-IN" sz="2800" b="0"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AutoNum type="hindiNumPeriod"/>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सागरी विम्याकडे सागरी धोक्यांविरुद्ध संरक्षण दिलेले असते. दुसऱ्या भाषेत जहाजावरील मालाचे किंवा जहाजाचे सागरी धोक्यांमुळे नुकसान झाल्यास, विमा कंपनी त्याची भरपाई करते. अग्नीविमा कराराप्रमाणे सागरी विम्याचा करारसुद्धा नुकसानभरपाईचा करार होय. परंतु सागरी विम्यांतर्गत नुकसानभरपाई तत्त्व फार काटेकोरपणे पाळले जाते. कारण नुकसानीच्या कारणांचे व प्रत्यक्ष हानीचे सर्वेक्षण करणे हा सागरी विम्यातील क्लिष्ट भाग समजला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228600" y="34867"/>
            <a:ext cx="8686800" cy="6675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२. विमेयहित तत्त्व </a:t>
            </a:r>
            <a:endParaRPr kumimoji="0" lang="en-US" sz="24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सागरी विम्यामध्ये 'विमेयहित तत्त्व' महत्त्वाचे समजले जाते. काही परिस्थितीमध्ये मालामध्ये/ मालमत्तेसाठी विमेयहित निर्माण होण्याची शक्यता असते तर काही वेळा सागरी माल वाहतुकीमध्ये विमेयहित फारच क्षीण स्वरूपात दिसते. तेव्हा विमेयहित निर्माण होण्याची शक्यता असेल किंवा अत्यंत क्षीण स्वरूपात विमेयहित दिसत असेल तर विमा कंपनी अशा परिस्थितीमध्ये सागरी विम्याचा करार करते. काही प्रसंगी तर विमेयहित दृश्य स्वरूपात दिसत नाही. अशा वेळी विमा कंपनी 'विमेयहित पुरावा विमापत्र'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Policy Proof of Interest Policies =P.P.I. Policies)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देण्याची व्यवस्था करते. अर्थात, विमेयहित असल्याचेसिद्ध झाले तरच विमा कंपनी नुकसानभरपाई देण्यास जबाबदार असते, अन्यथा नाही हे अशा करारांबाबत लक्षात घ्यावे.</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28600" y="724903"/>
            <a:ext cx="8610600" cy="44781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३. परमोच्च विश्वासाचे तत्त्व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सागरी विमा उतरविताना संबंधित जहाज अथवा जहाजावरील माल हजारो मैल दूर अंतरावर असतो. अशा वेळी विमेदार जी माहिती देईल ती संपूर्णपणे खरी आहे असे समजूनच विमाकरार केला जातो. त्या दृष्टीने विमेदाराने विमा कंपनीस बिनचूक, संपूर्ण सत्य माहिती देणे हे </a:t>
            </a:r>
            <a:r>
              <a:rPr kumimoji="0" lang="mr-IN" sz="24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परमोच्च विश्वास तत्त्वानुसा</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र आवश्यक आहे. विमा कंपनीनेसुद्धा जहाजाच्या परिस्थितीबाबत व विमा अटींबाबत विमेदारांना कल्पना देणे आवश्यक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28600" y="635055"/>
            <a:ext cx="86868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४. वर्गणीचे तत्त्व :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अग्निविम्याप्रमाणेच सागरी विम्यामध्येसुद्धा वर्गणीचे तत्त्व लागू होते. जर एकाच जहाजाचा / जहाजावरील एखाद्या मालमत्तेचा अनेक विमा कंपन्यांकडे विमा काढल्यास, नुकसानभरपाईच्या वेळी वर्गणीचे तत्त्व अनुसरले जाते. जर विमित मालमत्तेस नुकसान झाले तर सर्व विमा कंपन्या एकत्रितपणे ते नुकसान भरून देतात. वर्गणी तत्त्वानुसार जो वाटा येईल त्यानुसार भरपाई करण्यात येते. परदेशातील विमा कंपनीकडे जरी दुसरा विमा काढला असला, तरी आंतरराष्ट्रीय नियमानुसार भारतीय कंपनी व परदेशी कंपनी मिळूनच भरपाई करतील.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411034"/>
            <a:ext cx="86106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सागरी विमा : अर्थ व स्वरूप </a:t>
            </a:r>
            <a:endParaRPr kumimoji="0" lang="en-US" sz="2800"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Times New Roman" pitchFamily="18" charset="0"/>
                <a:ea typeface="Arial Unicode MS" pitchFamily="34" charset="-128"/>
                <a:cs typeface="Times New Roman" pitchFamily="18" charset="0"/>
              </a:rPr>
              <a:t>Marine Insurance: Meaning and Nature)</a:t>
            </a: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प्रास्ताविक</a:t>
            </a:r>
            <a:endParaRPr kumimoji="0" lang="en-US" sz="2400" b="0"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भारतामध्ये एकोणिसाव्या शतकात सागरी विम्याचा विकास झालेला दिसून येतो. त्यापूर्वी भारत-ब्रिटन यांच्यातील व्यापारामध्ये सागरी विम्याचे करार झालेले आढळतात.. परंतु ब्रिटनमधील विमा संस्थांमार्फत तो विमा व्यवसाय होत असे. भारतात १९३८ मध्ये विमा कायदा संमत करण्यात आला. त्यामध्ये सागरी विमा व्यवसायासंबंधी अनेक तरतुदी होत्या. परंतु १९६३ मध्ये सागरी विम्याचे वैशिष्ट्यपूर्ण व गुंतागुंतीचे स्वरूप लक्षात घेऊन 'सागरी विमा कायदा' १९६३ मध्ये संमत करण्यात आला. परिणामी, सागरी विमा व्यवसायाला त्या कायद्यातील तरतुदी लागू होतात.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ChangeArrowheads="1"/>
          </p:cNvSpPr>
          <p:nvPr/>
        </p:nvSpPr>
        <p:spPr bwMode="auto">
          <a:xfrm>
            <a:off x="228600" y="259474"/>
            <a:ext cx="8686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75000"/>
                  </a:schemeClr>
                </a:solidFill>
                <a:effectLst/>
                <a:latin typeface="Arial Unicode MS" pitchFamily="34" charset="-128"/>
                <a:ea typeface="Arial Unicode MS" pitchFamily="34" charset="-128"/>
                <a:cs typeface="Arial Unicode MS" pitchFamily="34" charset="-128"/>
              </a:rPr>
              <a:t>५. मालकी हक्क हस्तांतर तत्त्व : </a:t>
            </a:r>
            <a:endParaRPr kumimoji="0" lang="en-US" sz="2800" b="0" i="0" u="none" strike="noStrike" cap="none" normalizeH="0" baseline="0" dirty="0" smtClean="0">
              <a:ln>
                <a:noFill/>
              </a:ln>
              <a:solidFill>
                <a:schemeClr val="accent2">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वास्तविक, मालकी हक्क हस्तांतराचे तत्त्व सागरी विम्यातूनच उत्क्रांत झाले आहे. जहाज अथवा जहाजावरील विमित मालमत्ता समुद्रात बुडाल्यास, तिची नुकसानभरपाई दिल्यानंतर त्या बुडालेल्या सर्व मालमत्तेवर विमा कंपनीचा मालकी हक्क प्रस्थापित होतो. त्या मालमत्तेवरील हा मालकी हक्क अमर्यादित काळापर्यंत अबाधित राहतो. समजा, २०० वर्षांनी जरी एखाद्या व्यक्तीने किंवा कंपनीने समुद्रात बुडालेली मालमत्ता वर काढली तरी त्या मालमत्तेवर विमा कंपनी आपला मालकी हक्क प्रस्थापित करू शकते, ती मालमत्ता समुद्रातील घडामोडींमुळे किंवा प्रवाहामुळे कुठेही गेली तरी या मालकी हक्कात फरक पडत नाही. समुद्रात बुडालेली मालमत्ता अशी शेकडो वर्षे पडून राहते. तरीसुद्धा मालकी हक्क विमा कंपनीस राहतो. त्याला जगातील कोणताही कायदा आड येऊ शकत नाही. त्या दृष्टीने हे तत्त्व फार महत्वाचे आहे.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683568"/>
            <a:ext cx="85344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सागरी विमा उतरविणे व हानी प्रकार</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ctr"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Taking Marine Insurance Policy and Types of Losses)</a:t>
            </a:r>
          </a:p>
          <a:p>
            <a:pPr marL="0" marR="0" lvl="0" indent="457200" algn="ctr"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१. विमा कंपनीची निवड : </a:t>
            </a:r>
            <a:endParaRPr kumimoji="0" lang="en-US" sz="24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आयुर्विमा सोडून इतर प्रकारचे सर्व विमे उतरविण्याचा अधिकार सर्वसाधारण विमा महामंडळास आहे. परंतु महामंडळाच्या चार दुय्यम कंपन्या आहेत. त्या दुय्यम विमा कंपन्या व्यवसाय करण्याबाबत स्वतंत्र आहेत. त्यामुळे त्या चार कंपन्यांपैकी कोणत्या कंपनीची सागरी विमा काढण्यासाठी निवड करावी हा विमेदारापुढे प्रश्न असतो. म्हणून योग्य त्या विमा कंपनीची निवड करणे हा सागरी विमापत्र घेण्याच्या पद्धतीतील पहिला टप्पा आहे.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381000" y="773669"/>
            <a:ext cx="85344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२. दलालाची निवड </a:t>
            </a:r>
            <a:endParaRPr kumimoji="0" lang="en-US"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वाहतुकीतील तांत्रिक माहिती व विमापत्रातील विभिन्न प्रकारची कलमे याबद्दल विमादलालास अधिक माहिती असते. त्या दृष्टीने सागरी विम्यासाठी त्याची मदत घेणे फायद्याचे असते. बंदराच्या ठिकाणी अशा प्रकारचे विमादलाल अनेक असतात. त्यापैकी परिचयाचा व विश्वासू विमादलाल निवडणे आवश्यक असते. अशा निवडलेल्या विमादलालास आवश्यक ती सर्व माहिती पुरविली जाते. त्या आधारे सागरी विमा काढण्याची संपूर्ण व्यवस्था हा विमादलाल करतो.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381000" y="864276"/>
            <a:ext cx="84582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३. </a:t>
            </a: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निवेदनपत्र सादर करणे</a:t>
            </a:r>
            <a:r>
              <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 :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विम्यामध्ये इतर विम्यांप्रमाणे छापील स्वरूपाचा परवाना (प्रस्ताव अर्ज) असत नाही. विमादलाल विमेदाराच्या वतीने 'निवेदनपत्र'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Declaration Form)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भरून विमा कंपनीस सादर करतो. हे 'निवेदनपत्र' करारासाठी प्रस्ताव अर्ज म्हणून समजण्यात येते. विमेदाराने दिलेल्या माहितीच्या आधारे दलाल हे निवेदनपत्र तयार करतो.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304800" y="304800"/>
            <a:ext cx="86106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४. धोक्याचे परीक्षण </a:t>
            </a:r>
            <a:endParaRPr kumimoji="0" lang="en-US"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sz="12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विमादलालाकडून आलेल्या निवेदनवजा प्रस्तावाची विमा कंपनीतर्फे छाननी करण्यात येते. माल बंदरात असेल त्याची प्रत्यक्ष पाहणी करण्यात येते. छाननी व पाहणीच्या आधारे धोका किती आहे याबाबत परीक्षण केले जाते. परंतु विमा उतरावयाचा माल सागरी प्रवासात असलेल्या जहाजावर असेल तर केवळ निवेदनाच्या आधारे धोक्याचे परीक्षण केले जाते. त्यानंतर विमाहप्त्याची रक्कम ठरविली जाते. अर्थात, धोक्याचे स्वरूप व प्रमाण ठरविण्यासाठी तज्ज्ञांची मदत घेण्यात येते. ज्या जहाजावर माल चढविला जाणार किंवा ज्या जहाजावर माल आहे ते जहाज सुस्थित असल्याची खात्री केली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304800" y="838200"/>
            <a:ext cx="86106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५. विमाहप्ता भरणे : </a:t>
            </a:r>
            <a:endParaRPr kumimoji="0" lang="en-US" sz="2800" b="0" i="0" u="none" strike="noStrike" cap="none" normalizeH="0" baseline="0" dirty="0" smtClean="0">
              <a:ln>
                <a:noFill/>
              </a:ln>
              <a:solidFill>
                <a:srgbClr val="0070C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विमेदार किंवा विमादलाल विमा कंपनीने निश्चित केलेला विमाहता कंपनीच्या कार्यालयात भरतात. विमा कंपनी त्या संदर्भात विमादलालास सूचना देत असते. मालमत्तेच्या नुकसानीविरुद्ध विमा जोखीम स्वीकारल्याचा निर्णय झाल्यानंतरच विमाहप्ता मागण्यात येतो. विमाहप्ता भरल्यानंतर विमा कंपनी पावती देते. पक्के व अंतिम विमापत्र देण्यापूर्वी 'कच्चे विमापत्र' देते.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457200" y="895668"/>
            <a:ext cx="8382000" cy="49398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६. कच्चे विमापत्र (</a:t>
            </a:r>
            <a:r>
              <a:rPr kumimoji="0" lang="en-GB"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Cover Note) : </a:t>
            </a:r>
            <a:endParaRPr kumimoji="0" lang="mr-IN" sz="2800" b="0"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mr-IN"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विमाहप्ता भरल्यानंतर विमा कंपनी विमेदारास</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पक्के व अंतिम विमापत्र देण्यापूर्वी कच्चे विमापत्र देते. कारण पक्के विमापत्र तयार होण्यास अवधी लागतो. परंतु दरम्यानच्या काळासाठी सागरी विमा काढल्याचा लेखी पुरावा म्हणून कच्चे विमापत्र देण्यात येते. माल जहाजावर चढविण्यापूर्वी मालाचा सागरी विमा काढल्याचे दर्शविण्यासाठी या कच्च्या विमापत्राचा उपयोग होतो. जहाज कंपनीला व जहाजावरील अधिकाऱ्यांनासुद्धा हे कच्चे विमापत्र दाखवावे लागते.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304800" y="1009104"/>
            <a:ext cx="8610600" cy="39241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0070C0"/>
                </a:solidFill>
                <a:effectLst/>
                <a:latin typeface="Arial Unicode MS" pitchFamily="34" charset="-128"/>
                <a:ea typeface="Arial Unicode MS" pitchFamily="34" charset="-128"/>
                <a:cs typeface="Arial Unicode MS" pitchFamily="34" charset="-128"/>
              </a:rPr>
              <a:t>७. पक्के विमापत्र देणे: </a:t>
            </a:r>
          </a:p>
          <a:p>
            <a:pPr marL="0" marR="0" lvl="0" indent="457200" algn="just" defTabSz="914400" rtl="0" eaLnBrk="1" fontAlgn="base" latinLnBrk="0" hangingPunct="1">
              <a:lnSpc>
                <a:spcPct val="15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कच्चे विमापत्र पाठविल्यानंतर विमा कंपनी पक्के विमापत्र तयार करण्याच्या तयारीस लागते. पण हे विमापत्र तयार करण्यास अवधी लागतो. अर्थात, अनेकदा जहाजाचा प्रवास संपलेला असतो किंवा माल निर्धारित बंदरात / देशाला पोहोचलेला सुद्धा असतो. अशा वेळी पक्के विमापत्र हा केवळ उपचार ठरतो.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304800" y="290785"/>
            <a:ext cx="8534400" cy="60939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सागरी धोके</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 (</a:t>
            </a:r>
            <a:r>
              <a:rPr kumimoji="0" lang="en-GB" sz="24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rPr>
              <a:t>Marine Perils)</a:t>
            </a:r>
            <a:endParaRPr kumimoji="0" lang="mr-IN" sz="2400" b="1" i="0" u="none" strike="noStrike" cap="none" normalizeH="0" baseline="0" dirty="0" smtClean="0">
              <a:ln>
                <a:noFill/>
              </a:ln>
              <a:solidFill>
                <a:srgbClr val="C0000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rgbClr val="C0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१. सामुद्रिक धोके (</a:t>
            </a:r>
            <a:r>
              <a:rPr kumimoji="0" lang="en-GB"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Perils of the Sea) : </a:t>
            </a:r>
            <a:endParaRPr kumimoji="0" lang="en-US" sz="24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कारणांमुळे जे धोके होण्याची शक्यता असू शकते त्या धोक्यांचा समावेश सामुद्रिक धोक्यांमध्ये केला जातो. उदा. जहाजाची टक्कर होणे, प्रचंड लाटा, प्रचंड वारा, खडकावर आपटणे, दिशाहीन स्थिती, वाईट हवामान इत्यादी. सर्वसाधारण लाटा किंवा वारा हा सामुद्रिक धोका होऊ शकत नाही. आकस्मिक व अपघाती स्वरूपाची परिस्थिती निर्माण झाल्यास ती सामुद्रिक धोका म्हणून समजली जाते.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304800" y="787455"/>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२. आग : </a:t>
            </a: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प्रवासातील जहाजास किंवा जहाजावरील मालमत्तेस आग लागणे हा सागरी धोका समजला जातो. अर्थात, ही आग सागरी विम्यांतर्गत असली पाहिजे. जहाजावरील कर्मचाऱ्यांच्या चुकीमुळे किंवा कोणत्याही इतर कारणांमुळे आग लागली. असली तरी ती सागरी धोक्यामध्ये अंतर्भूत होते. अर्थात, ती आग अपघाती स्वरूपाची असली पाहिजे. आकाशातील वीज पडल्याने होणारी हानी अग्निधोक्यात येत नाही. परंतु विजेमुळे आग लागल्यास ती घटना 'आग' या सागरी धोक्यात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04800" y="602649"/>
            <a:ext cx="84582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सागरी विम्याची </a:t>
            </a:r>
            <a:r>
              <a:rPr lang="mr-IN" sz="2800" b="1" dirty="0" smtClean="0">
                <a:solidFill>
                  <a:srgbClr val="7030A0"/>
                </a:solidFill>
                <a:latin typeface="Arial" pitchFamily="34" charset="0"/>
                <a:cs typeface="Arial Unicode MS" pitchFamily="34" charset="-128"/>
              </a:rPr>
              <a:t> </a:t>
            </a: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व्याख्या</a:t>
            </a: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 म्हणजे असा करार, ज्याद्वारे विमेदारांचे सागरी नुकसान म्हणजे सागरी प्रवासाशी संबंधित असणारे नुकसान करारात ठरविलेल्या पद्धतीने व मर्यादेपर्यंत भरून देण्याचे विमा कंपनी मान्य करते."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GB" sz="24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("Marine Insurance is a contract whereby the insurer undertakes to indemnify the assured, in manner and to the extent thereby agreed against marine losses, that is to say, the losses incidental to marine adventure."  By Marine Insurance Act.) </a:t>
            </a:r>
            <a:endParaRPr kumimoji="0" lang="en-GB"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381000" y="1112644"/>
            <a:ext cx="8229600" cy="429348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३. युद्ध धोके (</a:t>
            </a:r>
            <a:r>
              <a:rPr kumimoji="0" lang="en-GB" sz="26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War Perils) :</a:t>
            </a:r>
            <a:r>
              <a:rPr kumimoji="0" lang="en-GB" sz="2600" b="0"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 </a:t>
            </a:r>
            <a:endParaRPr kumimoji="0" lang="en-US" sz="26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600" dirty="0" smtClean="0">
                <a:latin typeface="Arial Unicode MS" pitchFamily="34" charset="-128"/>
                <a:ea typeface="Arial Unicode MS" pitchFamily="34" charset="-128"/>
                <a:cs typeface="Arial Unicode MS" pitchFamily="34" charset="-128"/>
              </a:rPr>
              <a:t>	</a:t>
            </a:r>
            <a:r>
              <a:rPr kumimoji="0" lang="mr-IN" sz="2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शत्रुराष्ट्राच्या मान्यामुळे किंवा सैनिकी हल्ल्यामुळे जे धोके संभवतात त्याचा युद्ध धोक्यांमध्ये समावेश केला जातो. उदा. शत्रूच्या सैनिकांनी जहाजावर अग्निबाण सोडला तर ही घटना युद्ध धोका समजली जाते. या सर्व युद्ध धोक्यांविरुद्ध सागरी विम्यात विमा संरक्षण दिले जाते.</a:t>
            </a:r>
            <a:endParaRPr kumimoji="0" lang="mr-IN" sz="26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30</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304800" y="868234"/>
            <a:ext cx="86106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४. सागरावरील चाचेगिरी व भटक्या टोळ्यांचा हल्ला </a:t>
            </a:r>
          </a:p>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Pirates or Rovers) </a:t>
            </a:r>
            <a:endParaRPr kumimoji="0" lang="en-US" sz="24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हवाई चाचेगिरीप्रमाणे सागरावरसुद्धा चाचेगिरी करण्यात येते. तेव्हा सागरावरील चाचेगिरी हा सागरी धोका समजला जातो. तसेच सागरावरील भटक्या टोळ्यांनी केलेला हल्ला हा सुद्धा सागरी धोका होय. म्हणून चाच्यांनी किंवा भटक्या टोळ्यांनी लुटालूट केल्यास किंवा काही नुकसान केल्यास, त्याची भरपाई करण्याची जबाबदारी विमा कंपनीवर असते.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04800" y="1293053"/>
            <a:ext cx="86106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५. सागरी चोरी:</a:t>
            </a:r>
            <a:r>
              <a:rPr kumimoji="0" lang="mr-IN" sz="2800" b="0"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 </a:t>
            </a: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सागरातील जहाजांवर चोरी होण्याची शक्यता असते. तेव्हा जहाजावरील मालाची अशी चोरी झाल्यास तो सागरी धोका समजण्यात येतो. विमा कंपनीला अशा वेळी झालेल्या हानीची भरपाई करावी लागते. अर्थात, सराईतपणे व हिंसकपणे चोरी करणाऱ्यांची 'चोरी' या धोक्यात येते. जहाजावरील प्रवाशांनी किंवा कर्मचाऱ्यांनी काही चोरी केल्यास ती 'सागरी चोरी' मध्ये येत नाही व विमा कंपनी त्याची भरपाई करीत नाही.</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28600" y="1153239"/>
            <a:ext cx="8610600" cy="45012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६. समुद्रात माल फेकणे (</a:t>
            </a:r>
            <a:r>
              <a:rPr kumimoji="0" lang="en-GB"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Jettison) : </a:t>
            </a:r>
            <a:endParaRPr kumimoji="0" lang="en-US" sz="28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500" dirty="0" smtClean="0">
                <a:latin typeface="Arial Unicode MS" pitchFamily="34" charset="-128"/>
                <a:ea typeface="Arial Unicode MS" pitchFamily="34" charset="-128"/>
                <a:cs typeface="Arial Unicode MS" pitchFamily="34" charset="-128"/>
              </a:rPr>
              <a:t>		</a:t>
            </a: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 किंवा जहाजावरील माल वाचविण्यासाठी काही प्रसंगी जहाजाचे वजन कमी करणे आवश्यक असते. तसेच काही ज्वालाग्राही पदार्थ जहाजावर बाळगणे धोक्याचे ठरण्याची शक्यता असते. अशा वेळी जहाजाचा कप्तान काही माल समुद्रात फेकतो. अशा परिस्थितीत 'माल फेकणे' हा सागरी धोक्याचा प्रकार समजला जातो. परिणामी माल समुद्रात फेकल्यामुळे झालेली हानी विमा कंपनी भरून देते.</a:t>
            </a:r>
            <a:endParaRPr kumimoji="0" lang="mr-IN" sz="25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228600" y="633741"/>
            <a:ext cx="8686800" cy="53553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७. जहाज जप्ती किंवा माल जप्ती </a:t>
            </a:r>
            <a:r>
              <a:rPr kumimoji="0" lang="mr-IN" sz="25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t>
            </a:r>
            <a:r>
              <a:rPr kumimoji="0" lang="en-GB" sz="25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Taking at Sea) : </a:t>
            </a:r>
            <a:endParaRPr kumimoji="0" lang="mr-IN" sz="2500" b="0"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mr-IN" sz="2500" dirty="0" smtClean="0">
                <a:latin typeface="Arial Unicode MS" pitchFamily="34" charset="-128"/>
                <a:ea typeface="Arial Unicode MS" pitchFamily="34" charset="-128"/>
                <a:cs typeface="Arial Unicode MS" pitchFamily="34" charset="-128"/>
              </a:rPr>
              <a:t>	</a:t>
            </a: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काही वेळा जहाज किंवा जहाजावरील माल शत्रू राष्ट्राकडून जप्त केला जातो. त्यामुळे अशी जहाज जप्ती किंवा  मालाची जप्ती हा सागरी धोका मनाला जातो. जहाजावर धाड टाकणे (</a:t>
            </a:r>
            <a:r>
              <a:rPr kumimoji="0" lang="en-US"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Seizure), </a:t>
            </a: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ते थोपवून ठेवणे (</a:t>
            </a:r>
            <a:r>
              <a:rPr kumimoji="0" lang="en-GB"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Stoppage) </a:t>
            </a: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किंवा जहाजाचा ताबा घेणे (</a:t>
            </a:r>
            <a:r>
              <a:rPr kumimoji="0" lang="en-GB"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Capture) </a:t>
            </a: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घटनांचा समावेश सागरी धोक्यात येतो. त्यामुळे विमा कंपनी त्यातून होणाऱ्या हानीची भरपाई करण्यास जबाबदार धरली जाते. अर्थात, ही जप्ती युद्ध धोक्यामुळे किंवा अन्य कारणांमुळे केली. </a:t>
            </a:r>
            <a:endParaRPr kumimoji="0" lang="en-US" sz="25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34</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381000" y="1066800"/>
            <a:ext cx="8534400" cy="47782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८. बंदी व अडविणे </a:t>
            </a:r>
            <a:r>
              <a:rPr kumimoji="0" lang="mr-IN" sz="25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t>
            </a:r>
            <a:r>
              <a:rPr kumimoji="0" lang="en-GB" sz="25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Arrest and Detainments) : </a:t>
            </a:r>
            <a:endParaRPr kumimoji="0" lang="en-US" sz="25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5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जहाजावरील लोकांना पकडून बंदी करणे किंवा जहाजावरील माल अडवून ठेवणे या घटनांचासुद्धा सागरी विम्यामध्ये समावेश केला जातो. अशा प्रकारच्या बंदीमुळे किंवा अडवणुकीमुळे हानी झाल्यास, त्याची भरपाई करण्याची जबाबदारी विमा कंपनीवर राहते. अर्थात, ही बंदी व अडवणूक सरकारी स्वरूपाची असावी लागते व त्यात सर्वसाधारण प्रवाशांचा व कर्मचाऱ्यांचा समावेश केला जात नाही.</a:t>
            </a:r>
            <a:endParaRPr kumimoji="0" lang="mr-IN" sz="25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28600" y="558855"/>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९</a:t>
            </a: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 जाणीवपूर्वक दुष्कृत्ये </a:t>
            </a:r>
            <a:r>
              <a:rPr kumimoji="0" lang="mr-IN"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Barratry) : </a:t>
            </a:r>
            <a:endParaRPr kumimoji="0" lang="en-US" sz="24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जहाजाच्या कप्तानाने किंवा कर्मचाऱ्यांनी जहाजाचे किंवा जहाजावरील मालाचे नुकसान करण्याच्या हेतूने केलेली जाणीवपूर्वक दुष्कृत्ये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Deliberate Wrong Doing)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सागरी धोक्यांमध्ये अंतर्भूत केली जातात. जहाजास आग लावणे, भोके पडून जहाज बुडविणे, चोरटे व्यवहार करणे, जहाज पळविणे इत्यादी जाणीवपूर्वक दुष्कृत्ये समजली जातात. अशा दुष्कृत्यांमुळे नुकसान झाल्यास, त्याची भरपाई विमा कंपनीकडून वसूल करता येते. बेजबाबदारपणा किंवा दुर्लक्ष ही जाणीवपूर्वक दुष्कृत्ये होत नाहीत.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228600" y="685800"/>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१०. इतर धोके </a:t>
            </a:r>
            <a:r>
              <a:rPr kumimoji="0" lang="mr-IN"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lumMod val="75000"/>
                  </a:schemeClr>
                </a:solidFill>
                <a:effectLst/>
                <a:latin typeface="Arial Unicode MS" pitchFamily="34" charset="-128"/>
                <a:ea typeface="Arial Unicode MS" pitchFamily="34" charset="-128"/>
                <a:cs typeface="Arial Unicode MS" pitchFamily="34" charset="-128"/>
              </a:rPr>
              <a:t>All Other Perils) </a:t>
            </a:r>
            <a:endParaRPr kumimoji="0" lang="en-US" sz="2400" b="0" i="0" u="none" strike="noStrike" cap="none" normalizeH="0" baseline="0" dirty="0" smtClean="0">
              <a:ln>
                <a:noFill/>
              </a:ln>
              <a:solidFill>
                <a:schemeClr val="accent5">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mr-IN"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वरील धोके सोडून जर इतर काही धोके संभवत असतील व ते सागरी धोक्यांच्या कक्षेत येत असतील तर त्या सर्व धोक्यांचा समावेश सागरी धोक्यात होतो. सागरी धोक्यांचे स्वरूप इतके अनिश्चित आहे की, कोणत्या वेळी कोणत्या स्वरूपाचा नवा धोका उद्भवेल हे सांगता येत नाही. म्हणून इतर धोक्यांचाही विचार केला जातो. वरील धोके सोडून इतर कोणत्याही सागरी धोक्यांमुळे हानी झाली तरी विमा कंपनी भरपाई देण्यास जबाबदार धरली जाते.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533400" y="591235"/>
            <a:ext cx="8229600" cy="57246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5"/>
                </a:solidFill>
                <a:effectLst/>
                <a:latin typeface="Arial Unicode MS" pitchFamily="34" charset="-128"/>
                <a:ea typeface="Arial Unicode MS" pitchFamily="34" charset="-128"/>
                <a:cs typeface="Arial Unicode MS" pitchFamily="34" charset="-128"/>
              </a:rPr>
              <a:t>हानी प्रकार </a:t>
            </a:r>
          </a:p>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chemeClr val="accent5"/>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chemeClr val="accent5"/>
                </a:solidFill>
                <a:effectLst/>
                <a:latin typeface="Times New Roman" pitchFamily="18" charset="0"/>
                <a:ea typeface="Arial Unicode MS" pitchFamily="34" charset="-128"/>
                <a:cs typeface="Times New Roman" pitchFamily="18" charset="0"/>
              </a:rPr>
              <a:t>Types of Losses)</a:t>
            </a:r>
            <a:endParaRPr kumimoji="0" lang="en-US" sz="2400" b="0" i="0" u="none" strike="noStrike" cap="none" normalizeH="0" baseline="0" dirty="0" smtClean="0">
              <a:ln>
                <a:noFill/>
              </a:ln>
              <a:solidFill>
                <a:schemeClr val="accent5"/>
              </a:solidFill>
              <a:effectLst/>
              <a:latin typeface="Times New Roman" pitchFamily="18" charset="0"/>
              <a:cs typeface="Times New Roman" pitchFamily="18"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धोक्यांचे स्वरूप स्पष्ट झाल्यानंतर त्या धोक्यांकडून होणारी हानी विचारात घ्यावी लागते, कारण सागरी विम्याचे संरक्षण 'सागरी हानी' स असते. सागरी विम्यामुळे धोके टाळता येत नाहीत. परंतु त्या धोक्यांमुळे झालेली हानी मात्र विमा कंपनीकडून भरून मिळते. म्हणून सागरी हानीचे स्वरूप समजावून घेणे आवश्यक आहे. सागरी धोक्यांमुळे जी हानी संभवते, त्या हानीचे</a:t>
            </a:r>
            <a:r>
              <a:rPr kumimoji="0" lang="mr-IN" sz="2400" b="0" i="0" u="none" strike="noStrike" cap="none" normalizeH="0" baseline="0" dirty="0" smtClean="0">
                <a:ln>
                  <a:noFill/>
                </a:ln>
                <a:solidFill>
                  <a:schemeClr val="accent5"/>
                </a:solidFill>
                <a:effectLst/>
                <a:latin typeface="Arial Unicode MS" pitchFamily="34" charset="-128"/>
                <a:ea typeface="Arial Unicode MS" pitchFamily="34" charset="-128"/>
                <a:cs typeface="Arial Unicode MS" pitchFamily="34" charset="-128"/>
              </a:rPr>
              <a:t> </a:t>
            </a:r>
            <a:r>
              <a:rPr kumimoji="0" lang="mr-IN" sz="2400" b="1" i="0" u="none" strike="noStrike" cap="none" normalizeH="0" baseline="0" dirty="0" smtClean="0">
                <a:ln>
                  <a:noFill/>
                </a:ln>
                <a:solidFill>
                  <a:schemeClr val="accent5"/>
                </a:solidFill>
                <a:effectLst/>
                <a:latin typeface="Arial Unicode MS" pitchFamily="34" charset="-128"/>
                <a:ea typeface="Arial Unicode MS" pitchFamily="34" charset="-128"/>
                <a:cs typeface="Arial Unicode MS" pitchFamily="34" charset="-128"/>
              </a:rPr>
              <a:t>(१) संपूर्ण हानी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व </a:t>
            </a:r>
            <a:r>
              <a:rPr kumimoji="0" lang="mr-IN" sz="2400" b="1" i="0" u="none" strike="noStrike" cap="none" normalizeH="0" baseline="0" dirty="0" smtClean="0">
                <a:ln>
                  <a:noFill/>
                </a:ln>
                <a:solidFill>
                  <a:schemeClr val="accent5"/>
                </a:solidFill>
                <a:effectLst/>
                <a:latin typeface="Arial Unicode MS" pitchFamily="34" charset="-128"/>
                <a:ea typeface="Arial Unicode MS" pitchFamily="34" charset="-128"/>
                <a:cs typeface="Arial Unicode MS" pitchFamily="34" charset="-128"/>
              </a:rPr>
              <a:t>(२) आंशिक हानी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दोन प्रकार पाडले जातात.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38</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304800" y="228600"/>
            <a:ext cx="8458200"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AutoNum type="hindiNumPeriod"/>
              <a:tabLst/>
            </a:pPr>
            <a:r>
              <a:rPr kumimoji="0" lang="mr-IN" sz="24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संपूर्ण हानी </a:t>
            </a:r>
            <a:r>
              <a:rPr kumimoji="0" lang="mr-IN"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a:t>
            </a:r>
            <a:r>
              <a:rPr kumimoji="0" lang="en-GB" sz="22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Total Losses)</a:t>
            </a:r>
          </a:p>
          <a:p>
            <a:pPr marL="0" marR="0" lvl="0" indent="457200" algn="just" defTabSz="914400" rtl="0" eaLnBrk="1" fontAlgn="base" latinLnBrk="0" hangingPunct="1">
              <a:lnSpc>
                <a:spcPct val="150000"/>
              </a:lnSpc>
              <a:spcBef>
                <a:spcPct val="0"/>
              </a:spcBef>
              <a:spcAft>
                <a:spcPct val="0"/>
              </a:spcAft>
              <a:buClrTx/>
              <a:buSzTx/>
              <a:tabLst/>
            </a:pPr>
            <a:endParaRPr kumimoji="0" lang="en-US" sz="14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विमा काढलेला माल किंवा जहाज सागरी धोक्यामुळे पूर्णपणे नष्ट होते तेव्हा त्यास 'संपूर्ण हानी' असे म्हणतात. जहाज किंवा जहाजावरील माल पूर्णपणे नाश पावतो. तसेच जहाजाची किंवा मालाची अशा प्रकारे मोडतोड झाली, ज्यामुळे जहाज किंवा माल पूर्णपणे निरुपयोगी ठरला असेल त्यास संपूर्ण हानी म्हटले जाते.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उदा. टकरीमुळे जहाजाचे तुकडे-तुकडे होऊन ते बुडणे, सागरी धोक्यांमुळे जहाजावरील साखरेचे पाणी होणे, कागदाचे गठ्ठे प्रचंड लाटांमुळे संपूर्णपणे ओले होणे. यामध्ये विमित वस्तू पूर्णपणे बाद होते. ती पूर्णपणे निरुपयोगी ठरते. अर्थात, अशा संपूर्ण हानीचे स्वरूप प्रचंड असते. </a:t>
            </a:r>
            <a:endParaRPr kumimoji="0" lang="en-US"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200" b="1" i="1"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ही संपूर्ण हानी पुढील मार्गाने होऊ शकते.</a:t>
            </a:r>
            <a:endParaRPr kumimoji="0" lang="mr-IN" sz="2200" b="1" i="1" u="none" strike="noStrike" cap="none" normalizeH="0" baseline="0" dirty="0" smtClean="0">
              <a:ln>
                <a:noFill/>
              </a:ln>
              <a:solidFill>
                <a:srgbClr val="7030A0"/>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39</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304800" y="648816"/>
            <a:ext cx="8534400" cy="567847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indent="457200" algn="ctr" fontAlgn="base">
              <a:lnSpc>
                <a:spcPct val="150000"/>
              </a:lnSpc>
              <a:spcBef>
                <a:spcPct val="0"/>
              </a:spcBef>
              <a:spcAft>
                <a:spcPct val="0"/>
              </a:spcAft>
            </a:pPr>
            <a:r>
              <a:rPr lang="mr-IN" sz="2800" b="1" dirty="0" smtClean="0">
                <a:solidFill>
                  <a:schemeClr val="accent6">
                    <a:lumMod val="50000"/>
                  </a:schemeClr>
                </a:solidFill>
                <a:latin typeface="Arial Unicode MS" pitchFamily="34" charset="-128"/>
                <a:ea typeface="Arial Unicode MS" pitchFamily="34" charset="-128"/>
                <a:cs typeface="Arial Unicode MS" pitchFamily="34" charset="-128"/>
              </a:rPr>
              <a:t>सागरी विम्याची व्याप्ती </a:t>
            </a:r>
            <a:endParaRPr lang="en-US" sz="2800" b="1" dirty="0" smtClean="0">
              <a:solidFill>
                <a:schemeClr val="accent6">
                  <a:lumMod val="50000"/>
                </a:schemeClr>
              </a:solidFill>
              <a:latin typeface="Arial Unicode MS" pitchFamily="34" charset="-128"/>
              <a:ea typeface="Arial Unicode MS" pitchFamily="34" charset="-128"/>
              <a:cs typeface="Arial Unicode MS" pitchFamily="34" charset="-128"/>
            </a:endParaRPr>
          </a:p>
          <a:p>
            <a:pPr indent="457200" algn="ctr" fontAlgn="base">
              <a:lnSpc>
                <a:spcPct val="150000"/>
              </a:lnSpc>
              <a:spcBef>
                <a:spcPct val="0"/>
              </a:spcBef>
              <a:spcAft>
                <a:spcPct val="0"/>
              </a:spcAft>
            </a:pPr>
            <a:endParaRPr lang="en-US" sz="1600" b="1" dirty="0" smtClean="0">
              <a:solidFill>
                <a:schemeClr val="accent6">
                  <a:lumMod val="50000"/>
                </a:schemeClr>
              </a:solidFill>
              <a:latin typeface="Arial Unicode MS" pitchFamily="34" charset="-128"/>
              <a:ea typeface="Arial Unicode MS" pitchFamily="34" charset="-128"/>
              <a:cs typeface="Arial Unicode MS" pitchFamily="34" charset="-128"/>
            </a:endParaRPr>
          </a:p>
          <a:p>
            <a:pPr marL="0" marR="0" lvl="0" indent="457200" algn="just" defTabSz="914400" rtl="0" eaLnBrk="1" fontAlgn="base" latinLnBrk="0" hangingPunct="1">
              <a:lnSpc>
                <a:spcPct val="150000"/>
              </a:lnSpc>
              <a:spcBef>
                <a:spcPct val="0"/>
              </a:spcBef>
              <a:spcAft>
                <a:spcPct val="0"/>
              </a:spcAft>
              <a:buClrTx/>
              <a:buSzTx/>
              <a:buFontTx/>
              <a:buAutoNum type="hindiNumPeriod"/>
              <a:tabLst/>
            </a:pPr>
            <a:r>
              <a:rPr kumimoji="0" lang="mr-IN"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जहाजावरील मालाचा सागरी विमा (</a:t>
            </a:r>
            <a:r>
              <a:rPr kumimoji="0" lang="en-GB"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Cargo Insurance</a:t>
            </a:r>
            <a:r>
              <a:rPr kumimoji="0" lang="en-GB" sz="2800" b="0"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a:t>
            </a:r>
            <a:endParaRPr kumimoji="0" lang="en-US" sz="2800" b="0"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जहाजामध्ये अवजड यंत्रे, मोठमोठे व जड असे यांत्रिकसुटे भाग, कच्चा माल, कोळसा, पेट्रोल, रसायने, खते, अन्नधान्य, साखर, कापड, कागद इ. भिन्न-भिन्न व विविध प्रकारच्या मालाची वाहतूक केली जाते. एका देशाकडून दुसऱ्या देशाकडे ही आयात-निर्यात होत असते. सागरी प्रवासाचे अंतर, प्रवासातील विभिन्न धोके व जहाजावरील मालाच्या मोठ्या नुकसानीची शक्यता विचारात घेता जहाजावरील मालाचा सागरी विमा उतरविणे आवश्यक ठरते. </a:t>
            </a: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304800" y="685800"/>
            <a:ext cx="8458200" cy="55675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 विमित वस्तू पूर्णपणे नष्ट होणे. उदा. खोल समुद्रात जहाज बुडणे, जहाजाचे तुकडे तुकडे होणे.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(ब) विमित वस्तूची अशी हानी होणे की, ज्यामुळे त्या वस्तूचे पूर्ण स्वरूपच बदलणे. उदा. साखरेचे पाणी होणे. सिमेंटचा दगड होणे.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(क) विमित वस्तू अशा प्रकारे बेपत्ता होणे जिचा ताबा मिळविणे शक्य नसणे. उदा. जहाजावरील सोने चार कि.मी. खोलीच्या समुद्रात बुडणे, जहाजाचा पत्ता न लागणे.</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(ड) विमित वस्तूच्या दुरुस्तीचा खर्च हा तिच्या किमतीपेक्षा जास्त येणे. वरील परिस्थितीत विमित मालमत्तेचे संपूर्ण नुकसान झाले असे समजण्यात येते.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40</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304800" y="138919"/>
            <a:ext cx="85344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ही संपूर्ण हानी दोन प्रकारे होऊ शकते.</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(अ) प्रत्यक्ष संपूर्ण हानी (</a:t>
            </a:r>
            <a:r>
              <a:rPr kumimoji="0" lang="en-GB" sz="20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Actual Total Loss) : </a:t>
            </a:r>
            <a:endParaRPr kumimoji="0" lang="en-US" sz="2000" b="0" i="0"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विमित वस्तू खरोखर पूर्णपणे नष्ट होते व तिचा कोणत्याही प्रकारे उपयोग करता येत नाही, तेव्हा त्या हानीस प्रत्यक्ष संपूर्ण हानी असे म्हणतात. अशा हानीची घटना प्रत्यक्ष घडते व व्यापारीदृष्ट्या ती वस्तू शून्य मूल्याची ठरते. खालील उदाहरणे ही प्रत्यक्ष संपूर्ण हानीची आहेत. </a:t>
            </a:r>
            <a:endParaRPr lang="en-US" sz="2000" dirty="0" smtClean="0">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जहाजाला आग लागणे व जहाजावरील सर्व माल आगीत नष्ट होणे.</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जहाज फुटल्यामुळे खोल समुद्रात बुडाले व जहाजावरील सर्व वस्तू पूर्णपणे नष्ट झाल्या.</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प्रचंड लाटांमुळे जहाजावरील कागदांचे गड्डे पूर्णपणे ओले झाले व परिणामी वापरण्यास पूर्णपणे निरुपयोगी ठरले.</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वादळामुळे जहाजाचे तुकडे-तुकडे होणे.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0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जहाज समुद्रामध्ये रस्ता चुकणे व बेपत्ता होणे. अशा वेळी विशिष्ट मुदतीत त्याची वार्ता न कळाल्यास, ती प्रत्यक्ष संपूर्ण हानी समजण्यात येते.</a:t>
            </a:r>
            <a:endParaRPr kumimoji="0" lang="mr-IN"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41</a:t>
            </a:fld>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228600" y="381000"/>
            <a:ext cx="8686800" cy="549381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(ब) आन्वयिक संपूर्ण हानी </a:t>
            </a: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en-GB"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Constructive Total Loss) : </a:t>
            </a:r>
            <a:r>
              <a:rPr kumimoji="0" lang="en-GB" sz="2400" b="1"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विमित वस्तू/ माल व्यावहारिकदृष्ट्या किंवा अन्वयार्थाने पूर्णपणे नष्ट झाली असे समजावे लागते तेव्हा त्यास आन्वयिक संपूर्ण हानी असे म्हणतात.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यामध्ये वस्तू खरोखर वा प्रत्यक्ष नष्ट होत नाही; परंतु परिस्थिती अशी असते की, त्यामुळे ती वस्तू नष्ट झाल्याचे गृहीत धरावे लागते. तसेच विमित वस्तू पूर्णपणे नष्ट झाली नसेलही, परंतु व्यापारीदृष्ट्या ती वस्तू पूर्णतः नष्ट समजावी लागते. प्रत्यक्ष संपूर्ण हानीबाबत निर्णय घेण्यात अडचण नसते. परंतु आन्वयिक संपूर्ण हानीबाबत निर्णय घेणे कठीण असते. विमा कंपनीच्या दृष्टीने हा आन्वयिक संपूर्ण हानीचा प्रश्न गुंतागुंतीचा असतो.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42</a:t>
            </a:fld>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1"/>
          <p:cNvSpPr>
            <a:spLocks noChangeArrowheads="1"/>
          </p:cNvSpPr>
          <p:nvPr/>
        </p:nvSpPr>
        <p:spPr bwMode="auto">
          <a:xfrm>
            <a:off x="381000" y="577220"/>
            <a:ext cx="84582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400" b="1" i="1"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खालील उदाहरणे ही आन्वयिक संपूर्ण हानीची आहेत.</a:t>
            </a:r>
            <a:endParaRPr kumimoji="0" lang="en-US" sz="2400" b="1" i="1" u="none" strike="noStrike" cap="none" normalizeH="0" baseline="0" dirty="0" smtClean="0">
              <a:ln>
                <a:noFill/>
              </a:ln>
              <a:solidFill>
                <a:srgbClr val="7030A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विमित वस्तूंचा अपरिहार्य परिस्थितीमध्ये त्याग करणे, ज्यामध्ये प्रत्यक्ष संपूर्ण हानी टाळणे पूर्णतः अशक्य ठरते.</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विमित वस्तूची प्रत्यक्ष संपूर्ण हानी टाळण्यासाठी/थोपविण्यासाठी वाचणान्या वस्तूच्या मूल्यापेक्षा जास्त खर्च करावा लागत असेल.</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विमित वस्तूंचा ताबा/मालकी अशा प्रकारे हिरावली जाणे की तिचा ताबा परत मिळविणे शक्य दिसत नाही.</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विमित वस्तूचा / मालाचा ताबा परत मिळविण्यासाठी, त्याच्या मूल्यापेक्षा जास्त खर्च येणे.</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43</a:t>
            </a:fld>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1"/>
          <p:cNvSpPr>
            <a:spLocks noChangeArrowheads="1"/>
          </p:cNvSpPr>
          <p:nvPr/>
        </p:nvSpPr>
        <p:spPr bwMode="auto">
          <a:xfrm>
            <a:off x="304800" y="457200"/>
            <a:ext cx="85344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२. आंशिक हानी </a:t>
            </a:r>
            <a:r>
              <a:rPr kumimoji="0" lang="mr-IN" sz="2400" b="1"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rPr>
              <a:t>(</a:t>
            </a:r>
            <a:r>
              <a:rPr kumimoji="0" lang="en-GB" sz="2400" b="1" i="0" u="none" strike="noStrike" cap="none" normalizeH="0" baseline="0" dirty="0" smtClean="0">
                <a:ln>
                  <a:noFill/>
                </a:ln>
                <a:solidFill>
                  <a:srgbClr val="FF0000"/>
                </a:solidFill>
                <a:effectLst/>
                <a:latin typeface="Times New Roman" pitchFamily="18" charset="0"/>
                <a:ea typeface="Arial Unicode MS" pitchFamily="34" charset="-128"/>
                <a:cs typeface="Times New Roman" pitchFamily="18" charset="0"/>
              </a:rPr>
              <a:t>Partial or Average Loss)</a:t>
            </a:r>
            <a:endParaRPr kumimoji="0" lang="mr-IN" sz="2400" b="0" i="0" u="none" strike="noStrike" cap="none" normalizeH="0" baseline="0" dirty="0" smtClean="0">
              <a:ln>
                <a:noFill/>
              </a:ln>
              <a:solidFill>
                <a:srgbClr val="FF0000"/>
              </a:solidFill>
              <a:effectLst/>
              <a:latin typeface="Times New Roman" pitchFamily="18" charset="0"/>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1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जेव्हा विमित मालाचे किंवा जहाजाचे संपूर्ण नुकसान होण्याऐवजी काही मालाचे किंवा जहाजाच्या काही भागाचे नुकसान होते, तेव्हा त्या नुकसानीस 'आंशिक हानी'म्हणतात. उदा. खडकावर जहाज आपटल्याने जहाजाच्या दर्शनी भागांचे नुकसान होणे, सागरावरील भटक्या टोळ्यांनी अन्नधान्याच्या १,००० पोत्यांपैकी ५० पोती धान्य लुटणे, या हानीमध्ये मालाचे पूर्णपणे नुकसान होत नाही तर अंशतः नुकसान होते. या आंशिक हानीस इंग्रजीमध्ये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Average Loss'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म्हणतात. म्हणून आंशिक हानीला 'सरासरी हानी' असेही म्हणता येईल. परंतु इथे 'सरासरी' ही संज्ञा गणिती अर्थाने वापरली नसून 'आंशिक' या अर्थाने वापरली आहे.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44</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609600" y="1583446"/>
            <a:ext cx="8153400" cy="35086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a:t>
            </a: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अ) सर्वसाधारण आंशिक हानी</a:t>
            </a:r>
            <a:endPar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हानीस 'सर्वसाधारण सरासरी हानी' {</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General Average Loss)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नावानेसुद्धा ओळखले जाते. सागरी प्रवासाच्या मोहिमेच्या सुरक्षिततेसाठी स्वेच्छेने किंवा वाजवीपणे मालाचे जे नुकसान झाले असेल किंवा खर्च केला असेल त्यास 'सर्वसाधारण आंशिक हानी' असे म्हणतात.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45</a:t>
            </a:fld>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304800" y="501020"/>
            <a:ext cx="86106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सर्वसाधारण आंशिक हानीची उदाहरणे पुढीलप्रमाणे आहेत</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टकरीमुळे जहाजाचे नुकसान झाले. परिणामी दुरुस्तीसाठी एका बंदराचा आश्रय घेतला तेव्हा दुरुस्तीचा व आश्रयाचा सर्व खर्च.</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जहाजाचे इंजीन चांगले आहे परंतु केबल्स बाद झाल्यास केबल्स दुरुस्तीचा खर्च,</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जहाजाच्या तळभागात आगीमुळे झालेले नुकसान.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जहाजावरील मालाचे वजन जास्त झाल्याने बुडण्याची शक्यता असताना एखादी "लहान बोट भाड्याने घेतल्यास व त्यावर माल चढविल्या त्या भाड्याचा खर्च.</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नादुरुस्त अवस्थेत जहाजाला आश्रयाच्या बंदरात ओढून नेण्याचा खर्च,</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46</a:t>
            </a:fld>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1"/>
          <p:cNvSpPr>
            <a:spLocks noChangeArrowheads="1"/>
          </p:cNvSpPr>
          <p:nvPr/>
        </p:nvSpPr>
        <p:spPr bwMode="auto">
          <a:xfrm>
            <a:off x="304800" y="863655"/>
            <a:ext cx="84582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(ब) विशिष्ट आंशिक हानी : </a:t>
            </a:r>
            <a:endParaRPr kumimoji="0" lang="mr-IN" sz="2800" b="0"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या हानीस </a:t>
            </a: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4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Particular Average Loss'</a:t>
            </a:r>
            <a:r>
              <a:rPr kumimoji="0" lang="en-GB"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असे इंग्रजीत म्हटले जाते. सागरी धोक्यांमुळे विमित जहाजाचे किंवा जहाजावरील मालाचे काही नुकसान (अंशतः नुकसान या अर्थाने) झाल्यास त्या नुकसानीस 'विशिष्ट आंशिक हानी' असे म्हणतात. यामध्ये जहाजाच्या काही भागांचे किंवा जहाजावरील एकूण मालापैकी काही मालाचे नुकसान अभिप्रेत आहे. दुसऱ्या भाषेत विशिष्ट काही भागांचे किंवा विशिष्ट मालाचे संपूर्ण नुकसान </a:t>
            </a:r>
            <a:r>
              <a:rPr kumimoji="0" lang="mr-IN" sz="2400" b="0" i="0" u="none" strike="noStrike" cap="none" normalizeH="0" baseline="0" dirty="0" smtClean="0">
                <a:ln>
                  <a:noFill/>
                </a:ln>
                <a:solidFill>
                  <a:schemeClr val="tx1"/>
                </a:solidFill>
                <a:effectLst/>
                <a:latin typeface="Times New Roman" pitchFamily="18" charset="0"/>
                <a:ea typeface="Arial Unicode MS" pitchFamily="34" charset="-128"/>
                <a:cs typeface="Arial Unicode MS" pitchFamily="34" charset="-128"/>
              </a:rPr>
              <a:t>(</a:t>
            </a:r>
            <a:r>
              <a:rPr kumimoji="0" lang="en-GB" sz="2400" b="0" i="0" u="none" strike="noStrike" cap="none" normalizeH="0" baseline="0" dirty="0" smtClean="0">
                <a:ln>
                  <a:noFill/>
                </a:ln>
                <a:solidFill>
                  <a:schemeClr val="tx1"/>
                </a:solidFill>
                <a:effectLst/>
                <a:latin typeface="Times New Roman" pitchFamily="18" charset="0"/>
                <a:ea typeface="Arial Unicode MS" pitchFamily="34" charset="-128"/>
                <a:cs typeface="Times New Roman" pitchFamily="18" charset="0"/>
              </a:rPr>
              <a:t>Total Loss of one Particular Interest)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म्हणजे विशिष्ट आंशिक हानी होय.</a:t>
            </a:r>
            <a:r>
              <a:rPr kumimoji="0" lang="en-US" sz="2400" b="0" i="0" u="none" strike="noStrike" cap="none" normalizeH="0" baseline="0" dirty="0" smtClean="0">
                <a:ln>
                  <a:noFill/>
                </a:ln>
                <a:solidFill>
                  <a:schemeClr val="tx1"/>
                </a:solidFill>
                <a:effectLst/>
                <a:latin typeface="Arial" pitchFamily="34" charset="0"/>
                <a:cs typeface="Arial" pitchFamily="34" charset="0"/>
              </a:rPr>
              <a:t> </a:t>
            </a: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47</a:t>
            </a:fld>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381000" y="914400"/>
            <a:ext cx="8382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400" b="1" i="0" u="none" strike="noStrike" cap="none" normalizeH="0" baseline="0" dirty="0" smtClean="0">
                <a:ln>
                  <a:noFill/>
                </a:ln>
                <a:solidFill>
                  <a:srgbClr val="7030A0"/>
                </a:solidFill>
                <a:effectLst/>
                <a:latin typeface="Arial Unicode MS" pitchFamily="34" charset="-128"/>
                <a:ea typeface="Arial Unicode MS" pitchFamily="34" charset="-128"/>
                <a:cs typeface="Arial Unicode MS" pitchFamily="34" charset="-128"/>
              </a:rPr>
              <a:t>विशिष्ट आंशिक हानीची पुढील उदाहरणे आहेत.</a:t>
            </a:r>
            <a:endParaRPr kumimoji="0" lang="en-US" sz="2400" b="1" i="0" u="none" strike="noStrike" cap="none" normalizeH="0" baseline="0" dirty="0" smtClean="0">
              <a:ln>
                <a:noFill/>
              </a:ln>
              <a:solidFill>
                <a:srgbClr val="7030A0"/>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१. आगीमुळे जहाजावरील काही मालाचे झालेले नुकसान.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२. अत्यंत वाईट हवामानामुळे जहाजाच्या काही भागांचे झालेले नुकसान.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३. जहाज सागराच्या तळाशी घासल्यामुळे तळभागाचे झालेले नुकसान.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४. जहाजाच्या टकरीमुळे आपल्या किंवा दुसऱ्याच्या जहाजाच्या काही भागाची हानी.</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५. जहाजावरील विशिष्ट माल संपूर्णपणे जळाल्याने आयातकाकडून जहाज भाडे वसूल करता येणार नाही म्हणून तेवढे झालेले नुकसान.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48</a:t>
            </a:fld>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533397" y="1142999"/>
          <a:ext cx="8229602" cy="5240909"/>
        </p:xfrm>
        <a:graphic>
          <a:graphicData uri="http://schemas.openxmlformats.org/drawingml/2006/table">
            <a:tbl>
              <a:tblPr/>
              <a:tblGrid>
                <a:gridCol w="4114801"/>
                <a:gridCol w="4114801"/>
              </a:tblGrid>
              <a:tr h="304800">
                <a:tc>
                  <a:txBody>
                    <a:bodyPr/>
                    <a:lstStyle/>
                    <a:p>
                      <a:pPr marL="0" marR="0" algn="ctr">
                        <a:lnSpc>
                          <a:spcPct val="150000"/>
                        </a:lnSpc>
                        <a:spcBef>
                          <a:spcPts val="0"/>
                        </a:spcBef>
                        <a:spcAft>
                          <a:spcPts val="0"/>
                        </a:spcAft>
                      </a:pPr>
                      <a:r>
                        <a:rPr lang="en-US" sz="1800" b="1" dirty="0" err="1">
                          <a:latin typeface="Arial Unicode MS" pitchFamily="34" charset="-128"/>
                          <a:ea typeface="Arial Unicode MS" pitchFamily="34" charset="-128"/>
                          <a:cs typeface="Arial Unicode MS" pitchFamily="34" charset="-128"/>
                        </a:rPr>
                        <a:t>अग्निविमा</a:t>
                      </a:r>
                      <a:endParaRPr lang="en-US" sz="1400" dirty="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50000"/>
                        </a:lnSpc>
                        <a:spcBef>
                          <a:spcPts val="0"/>
                        </a:spcBef>
                        <a:spcAft>
                          <a:spcPts val="0"/>
                        </a:spcAft>
                      </a:pPr>
                      <a:r>
                        <a:rPr lang="en-US" sz="1800" b="1" dirty="0" err="1">
                          <a:latin typeface="Arial Unicode MS" pitchFamily="34" charset="-128"/>
                          <a:ea typeface="Arial Unicode MS" pitchFamily="34" charset="-128"/>
                          <a:cs typeface="Arial Unicode MS" pitchFamily="34" charset="-128"/>
                        </a:rPr>
                        <a:t>सागरी</a:t>
                      </a:r>
                      <a:r>
                        <a:rPr lang="en-US" sz="1800" b="1" dirty="0">
                          <a:latin typeface="Arial Unicode MS" pitchFamily="34" charset="-128"/>
                          <a:ea typeface="Arial Unicode MS" pitchFamily="34" charset="-128"/>
                          <a:cs typeface="Arial Unicode MS" pitchFamily="34" charset="-128"/>
                        </a:rPr>
                        <a:t> </a:t>
                      </a:r>
                      <a:r>
                        <a:rPr lang="en-US" sz="1800" b="1" dirty="0" err="1">
                          <a:latin typeface="Arial Unicode MS" pitchFamily="34" charset="-128"/>
                          <a:ea typeface="Arial Unicode MS" pitchFamily="34" charset="-128"/>
                          <a:cs typeface="Arial Unicode MS" pitchFamily="34" charset="-128"/>
                        </a:rPr>
                        <a:t>विमा</a:t>
                      </a:r>
                      <a:endParaRPr lang="en-US" sz="1400" dirty="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4400">
                <a:tc>
                  <a:txBody>
                    <a:bodyPr/>
                    <a:lstStyle/>
                    <a:p>
                      <a:pPr marL="0" marR="0" algn="just">
                        <a:lnSpc>
                          <a:spcPct val="100000"/>
                        </a:lnSpc>
                        <a:spcBef>
                          <a:spcPts val="0"/>
                        </a:spcBef>
                        <a:spcAft>
                          <a:spcPts val="0"/>
                        </a:spcAft>
                      </a:pPr>
                      <a:r>
                        <a:rPr lang="en-US" sz="2000">
                          <a:latin typeface="Arial Unicode MS" pitchFamily="34" charset="-128"/>
                          <a:ea typeface="Arial Unicode MS" pitchFamily="34" charset="-128"/>
                          <a:cs typeface="Arial Unicode MS" pitchFamily="34" charset="-128"/>
                        </a:rPr>
                        <a:t>१. अग्निविमा हा आगीशी निगडित असलेल्या धोक्यांसाठी व जोखमींसाठी उतरविण्यात येतो.</a:t>
                      </a:r>
                      <a:endParaRPr lang="en-US" sz="160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r>
                        <a:rPr lang="en-US" sz="2000" dirty="0">
                          <a:latin typeface="Arial Unicode MS" pitchFamily="34" charset="-128"/>
                          <a:ea typeface="Arial Unicode MS" pitchFamily="34" charset="-128"/>
                          <a:cs typeface="Arial Unicode MS" pitchFamily="34" charset="-128"/>
                        </a:rPr>
                        <a:t>१. </a:t>
                      </a:r>
                      <a:r>
                        <a:rPr lang="en-US" sz="2000" dirty="0" err="1">
                          <a:latin typeface="Arial Unicode MS" pitchFamily="34" charset="-128"/>
                          <a:ea typeface="Arial Unicode MS" pitchFamily="34" charset="-128"/>
                          <a:cs typeface="Arial Unicode MS" pitchFamily="34" charset="-128"/>
                        </a:rPr>
                        <a:t>सागरी</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हा</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सागरी</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वाहतुकीतील</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धोक्यांसाठी</a:t>
                      </a:r>
                      <a:r>
                        <a:rPr lang="en-US" sz="2000" dirty="0">
                          <a:latin typeface="Arial Unicode MS" pitchFamily="34" charset="-128"/>
                          <a:ea typeface="Arial Unicode MS" pitchFamily="34" charset="-128"/>
                          <a:cs typeface="Arial Unicode MS" pitchFamily="34" charset="-128"/>
                        </a:rPr>
                        <a:t> व </a:t>
                      </a:r>
                      <a:r>
                        <a:rPr lang="en-US" sz="2000" dirty="0" err="1">
                          <a:latin typeface="Arial Unicode MS" pitchFamily="34" charset="-128"/>
                          <a:ea typeface="Arial Unicode MS" pitchFamily="34" charset="-128"/>
                          <a:cs typeface="Arial Unicode MS" pitchFamily="34" charset="-128"/>
                        </a:rPr>
                        <a:t>जोखमीसाठी</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उतर</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विण्यात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येतो</a:t>
                      </a:r>
                      <a:r>
                        <a:rPr lang="en-US" sz="2000" dirty="0">
                          <a:latin typeface="Arial Unicode MS" pitchFamily="34" charset="-128"/>
                          <a:ea typeface="Arial Unicode MS" pitchFamily="34" charset="-128"/>
                          <a:cs typeface="Arial Unicode MS" pitchFamily="34" charset="-128"/>
                        </a:rPr>
                        <a:t>.</a:t>
                      </a:r>
                      <a:endParaRPr lang="en-US" sz="1600" dirty="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28800">
                <a:tc>
                  <a:txBody>
                    <a:bodyPr/>
                    <a:lstStyle/>
                    <a:p>
                      <a:pPr marL="0" marR="0" algn="just">
                        <a:lnSpc>
                          <a:spcPct val="100000"/>
                        </a:lnSpc>
                        <a:spcBef>
                          <a:spcPts val="0"/>
                        </a:spcBef>
                        <a:spcAft>
                          <a:spcPts val="0"/>
                        </a:spcAft>
                      </a:pPr>
                      <a:r>
                        <a:rPr lang="en-US" sz="2000">
                          <a:latin typeface="Arial Unicode MS" pitchFamily="34" charset="-128"/>
                          <a:ea typeface="Arial Unicode MS" pitchFamily="34" charset="-128"/>
                          <a:cs typeface="Arial Unicode MS" pitchFamily="34" charset="-128"/>
                        </a:rPr>
                        <a:t>२. अग्निविमा घेते वेळी व नुकसानीचा दावा करते वेळी अशा दोन्ही वेळी विमेदाराचे विमेयहित संबंधित मालमत्तेमध्ये असणे आवश्यक आहे.</a:t>
                      </a:r>
                      <a:endParaRPr lang="en-US" sz="160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r>
                        <a:rPr lang="en-US" sz="2000" dirty="0">
                          <a:latin typeface="Arial Unicode MS" pitchFamily="34" charset="-128"/>
                          <a:ea typeface="Arial Unicode MS" pitchFamily="34" charset="-128"/>
                          <a:cs typeface="Arial Unicode MS" pitchFamily="34" charset="-128"/>
                        </a:rPr>
                        <a:t>२. </a:t>
                      </a:r>
                      <a:r>
                        <a:rPr lang="en-US" sz="2000" dirty="0" err="1">
                          <a:latin typeface="Arial Unicode MS" pitchFamily="34" charset="-128"/>
                          <a:ea typeface="Arial Unicode MS" pitchFamily="34" charset="-128"/>
                          <a:cs typeface="Arial Unicode MS" pitchFamily="34" charset="-128"/>
                        </a:rPr>
                        <a:t>सागरी</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घेते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वेळी</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विमेदाराचे</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संबंधित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मालमत्तेमध्ये</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विमेयहित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असणे</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आवश्यक</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नाही</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पण</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नुकसानीचा</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दावा</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करते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वेळी</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मात्र</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विमेदाराचे</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संबंधित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मालमत्तेमध्ये</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विमेयहित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असणे</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आवश्यक</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आहे</a:t>
                      </a:r>
                      <a:r>
                        <a:rPr lang="en-US" sz="2000" dirty="0">
                          <a:latin typeface="Arial Unicode MS" pitchFamily="34" charset="-128"/>
                          <a:ea typeface="Arial Unicode MS" pitchFamily="34" charset="-128"/>
                          <a:cs typeface="Arial Unicode MS" pitchFamily="34" charset="-128"/>
                        </a:rPr>
                        <a:t>.</a:t>
                      </a:r>
                      <a:endParaRPr lang="en-US" sz="1600" dirty="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4400">
                <a:tc>
                  <a:txBody>
                    <a:bodyPr/>
                    <a:lstStyle/>
                    <a:p>
                      <a:pPr marL="0" marR="0" algn="just">
                        <a:lnSpc>
                          <a:spcPct val="100000"/>
                        </a:lnSpc>
                        <a:spcBef>
                          <a:spcPts val="0"/>
                        </a:spcBef>
                        <a:spcAft>
                          <a:spcPts val="0"/>
                        </a:spcAft>
                      </a:pPr>
                      <a:r>
                        <a:rPr lang="en-US" sz="2000">
                          <a:latin typeface="Arial Unicode MS" pitchFamily="34" charset="-128"/>
                          <a:ea typeface="Arial Unicode MS" pitchFamily="34" charset="-128"/>
                          <a:cs typeface="Arial Unicode MS" pitchFamily="34" charset="-128"/>
                        </a:rPr>
                        <a:t>३. अग्निविमापत्र हे विमा कंपनीच्या पूर्व परवानगीशिवाय दुसऱ्याला हस्तांतर करता येत नाही.</a:t>
                      </a:r>
                      <a:endParaRPr lang="en-US" sz="160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r>
                        <a:rPr lang="en-US" sz="2000">
                          <a:latin typeface="Arial Unicode MS" pitchFamily="34" charset="-128"/>
                          <a:ea typeface="Arial Unicode MS" pitchFamily="34" charset="-128"/>
                          <a:cs typeface="Arial Unicode MS" pitchFamily="34" charset="-128"/>
                        </a:rPr>
                        <a:t>३. सागरी विमापत्र हे मुक्तपणे दुसऱ्या पक्षकारास हस्तांतर करता येते. विमा कंपनीची पूर्वपरवानगी आवश्यक नाही.</a:t>
                      </a:r>
                      <a:endParaRPr lang="en-US" sz="160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9200">
                <a:tc>
                  <a:txBody>
                    <a:bodyPr/>
                    <a:lstStyle/>
                    <a:p>
                      <a:pPr marL="0" marR="0" algn="just">
                        <a:lnSpc>
                          <a:spcPct val="100000"/>
                        </a:lnSpc>
                        <a:spcBef>
                          <a:spcPts val="0"/>
                        </a:spcBef>
                        <a:spcAft>
                          <a:spcPts val="0"/>
                        </a:spcAft>
                      </a:pPr>
                      <a:r>
                        <a:rPr lang="en-US" sz="2000">
                          <a:latin typeface="Arial Unicode MS" pitchFamily="34" charset="-128"/>
                          <a:ea typeface="Arial Unicode MS" pitchFamily="34" charset="-128"/>
                          <a:cs typeface="Arial Unicode MS" pitchFamily="34" charset="-128"/>
                        </a:rPr>
                        <a:t>४. अग्निविम्यातील धोके व जोखीम तुलनेने कमी असते. परिणामी, नुकसानभरपाईचे दावेसुद्धा तुलनेने कमी रकमांचे असतात.</a:t>
                      </a:r>
                      <a:endParaRPr lang="en-US" sz="160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r>
                        <a:rPr lang="en-US" sz="2000" dirty="0">
                          <a:latin typeface="Arial Unicode MS" pitchFamily="34" charset="-128"/>
                          <a:ea typeface="Arial Unicode MS" pitchFamily="34" charset="-128"/>
                          <a:cs typeface="Arial Unicode MS" pitchFamily="34" charset="-128"/>
                        </a:rPr>
                        <a:t>४. </a:t>
                      </a:r>
                      <a:r>
                        <a:rPr lang="en-US" sz="2000" dirty="0" err="1">
                          <a:latin typeface="Arial Unicode MS" pitchFamily="34" charset="-128"/>
                          <a:ea typeface="Arial Unicode MS" pitchFamily="34" charset="-128"/>
                          <a:cs typeface="Arial Unicode MS" pitchFamily="34" charset="-128"/>
                        </a:rPr>
                        <a:t>सागरी</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विम्यातील</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धोके</a:t>
                      </a:r>
                      <a:r>
                        <a:rPr lang="en-US" sz="2000" dirty="0">
                          <a:latin typeface="Arial Unicode MS" pitchFamily="34" charset="-128"/>
                          <a:ea typeface="Arial Unicode MS" pitchFamily="34" charset="-128"/>
                          <a:cs typeface="Arial Unicode MS" pitchFamily="34" charset="-128"/>
                        </a:rPr>
                        <a:t> व </a:t>
                      </a:r>
                      <a:r>
                        <a:rPr lang="en-US" sz="2000" dirty="0" err="1">
                          <a:latin typeface="Arial Unicode MS" pitchFamily="34" charset="-128"/>
                          <a:ea typeface="Arial Unicode MS" pitchFamily="34" charset="-128"/>
                          <a:cs typeface="Arial Unicode MS" pitchFamily="34" charset="-128"/>
                        </a:rPr>
                        <a:t>जोखीम</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तुलनेने</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जास्त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असते</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त्यामुळे</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नुकसानभरपाईंचे</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दावेसुद्धा</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तुलनेने</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मोठ्या</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रकमांचे</a:t>
                      </a:r>
                      <a:r>
                        <a:rPr lang="en-US" sz="2000" dirty="0">
                          <a:latin typeface="Arial Unicode MS" pitchFamily="34" charset="-128"/>
                          <a:ea typeface="Arial Unicode MS" pitchFamily="34" charset="-128"/>
                          <a:cs typeface="Arial Unicode MS" pitchFamily="34" charset="-128"/>
                        </a:rPr>
                        <a:t> </a:t>
                      </a:r>
                      <a:r>
                        <a:rPr lang="en-US" sz="2000" dirty="0" err="1">
                          <a:latin typeface="Arial Unicode MS" pitchFamily="34" charset="-128"/>
                          <a:ea typeface="Arial Unicode MS" pitchFamily="34" charset="-128"/>
                          <a:cs typeface="Arial Unicode MS" pitchFamily="34" charset="-128"/>
                        </a:rPr>
                        <a:t>असतात</a:t>
                      </a:r>
                      <a:r>
                        <a:rPr lang="en-US" sz="2000" dirty="0">
                          <a:latin typeface="Arial Unicode MS" pitchFamily="34" charset="-128"/>
                          <a:ea typeface="Arial Unicode MS" pitchFamily="34" charset="-128"/>
                          <a:cs typeface="Arial Unicode MS" pitchFamily="34" charset="-128"/>
                        </a:rPr>
                        <a:t>.</a:t>
                      </a:r>
                      <a:endParaRPr lang="en-US" sz="1600" dirty="0">
                        <a:latin typeface="Arial Unicode MS" pitchFamily="34" charset="-128"/>
                        <a:ea typeface="Arial Unicode MS" pitchFamily="34" charset="-128"/>
                        <a:cs typeface="Arial Unicode MS" pitchFamily="34" charset="-128"/>
                      </a:endParaRPr>
                    </a:p>
                  </a:txBody>
                  <a:tcPr marL="51227" marR="5122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3489" name="Rectangle 1"/>
          <p:cNvSpPr>
            <a:spLocks noChangeArrowheads="1"/>
          </p:cNvSpPr>
          <p:nvPr/>
        </p:nvSpPr>
        <p:spPr bwMode="auto">
          <a:xfrm>
            <a:off x="304800" y="150912"/>
            <a:ext cx="85344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mr-IN" sz="2400" b="1" i="0" u="none" strike="noStrike" cap="none" normalizeH="0" baseline="0" dirty="0" smtClean="0">
                <a:ln>
                  <a:noFill/>
                </a:ln>
                <a:solidFill>
                  <a:schemeClr val="accent6">
                    <a:lumMod val="50000"/>
                  </a:schemeClr>
                </a:solidFill>
                <a:effectLst/>
                <a:latin typeface="Arial Unicode MS" pitchFamily="34" charset="-128"/>
                <a:ea typeface="Arial Unicode MS" pitchFamily="34" charset="-128"/>
                <a:cs typeface="Arial Unicode MS" pitchFamily="34" charset="-128"/>
              </a:rPr>
              <a:t>अग्निविमा व सागरी विमा यातील फरक</a:t>
            </a:r>
            <a:endParaRPr kumimoji="0" lang="en-US" sz="2400" b="1" i="0" u="none" strike="noStrike" cap="none" normalizeH="0" baseline="0" dirty="0" smtClean="0">
              <a:ln>
                <a:noFill/>
              </a:ln>
              <a:solidFill>
                <a:schemeClr val="accent6">
                  <a:lumMod val="50000"/>
                </a:schemeClr>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GB" sz="2400" b="1" i="0" u="none" strike="noStrike" cap="none" normalizeH="0" baseline="0" dirty="0" smtClean="0">
                <a:ln>
                  <a:noFill/>
                </a:ln>
                <a:solidFill>
                  <a:schemeClr val="accent6">
                    <a:lumMod val="50000"/>
                  </a:schemeClr>
                </a:solidFill>
                <a:effectLst/>
                <a:latin typeface="Times New Roman" pitchFamily="18" charset="0"/>
                <a:ea typeface="Arial Unicode MS" pitchFamily="34" charset="-128"/>
                <a:cs typeface="Times New Roman" pitchFamily="18" charset="0"/>
              </a:rPr>
              <a:t>(Difference between Fire and Marine Insurance)</a:t>
            </a:r>
            <a:endParaRPr kumimoji="0" lang="en-US" sz="2400" b="1" i="0" u="none" strike="noStrike" cap="none" normalizeH="0" baseline="0" dirty="0" smtClean="0">
              <a:ln>
                <a:noFill/>
              </a:ln>
              <a:solidFill>
                <a:schemeClr val="accent6">
                  <a:lumMod val="50000"/>
                </a:schemeClr>
              </a:solidFill>
              <a:effectLst/>
              <a:latin typeface="Times New Roman" pitchFamily="18" charset="0"/>
              <a:cs typeface="Times New Roman" pitchFamily="18" charset="0"/>
            </a:endParaRPr>
          </a:p>
        </p:txBody>
      </p:sp>
      <p:sp>
        <p:nvSpPr>
          <p:cNvPr id="5" name="Footer Placeholder 4"/>
          <p:cNvSpPr>
            <a:spLocks noGrp="1"/>
          </p:cNvSpPr>
          <p:nvPr>
            <p:ph type="ftr" sz="quarter" idx="11"/>
          </p:nvPr>
        </p:nvSpPr>
        <p:spPr/>
        <p:txBody>
          <a:bodyPr/>
          <a:lstStyle/>
          <a:p>
            <a:r>
              <a:rPr lang="en-US" smtClean="0"/>
              <a:t>Prof. Mahadev Kamble, Bhogawati Mahavidyalaya,Kurukali.</a:t>
            </a:r>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04800" y="533285"/>
            <a:ext cx="8305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२. जहाजाचा विमा (</a:t>
            </a:r>
            <a:r>
              <a:rPr kumimoji="0" lang="en-GB"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Hull Insurance) : </a:t>
            </a:r>
            <a:endParaRPr kumimoji="0" lang="en-US" sz="2800" b="0" i="0" u="none" strike="noStrike" cap="none" normalizeH="0" baseline="0" dirty="0" smtClean="0">
              <a:ln>
                <a:noFill/>
              </a:ln>
              <a:solidFill>
                <a:schemeClr val="accent4">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lang="en-US" sz="2800" dirty="0" smtClean="0">
                <a:latin typeface="Arial Unicode MS" pitchFamily="34" charset="-128"/>
                <a:ea typeface="Arial Unicode MS" pitchFamily="34" charset="-128"/>
                <a:cs typeface="Arial Unicode MS" pitchFamily="34" charset="-128"/>
              </a:rPr>
              <a:t>	</a:t>
            </a:r>
            <a:r>
              <a:rPr kumimoji="0" lang="mr-IN" sz="28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लहान जहाज किंवा आगबोट खरेदी करण्यासाठी लक्षावधी रुपये मोजावे लागतात. तर मोठ्या जहाजाची किंमत कोट्यवधी रुपये असते. त्यामुळे सागरी प्रवासात या जहाजांचा व बोटींचा सागरी विमा उतरविणे आवश्यक असते. विमा कंपन्यासुद्धा सागरी धोक्यांविरुद्ध या जहाजांना व आगबोटींना विमा संरक्षण देण्याचे कार्य करतात. </a:t>
            </a:r>
            <a:endParaRPr kumimoji="0" lang="mr-IN"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80999" y="457198"/>
          <a:ext cx="8382000" cy="6019802"/>
        </p:xfrm>
        <a:graphic>
          <a:graphicData uri="http://schemas.openxmlformats.org/drawingml/2006/table">
            <a:tbl>
              <a:tblPr/>
              <a:tblGrid>
                <a:gridCol w="4191000"/>
                <a:gridCol w="4191000"/>
              </a:tblGrid>
              <a:tr h="1128713">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५</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अग्निविम्यामध्ये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जेवढे</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नुकसान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झाले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तेवढीच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भरपाई</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५</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सागरी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विम्यामध्ये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जेवढे</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नुकसान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झाले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त्यापेक्षा</a:t>
                      </a:r>
                      <a:r>
                        <a:rPr lang="en-US" sz="1800" dirty="0">
                          <a:latin typeface="Arial Rounded MT Bold" pitchFamily="34" charset="0"/>
                          <a:ea typeface="Times New Roman"/>
                          <a:cs typeface="Mangal"/>
                        </a:rPr>
                        <a:t> १० </a:t>
                      </a:r>
                      <a:r>
                        <a:rPr lang="en-US" sz="1800" dirty="0" err="1">
                          <a:latin typeface="Arial Rounded MT Bold" pitchFamily="34" charset="0"/>
                          <a:ea typeface="Times New Roman"/>
                          <a:cs typeface="Mangal"/>
                        </a:rPr>
                        <a:t>किंवा</a:t>
                      </a:r>
                      <a:r>
                        <a:rPr lang="en-US" sz="1800" dirty="0">
                          <a:latin typeface="Arial Rounded MT Bold" pitchFamily="34" charset="0"/>
                          <a:ea typeface="Times New Roman"/>
                          <a:cs typeface="Mangal"/>
                        </a:rPr>
                        <a:t> १५ </a:t>
                      </a:r>
                      <a:r>
                        <a:rPr lang="en-US" sz="1800" dirty="0" err="1">
                          <a:latin typeface="Arial Rounded MT Bold" pitchFamily="34" charset="0"/>
                          <a:ea typeface="Times New Roman"/>
                          <a:cs typeface="Mangal"/>
                        </a:rPr>
                        <a:t>टक्के</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रक्कम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नफा</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म्हणून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देण्यात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येते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713">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६</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अग्निविम्यामध्ये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विमेदारावर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संबंधित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मालमत्तेची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जबाबदारी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६</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सागरी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विम्यामध्ये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संबंधित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मालमत्तेची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जबाबदारी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विमेदारावर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टाकली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नाही</a:t>
                      </a:r>
                      <a:r>
                        <a:rPr lang="en-GB"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713">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७</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अग्निविम्यामध्ये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धोके</a:t>
                      </a:r>
                      <a:r>
                        <a:rPr lang="en-US" sz="1800" dirty="0">
                          <a:latin typeface="Arial Rounded MT Bold" pitchFamily="34" charset="0"/>
                          <a:ea typeface="Times New Roman"/>
                          <a:cs typeface="Mangal"/>
                        </a:rPr>
                        <a:t> व </a:t>
                      </a:r>
                      <a:r>
                        <a:rPr lang="en-US" sz="1800" dirty="0" err="1">
                          <a:latin typeface="Arial Rounded MT Bold" pitchFamily="34" charset="0"/>
                          <a:ea typeface="Times New Roman"/>
                          <a:cs typeface="Mangal"/>
                        </a:rPr>
                        <a:t>जोखीम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तुलनेने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असल्यामुळे</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विम्याचा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हप्ता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प्रिमियम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सुद्धा</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तुलनेने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७</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सागरी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विम्यामध्ये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धोके</a:t>
                      </a:r>
                      <a:r>
                        <a:rPr lang="en-US" sz="1800" dirty="0">
                          <a:latin typeface="Arial Rounded MT Bold" pitchFamily="34" charset="0"/>
                          <a:ea typeface="Times New Roman"/>
                          <a:cs typeface="Mangal"/>
                        </a:rPr>
                        <a:t> व </a:t>
                      </a:r>
                      <a:r>
                        <a:rPr lang="en-US" sz="1800" dirty="0" err="1">
                          <a:latin typeface="Arial Rounded MT Bold" pitchFamily="34" charset="0"/>
                          <a:ea typeface="Times New Roman"/>
                          <a:cs typeface="Mangal"/>
                        </a:rPr>
                        <a:t>जोखीम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जास्त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असल्याने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विम्याचे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हप्ते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तुलनेने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जास्त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असतात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28713">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अग्निविमा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हा</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देशातील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अंतर्गत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व्यापाराशी</a:t>
                      </a:r>
                      <a:r>
                        <a:rPr lang="en-US" sz="1800" dirty="0">
                          <a:latin typeface="Arial Rounded MT Bold" pitchFamily="34" charset="0"/>
                          <a:ea typeface="Times New Roman"/>
                          <a:cs typeface="Mangal"/>
                        </a:rPr>
                        <a:t> व </a:t>
                      </a:r>
                      <a:r>
                        <a:rPr lang="en-US" sz="1800" dirty="0" err="1">
                          <a:latin typeface="Arial Rounded MT Bold" pitchFamily="34" charset="0"/>
                          <a:ea typeface="Times New Roman"/>
                          <a:cs typeface="Mangal"/>
                        </a:rPr>
                        <a:t>घरगुती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मालमत्तेशी</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निगडित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सागरी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हा</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देशाच्या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मुख्यतः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विदेशी</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व्यापाराशी</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निगडित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असतो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04950">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अग्निविमा</a:t>
                      </a:r>
                      <a:r>
                        <a:rPr lang="en-US" sz="1800" dirty="0">
                          <a:latin typeface="Arial Rounded MT Bold" pitchFamily="34" charset="0"/>
                          <a:ea typeface="Times New Roman"/>
                          <a:cs typeface="Mangal"/>
                        </a:rPr>
                        <a:t> व </a:t>
                      </a:r>
                      <a:r>
                        <a:rPr lang="en-US" sz="1800" dirty="0" err="1">
                          <a:latin typeface="Arial Rounded MT Bold" pitchFamily="34" charset="0"/>
                          <a:ea typeface="Times New Roman"/>
                          <a:cs typeface="Mangal"/>
                        </a:rPr>
                        <a:t>त्याच्याशी</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संबंधित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दावे</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यांचे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कायदा</a:t>
                      </a:r>
                      <a:r>
                        <a:rPr lang="en-US" sz="1800" dirty="0">
                          <a:latin typeface="Arial Rounded MT Bold" pitchFamily="34" charset="0"/>
                          <a:ea typeface="Times New Roman"/>
                          <a:cs typeface="Mangal"/>
                        </a:rPr>
                        <a:t> १९३८ (</a:t>
                      </a:r>
                      <a:r>
                        <a:rPr lang="en-GB" sz="1800" dirty="0">
                          <a:latin typeface="Arial Rounded MT Bold" pitchFamily="34" charset="0"/>
                          <a:ea typeface="Times New Roman"/>
                          <a:cs typeface="Mangal"/>
                        </a:rPr>
                        <a:t>The Insurance Act 1938) </a:t>
                      </a:r>
                      <a:r>
                        <a:rPr lang="en-US" sz="1800" dirty="0" err="1">
                          <a:latin typeface="Arial Rounded MT Bold" pitchFamily="34" charset="0"/>
                          <a:ea typeface="Times New Roman"/>
                          <a:cs typeface="Mangal"/>
                        </a:rPr>
                        <a:t>मधील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तरतुदींनुसार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नियमन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जाते</a:t>
                      </a:r>
                      <a:r>
                        <a:rPr lang="en-US"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lnSpc>
                          <a:spcPct val="100000"/>
                        </a:lnSpc>
                        <a:spcBef>
                          <a:spcPts val="0"/>
                        </a:spcBef>
                        <a:spcAft>
                          <a:spcPts val="0"/>
                        </a:spcAft>
                      </a:pPr>
                      <a:endParaRPr lang="en-US" sz="1800" dirty="0" smtClean="0">
                        <a:latin typeface="Arial Rounded MT Bold" pitchFamily="34" charset="0"/>
                        <a:ea typeface="Times New Roman"/>
                        <a:cs typeface="Mangal"/>
                      </a:endParaRPr>
                    </a:p>
                    <a:p>
                      <a:pPr marL="0" marR="0" algn="just">
                        <a:lnSpc>
                          <a:spcPct val="100000"/>
                        </a:lnSpc>
                        <a:spcBef>
                          <a:spcPts val="0"/>
                        </a:spcBef>
                        <a:spcAft>
                          <a:spcPts val="0"/>
                        </a:spcAft>
                      </a:pPr>
                      <a:r>
                        <a:rPr lang="en-US" sz="1800" dirty="0" smtClean="0">
                          <a:latin typeface="Arial Rounded MT Bold" pitchFamily="34" charset="0"/>
                          <a:ea typeface="Times New Roman"/>
                          <a:cs typeface="Mangal"/>
                        </a:rPr>
                        <a:t>९</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सागरी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a:t>
                      </a:r>
                      <a:r>
                        <a:rPr lang="en-US" sz="1800" dirty="0">
                          <a:latin typeface="Arial Rounded MT Bold" pitchFamily="34" charset="0"/>
                          <a:ea typeface="Times New Roman"/>
                          <a:cs typeface="Mangal"/>
                        </a:rPr>
                        <a:t> व </a:t>
                      </a:r>
                      <a:r>
                        <a:rPr lang="en-US" sz="1800" dirty="0" err="1">
                          <a:latin typeface="Arial Rounded MT Bold" pitchFamily="34" charset="0"/>
                          <a:ea typeface="Times New Roman"/>
                          <a:cs typeface="Mangal"/>
                        </a:rPr>
                        <a:t>त्यासंबंधी</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दावे</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यांचे</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नियमन</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करण्यासाठी</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स्वतंत्र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सागरी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विमा</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कायदा</a:t>
                      </a:r>
                      <a:r>
                        <a:rPr lang="en-US" sz="1800" dirty="0">
                          <a:latin typeface="Arial Rounded MT Bold" pitchFamily="34" charset="0"/>
                          <a:ea typeface="Times New Roman"/>
                          <a:cs typeface="Mangal"/>
                        </a:rPr>
                        <a:t> १९६३ </a:t>
                      </a:r>
                      <a:r>
                        <a:rPr lang="en-GB" sz="1800" dirty="0">
                          <a:latin typeface="Arial Rounded MT Bold" pitchFamily="34" charset="0"/>
                          <a:ea typeface="Times New Roman"/>
                          <a:cs typeface="Mangal"/>
                        </a:rPr>
                        <a:t>(The Marine Insurance Act 1963) </a:t>
                      </a:r>
                      <a:r>
                        <a:rPr lang="en-US" sz="1800" dirty="0" err="1">
                          <a:latin typeface="Arial Rounded MT Bold" pitchFamily="34" charset="0"/>
                          <a:ea typeface="Times New Roman"/>
                          <a:cs typeface="Mangal"/>
                        </a:rPr>
                        <a:t>तयार</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करण्यात</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आला</a:t>
                      </a:r>
                      <a:r>
                        <a:rPr lang="en-US" sz="1800" dirty="0">
                          <a:latin typeface="Arial Rounded MT Bold" pitchFamily="34" charset="0"/>
                          <a:ea typeface="Times New Roman"/>
                          <a:cs typeface="Mangal"/>
                        </a:rPr>
                        <a:t> </a:t>
                      </a:r>
                      <a:r>
                        <a:rPr lang="en-US" sz="1800" dirty="0" err="1">
                          <a:latin typeface="Arial Rounded MT Bold" pitchFamily="34" charset="0"/>
                          <a:ea typeface="Times New Roman"/>
                          <a:cs typeface="Mangal"/>
                        </a:rPr>
                        <a:t>आहे</a:t>
                      </a:r>
                      <a:r>
                        <a:rPr lang="en-GB" sz="1800" dirty="0">
                          <a:latin typeface="Arial Rounded MT Bold" pitchFamily="34" charset="0"/>
                          <a:ea typeface="Times New Roman"/>
                          <a:cs typeface="Mangal"/>
                        </a:rPr>
                        <a:t>.</a:t>
                      </a:r>
                      <a:endParaRPr lang="en-US" sz="1200" dirty="0">
                        <a:latin typeface="Arial Rounded MT Bold" pitchFamily="34" charset="0"/>
                        <a:ea typeface="Times New Roman"/>
                        <a:cs typeface="Mangal"/>
                      </a:endParaRPr>
                    </a:p>
                  </a:txBody>
                  <a:tcPr marL="54429" marR="544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50</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28600" y="457200"/>
            <a:ext cx="85344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३. जहाज भाडे विमा </a:t>
            </a:r>
            <a:endParaRPr kumimoji="0" lang="mr-IN" sz="2800" b="0"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lang="en-US" sz="2200" dirty="0" smtClean="0">
                <a:latin typeface="Arial Unicode MS" pitchFamily="34" charset="-128"/>
                <a:ea typeface="Arial Unicode MS" pitchFamily="34" charset="-128"/>
                <a:cs typeface="Arial Unicode MS" pitchFamily="34" charset="-128"/>
              </a:rPr>
              <a:t>	</a:t>
            </a:r>
            <a:r>
              <a:rPr kumimoji="0" lang="mr-IN" sz="22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विम्यामध्ये जहाज भाड्याचा विमासुद्धा अंतर्भूत होतो. सागरी वाहतूक करताना मालवाहतुकीचे भाडे निर्यातक देत नसतो. मालक आयात करणाऱ्या दलालांकडून किंवा आयातकर्त्याकडून जहाज भाडे वसूल करण्यात येत असते. म्हणजे दुसऱ्या देशात जी व्यक्ती जहाजावरील माल सोडवून ताब्यात घेईल, त्या व्यक्तीकडून मालवाहतुकीचे जहाज भाडे घेण्यात येते. परंतु काही वेळा जहाजावरील माल आयातक देशापर्यंत पोहोचत नाही. जहाजाला अपघात झाला, खडकावर आपटून फुटले किंवा जहाजांची टक्कर इत्यादी धोक्यांमुळे जहाज त्या देशापर्यंत जाऊ शकत नाही. तर काही प्रसंगी जहाजावरील माल बाद होणे अथवा लुटला जाणे, समुद्रात माल फेकणे, भाग पडणे इत्यादी कारणांमुळे माल आयातकापर्यंत पोहोचत नाही. अशा परिस्थितीत जहाज भाडे कोणाकडून वसूल करावे, हा प्रश्न निर्माण होतो. </a:t>
            </a:r>
            <a:endParaRPr kumimoji="0" lang="mr-IN" sz="22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304800" y="482655"/>
            <a:ext cx="8610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rPr>
              <a:t>४. तृतीयपक्ष दायित्व विमा </a:t>
            </a:r>
            <a:endParaRPr kumimoji="0" lang="mr-IN" sz="2800" b="0" i="0" u="none" strike="noStrike" cap="none" normalizeH="0" baseline="0" dirty="0" smtClean="0">
              <a:ln>
                <a:noFill/>
              </a:ln>
              <a:solidFill>
                <a:schemeClr val="accent4">
                  <a:lumMod val="75000"/>
                </a:schemeClr>
              </a:solidFill>
              <a:effectLst/>
              <a:latin typeface="Arial Unicode MS" pitchFamily="34" charset="-128"/>
              <a:ea typeface="Arial Unicode MS" pitchFamily="34" charset="-128"/>
              <a:cs typeface="Arial Unicode MS" pitchFamily="34" charset="-128"/>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p>
          <a:p>
            <a:pPr marL="0" marR="0" lvl="0" indent="0" algn="just" defTabSz="914400" rtl="0" eaLnBrk="0" fontAlgn="base" latinLnBrk="0" hangingPunct="0">
              <a:lnSpc>
                <a:spcPct val="150000"/>
              </a:lnSpc>
              <a:spcBef>
                <a:spcPct val="0"/>
              </a:spcBef>
              <a:spcAft>
                <a:spcPct val="0"/>
              </a:spcAft>
              <a:buClrTx/>
              <a:buSzTx/>
              <a:buFontTx/>
              <a:buNone/>
              <a:tabLst/>
            </a:pPr>
            <a:r>
              <a:rPr lang="en-US" sz="2400" dirty="0" smtClean="0">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वाहतुकीमध्ये एका जहाजाकडून दुसऱ्या जहाजाचे नुकसान होण्याची शक्यता असते. उदा. जहाजांची टक्कर होणे, एक जहाज दुसऱ्या जहाजावर आपटणे इत्यादी. अशा परिस्थितीत दुसऱ्या जहाजाचे झालेले नुकसान भरून द्यावे लागते. दोनपैकी ज्या जहाजाची चूक असेल, त्या जहाज कंपनीने किंवा जहाजमालकाने अपघाताची जबाबदारी स्वीकारून नुकसानभरपाई देणे आवश्यक असते. अशा प्रकारच्या नुकसानीची रक्कम लक्षात घेता, विमा कंपनी त्यासाठी तृतीयपक्ष दायित्व विमा देते. </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304800" y="390323"/>
            <a:ext cx="86106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ctr"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rPr>
              <a:t>सागरी विम्याचे महत्त्व</a:t>
            </a:r>
            <a:endParaRPr kumimoji="0" lang="en-US" sz="2800" b="1" i="0" u="none" strike="noStrike" cap="none" normalizeH="0" baseline="0" dirty="0" smtClean="0">
              <a:ln>
                <a:noFill/>
              </a:ln>
              <a:solidFill>
                <a:srgbClr val="FF0000"/>
              </a:solidFill>
              <a:effectLst/>
              <a:latin typeface="Arial Unicode MS" pitchFamily="34" charset="-128"/>
              <a:ea typeface="Arial Unicode MS" pitchFamily="34" charset="-128"/>
              <a:cs typeface="Arial Unicode MS" pitchFamily="34" charset="-128"/>
            </a:endParaRPr>
          </a:p>
          <a:p>
            <a:pPr marL="0" marR="0" lvl="0" indent="457200" algn="ctr" defTabSz="914400" rtl="0" eaLnBrk="1" fontAlgn="base" latinLnBrk="0" hangingPunct="1">
              <a:lnSpc>
                <a:spcPct val="150000"/>
              </a:lnSpc>
              <a:spcBef>
                <a:spcPct val="0"/>
              </a:spcBef>
              <a:spcAft>
                <a:spcPct val="0"/>
              </a:spcAft>
              <a:buClrTx/>
              <a:buSzTx/>
              <a:buFontTx/>
              <a:buNone/>
              <a:tabLst/>
            </a:pPr>
            <a:endParaRPr kumimoji="0" lang="en-US" sz="2600" b="0" i="0" u="none" strike="noStrike" cap="none" normalizeH="0" baseline="0" dirty="0" smtClean="0">
              <a:ln>
                <a:noFill/>
              </a:ln>
              <a:solidFill>
                <a:srgbClr val="FF0000"/>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6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१. आंतरराष्ट्रीय व्यापाराचा विकास : </a:t>
            </a:r>
            <a:endParaRPr kumimoji="0" lang="en-US" sz="26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	</a:t>
            </a: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सागरी विम्यामुळे जागतिक पातळीवर आंतरराष्ट्रीय व्यापारास मोठ्या प्रमाणावर चालना मिळाली. जगात सुमारे १६५ राष्ट्रे असून त्यांच्यात परस्परांत अनेक वस्तूंची व सामग्रीची आयात-निर्यात होत असते. या आयात निर्यात व्यापारात सागरी विम्याचे संरक्षण मिळत असल्याने त्या व्यापाराचा विकास झालेला दिसून येतो. आधी हा व्यापार मर्यादित स्वरूपाचा होता. आज आंतरराष्ट्रीय अर्थव्यवस्थेची संकल्पना प्रस्थापित झाल्यामुळे राष्ट्रा-राष्ट्रांमधील व्यापारासाठी सागरी विम्याची मोलाची मदत होते.</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28600" y="912054"/>
            <a:ext cx="86106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50000"/>
              </a:lnSpc>
              <a:spcBef>
                <a:spcPct val="0"/>
              </a:spcBef>
              <a:spcAft>
                <a:spcPct val="0"/>
              </a:spcAft>
              <a:buClrTx/>
              <a:buSzTx/>
              <a:buFontTx/>
              <a:buNone/>
              <a:tabLst/>
            </a:pPr>
            <a:r>
              <a:rPr kumimoji="0" lang="mr-IN" sz="2800" b="1" i="0" u="none" strike="noStrike" cap="none" normalizeH="0" baseline="0" dirty="0" smtClean="0">
                <a:ln>
                  <a:noFill/>
                </a:ln>
                <a:solidFill>
                  <a:schemeClr val="accent2">
                    <a:lumMod val="50000"/>
                  </a:schemeClr>
                </a:solidFill>
                <a:effectLst/>
                <a:latin typeface="Arial Unicode MS" pitchFamily="34" charset="-128"/>
                <a:ea typeface="Arial Unicode MS" pitchFamily="34" charset="-128"/>
                <a:cs typeface="Arial Unicode MS" pitchFamily="34" charset="-128"/>
              </a:rPr>
              <a:t>२. आंतरराष्ट्रीय बाजारपेठांचा विस्तार : </a:t>
            </a:r>
            <a:endParaRPr kumimoji="0" lang="en-US" sz="2800" b="0" i="0" u="none" strike="noStrike" cap="none" normalizeH="0" baseline="0" dirty="0" smtClean="0">
              <a:ln>
                <a:noFill/>
              </a:ln>
              <a:solidFill>
                <a:schemeClr val="accent2">
                  <a:lumMod val="50000"/>
                </a:schemeClr>
              </a:solidFill>
              <a:effectLst/>
              <a:latin typeface="Arial" pitchFamily="34" charset="0"/>
              <a:cs typeface="Arial" pitchFamily="34" charset="0"/>
            </a:endParaRPr>
          </a:p>
          <a:p>
            <a:pPr marL="0" marR="0" lvl="0" indent="457200" algn="just" defTabSz="914400" rtl="0" eaLnBrk="0" fontAlgn="base" latinLnBrk="0" hangingPunct="0">
              <a:lnSpc>
                <a:spcPct val="15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endParaRPr>
          </a:p>
          <a:p>
            <a:pPr marL="0" marR="0" lvl="0" indent="457200" algn="just" defTabSz="914400" rtl="0" eaLnBrk="0" fontAlgn="base" latinLnBrk="0" hangingPunct="0">
              <a:lnSpc>
                <a:spcPct val="150000"/>
              </a:lnSpc>
              <a:spcBef>
                <a:spcPct val="0"/>
              </a:spcBef>
              <a:spcAft>
                <a:spcPct val="0"/>
              </a:spcAft>
              <a:buClrTx/>
              <a:buSzTx/>
              <a:buFontTx/>
              <a:buNone/>
              <a:tabLst/>
            </a:pPr>
            <a:r>
              <a:rPr kumimoji="0" lang="mr-IN" sz="2400" b="0" i="0" u="none" strike="noStrike" cap="none" normalizeH="0" baseline="0" dirty="0" smtClean="0">
                <a:ln>
                  <a:noFill/>
                </a:ln>
                <a:solidFill>
                  <a:schemeClr val="tx1"/>
                </a:solidFill>
                <a:effectLst/>
                <a:latin typeface="Arial Unicode MS" pitchFamily="34" charset="-128"/>
                <a:ea typeface="Arial Unicode MS" pitchFamily="34" charset="-128"/>
                <a:cs typeface="Arial Unicode MS" pitchFamily="34" charset="-128"/>
              </a:rPr>
              <a:t>आंतरराष्ट्रीय पातळीवरील कोणत्याही बाजारपेठेमध्ये माल पाठविता येत असल्याने, बाजारपेठांच्या कक्षासुद्धा विस्तारित झाल्या आहेत. मालासाठी नव्या-नव्या बाजारपेठा शोधणे शक्य बनले आहे. माल आयात करण्याची किंवा निर्यात करण्याची जोखीम स्वीकारणे सागरी विम्यामुळेच शक्य झाले आहे. म्हणून आंतरराष्ट्रीय बाजारपेठांचा विस्तार व विकास अधिक जलद गतीने होण्यास सागरी विम्याची मदत झाली.</a:t>
            </a:r>
            <a:endParaRPr kumimoji="0" lang="mr-IN"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ooter Placeholder 3"/>
          <p:cNvSpPr>
            <a:spLocks noGrp="1"/>
          </p:cNvSpPr>
          <p:nvPr>
            <p:ph type="ftr" sz="quarter" idx="11"/>
          </p:nvPr>
        </p:nvSpPr>
        <p:spPr/>
        <p:txBody>
          <a:bodyPr/>
          <a:lstStyle/>
          <a:p>
            <a:r>
              <a:rPr lang="en-US" smtClean="0"/>
              <a:t>Prof. Mahadev Kamble, Bhogawati Mahavidyalaya,Kurukali.</a:t>
            </a:r>
            <a:endParaRPr lang="en-US"/>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133</TotalTime>
  <Words>1959</Words>
  <Application>Microsoft Office PowerPoint</Application>
  <PresentationFormat>On-screen Show (4:3)</PresentationFormat>
  <Paragraphs>311</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tejpal</dc:creator>
  <cp:lastModifiedBy>tejpal</cp:lastModifiedBy>
  <cp:revision>37</cp:revision>
  <dcterms:created xsi:type="dcterms:W3CDTF">2006-08-16T00:00:00Z</dcterms:created>
  <dcterms:modified xsi:type="dcterms:W3CDTF">2021-06-24T14:20:03Z</dcterms:modified>
</cp:coreProperties>
</file>