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diagrams/layout1.xml" ContentType="application/vnd.openxmlformats-officedocument.drawingml.diagramLayout+xml"/>
  <Override PartName="/ppt/diagrams/data2.xml" ContentType="application/vnd.openxmlformats-officedocument.drawingml.diagramData+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15"/>
  </p:notes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 id="315" r:id="rId58"/>
    <p:sldId id="316" r:id="rId59"/>
    <p:sldId id="317" r:id="rId60"/>
    <p:sldId id="318" r:id="rId61"/>
    <p:sldId id="319" r:id="rId62"/>
    <p:sldId id="320" r:id="rId63"/>
    <p:sldId id="321" r:id="rId64"/>
    <p:sldId id="322" r:id="rId65"/>
    <p:sldId id="323" r:id="rId66"/>
    <p:sldId id="324" r:id="rId67"/>
    <p:sldId id="325" r:id="rId68"/>
    <p:sldId id="326" r:id="rId69"/>
    <p:sldId id="327" r:id="rId70"/>
    <p:sldId id="328" r:id="rId71"/>
    <p:sldId id="329" r:id="rId72"/>
    <p:sldId id="330" r:id="rId73"/>
    <p:sldId id="331" r:id="rId74"/>
    <p:sldId id="332" r:id="rId75"/>
    <p:sldId id="333" r:id="rId76"/>
    <p:sldId id="334" r:id="rId77"/>
    <p:sldId id="335" r:id="rId78"/>
    <p:sldId id="336" r:id="rId79"/>
    <p:sldId id="337" r:id="rId80"/>
    <p:sldId id="338" r:id="rId81"/>
    <p:sldId id="339" r:id="rId82"/>
    <p:sldId id="340" r:id="rId83"/>
    <p:sldId id="341" r:id="rId84"/>
    <p:sldId id="342" r:id="rId85"/>
    <p:sldId id="343" r:id="rId86"/>
    <p:sldId id="344" r:id="rId87"/>
    <p:sldId id="345" r:id="rId88"/>
    <p:sldId id="346" r:id="rId89"/>
    <p:sldId id="347" r:id="rId90"/>
    <p:sldId id="348" r:id="rId91"/>
    <p:sldId id="349" r:id="rId92"/>
    <p:sldId id="350" r:id="rId93"/>
    <p:sldId id="351" r:id="rId94"/>
    <p:sldId id="352" r:id="rId95"/>
    <p:sldId id="353" r:id="rId96"/>
    <p:sldId id="354" r:id="rId97"/>
    <p:sldId id="355" r:id="rId98"/>
    <p:sldId id="356" r:id="rId99"/>
    <p:sldId id="357" r:id="rId100"/>
    <p:sldId id="358" r:id="rId101"/>
    <p:sldId id="359" r:id="rId102"/>
    <p:sldId id="360" r:id="rId103"/>
    <p:sldId id="361" r:id="rId104"/>
    <p:sldId id="362" r:id="rId105"/>
    <p:sldId id="363" r:id="rId106"/>
    <p:sldId id="364" r:id="rId107"/>
    <p:sldId id="365" r:id="rId108"/>
    <p:sldId id="366" r:id="rId109"/>
    <p:sldId id="367" r:id="rId110"/>
    <p:sldId id="370" r:id="rId111"/>
    <p:sldId id="368" r:id="rId112"/>
    <p:sldId id="369" r:id="rId113"/>
    <p:sldId id="371" r:id="rId1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A4nKcGiWurd+2zRZoNymkw==" hashData="dUa881E7M1jjZYcx6n5WqKfoR/s="/>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A0644"/>
    <a:srgbClr val="F254D4"/>
    <a:srgbClr val="FF5050"/>
    <a:srgbClr val="0F87BD"/>
    <a:srgbClr val="CC9900"/>
    <a:srgbClr val="FF33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6" d="100"/>
          <a:sy n="46" d="100"/>
        </p:scale>
        <p:origin x="-1282"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viewProps" Target="viewProp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3AEED8-F012-4A4D-8B6A-18FC68219EF0}" type="doc">
      <dgm:prSet loTypeId="urn:microsoft.com/office/officeart/2005/8/layout/vList5" loCatId="list" qsTypeId="urn:microsoft.com/office/officeart/2005/8/quickstyle/3d3" qsCatId="3D" csTypeId="urn:microsoft.com/office/officeart/2005/8/colors/colorful1" csCatId="colorful" phldr="1"/>
      <dgm:spPr/>
      <dgm:t>
        <a:bodyPr/>
        <a:lstStyle/>
        <a:p>
          <a:endParaRPr lang="en-US"/>
        </a:p>
      </dgm:t>
    </dgm:pt>
    <dgm:pt modelId="{CC78ED02-D11E-410C-ACDA-652C2E6EC6D4}">
      <dgm:prSet phldrT="[Text]" custT="1"/>
      <dgm:spPr/>
      <dgm:t>
        <a:bodyPr/>
        <a:lstStyle/>
        <a:p>
          <a:r>
            <a:rPr lang="en-US" sz="2800" dirty="0" smtClean="0">
              <a:latin typeface="Arial Unicode MS" pitchFamily="34" charset="-128"/>
              <a:ea typeface="Arial Unicode MS" pitchFamily="34" charset="-128"/>
              <a:cs typeface="Arial Unicode MS" pitchFamily="34" charset="-128"/>
            </a:rPr>
            <a:t>१. </a:t>
          </a:r>
          <a:r>
            <a:rPr lang="en-US" sz="2800" dirty="0" err="1" smtClean="0">
              <a:latin typeface="Arial Unicode MS" pitchFamily="34" charset="-128"/>
              <a:ea typeface="Arial Unicode MS" pitchFamily="34" charset="-128"/>
              <a:cs typeface="Arial Unicode MS" pitchFamily="34" charset="-128"/>
            </a:rPr>
            <a:t>वस्तूच्या</a:t>
          </a:r>
          <a:r>
            <a:rPr lang="en-US" sz="2800" dirty="0" smtClean="0">
              <a:latin typeface="Arial Unicode MS" pitchFamily="34" charset="-128"/>
              <a:ea typeface="Arial Unicode MS" pitchFamily="34" charset="-128"/>
              <a:cs typeface="Arial Unicode MS" pitchFamily="34" charset="-128"/>
            </a:rPr>
            <a:t> </a:t>
          </a:r>
          <a:r>
            <a:rPr lang="en-US" sz="2800" dirty="0" err="1" smtClean="0">
              <a:latin typeface="Arial Unicode MS" pitchFamily="34" charset="-128"/>
              <a:ea typeface="Arial Unicode MS" pitchFamily="34" charset="-128"/>
              <a:cs typeface="Arial Unicode MS" pitchFamily="34" charset="-128"/>
            </a:rPr>
            <a:t>उपयोगानुसार</a:t>
          </a:r>
          <a:r>
            <a:rPr lang="en-US" sz="2800" dirty="0" smtClean="0">
              <a:latin typeface="Arial Unicode MS" pitchFamily="34" charset="-128"/>
              <a:ea typeface="Arial Unicode MS" pitchFamily="34" charset="-128"/>
              <a:cs typeface="Arial Unicode MS" pitchFamily="34" charset="-128"/>
            </a:rPr>
            <a:t> </a:t>
          </a:r>
          <a:r>
            <a:rPr lang="en-US" sz="2800" dirty="0" err="1" smtClean="0">
              <a:latin typeface="Arial Unicode MS" pitchFamily="34" charset="-128"/>
              <a:ea typeface="Arial Unicode MS" pitchFamily="34" charset="-128"/>
              <a:cs typeface="Arial Unicode MS" pitchFamily="34" charset="-128"/>
            </a:rPr>
            <a:t>वर्गीकरण</a:t>
          </a:r>
          <a:endParaRPr lang="en-US" sz="2800" dirty="0">
            <a:latin typeface="Arial Unicode MS" pitchFamily="34" charset="-128"/>
            <a:ea typeface="Arial Unicode MS" pitchFamily="34" charset="-128"/>
            <a:cs typeface="Arial Unicode MS" pitchFamily="34" charset="-128"/>
          </a:endParaRPr>
        </a:p>
      </dgm:t>
    </dgm:pt>
    <dgm:pt modelId="{799367B9-0B28-46A5-B757-0F7A7B3E0027}" type="parTrans" cxnId="{EDA44DA4-91B9-450E-A5E6-7CD4027C6B0A}">
      <dgm:prSet/>
      <dgm:spPr/>
      <dgm:t>
        <a:bodyPr/>
        <a:lstStyle/>
        <a:p>
          <a:endParaRPr lang="en-US">
            <a:latin typeface="Times New Roman" pitchFamily="18" charset="0"/>
            <a:cs typeface="Times New Roman" pitchFamily="18" charset="0"/>
          </a:endParaRPr>
        </a:p>
      </dgm:t>
    </dgm:pt>
    <dgm:pt modelId="{4B3BDE69-F480-473E-8EB3-553374201FB1}" type="sibTrans" cxnId="{EDA44DA4-91B9-450E-A5E6-7CD4027C6B0A}">
      <dgm:prSet/>
      <dgm:spPr/>
      <dgm:t>
        <a:bodyPr/>
        <a:lstStyle/>
        <a:p>
          <a:endParaRPr lang="en-US">
            <a:latin typeface="Times New Roman" pitchFamily="18" charset="0"/>
            <a:cs typeface="Times New Roman" pitchFamily="18" charset="0"/>
          </a:endParaRPr>
        </a:p>
      </dgm:t>
    </dgm:pt>
    <dgm:pt modelId="{2FDC8932-2DB9-4B86-BBBD-CD0423B8AB19}">
      <dgm:prSet phldrT="[Text]" custT="1"/>
      <dgm:spPr/>
      <dgm:t>
        <a:bodyPr/>
        <a:lstStyle/>
        <a:p>
          <a:r>
            <a:rPr lang="en-US" sz="1800" dirty="0" smtClean="0">
              <a:latin typeface="Arial Unicode MS" pitchFamily="34" charset="-128"/>
              <a:ea typeface="Arial Unicode MS" pitchFamily="34" charset="-128"/>
              <a:cs typeface="Arial Unicode MS" pitchFamily="34" charset="-128"/>
            </a:rPr>
            <a:t>१. </a:t>
          </a:r>
          <a:r>
            <a:rPr lang="en-US" sz="1800" dirty="0" err="1" smtClean="0">
              <a:latin typeface="Arial Unicode MS" pitchFamily="34" charset="-128"/>
              <a:ea typeface="Arial Unicode MS" pitchFamily="34" charset="-128"/>
              <a:cs typeface="Arial Unicode MS" pitchFamily="34" charset="-128"/>
            </a:rPr>
            <a:t>उपभोग्य</a:t>
          </a:r>
          <a:r>
            <a:rPr lang="en-US" sz="1800" dirty="0" smtClean="0">
              <a:latin typeface="Arial Unicode MS" pitchFamily="34" charset="-128"/>
              <a:ea typeface="Arial Unicode MS" pitchFamily="34" charset="-128"/>
              <a:cs typeface="Arial Unicode MS" pitchFamily="34" charset="-128"/>
            </a:rPr>
            <a:t> </a:t>
          </a:r>
          <a:r>
            <a:rPr lang="en-US" sz="1800" dirty="0" err="1" smtClean="0">
              <a:latin typeface="Arial Unicode MS" pitchFamily="34" charset="-128"/>
              <a:ea typeface="Arial Unicode MS" pitchFamily="34" charset="-128"/>
              <a:cs typeface="Arial Unicode MS" pitchFamily="34" charset="-128"/>
            </a:rPr>
            <a:t>वस्तू</a:t>
          </a:r>
          <a:endParaRPr lang="en-US" sz="1800" dirty="0">
            <a:latin typeface="Arial Unicode MS" pitchFamily="34" charset="-128"/>
            <a:ea typeface="Arial Unicode MS" pitchFamily="34" charset="-128"/>
            <a:cs typeface="Arial Unicode MS" pitchFamily="34" charset="-128"/>
          </a:endParaRPr>
        </a:p>
      </dgm:t>
    </dgm:pt>
    <dgm:pt modelId="{250E7ECB-7C08-4992-9F8A-64FA943330C2}" type="parTrans" cxnId="{94C1091C-5FA4-4F0C-80B7-53E090814374}">
      <dgm:prSet/>
      <dgm:spPr/>
      <dgm:t>
        <a:bodyPr/>
        <a:lstStyle/>
        <a:p>
          <a:endParaRPr lang="en-US">
            <a:latin typeface="Times New Roman" pitchFamily="18" charset="0"/>
            <a:cs typeface="Times New Roman" pitchFamily="18" charset="0"/>
          </a:endParaRPr>
        </a:p>
      </dgm:t>
    </dgm:pt>
    <dgm:pt modelId="{6A195AA5-F8FB-405C-BDB4-C93F47499870}" type="sibTrans" cxnId="{94C1091C-5FA4-4F0C-80B7-53E090814374}">
      <dgm:prSet/>
      <dgm:spPr/>
      <dgm:t>
        <a:bodyPr/>
        <a:lstStyle/>
        <a:p>
          <a:endParaRPr lang="en-US">
            <a:latin typeface="Times New Roman" pitchFamily="18" charset="0"/>
            <a:cs typeface="Times New Roman" pitchFamily="18" charset="0"/>
          </a:endParaRPr>
        </a:p>
      </dgm:t>
    </dgm:pt>
    <dgm:pt modelId="{2C75EFEC-BB19-4AE7-82E0-CCBCB696D539}">
      <dgm:prSet phldrT="[Text]" custT="1"/>
      <dgm:spPr/>
      <dgm:t>
        <a:bodyPr/>
        <a:lstStyle/>
        <a:p>
          <a:r>
            <a:rPr lang="en-US" sz="1800" dirty="0" smtClean="0">
              <a:latin typeface="Arial Unicode MS" pitchFamily="34" charset="-128"/>
              <a:ea typeface="Arial Unicode MS" pitchFamily="34" charset="-128"/>
              <a:cs typeface="Arial Unicode MS" pitchFamily="34" charset="-128"/>
            </a:rPr>
            <a:t>२. </a:t>
          </a:r>
          <a:r>
            <a:rPr lang="en-US" sz="1800" dirty="0" err="1" smtClean="0">
              <a:latin typeface="Arial Unicode MS" pitchFamily="34" charset="-128"/>
              <a:ea typeface="Arial Unicode MS" pitchFamily="34" charset="-128"/>
              <a:cs typeface="Arial Unicode MS" pitchFamily="34" charset="-128"/>
            </a:rPr>
            <a:t>औद्योगिक</a:t>
          </a:r>
          <a:r>
            <a:rPr lang="en-US" sz="1800" dirty="0" smtClean="0">
              <a:latin typeface="Arial Unicode MS" pitchFamily="34" charset="-128"/>
              <a:ea typeface="Arial Unicode MS" pitchFamily="34" charset="-128"/>
              <a:cs typeface="Arial Unicode MS" pitchFamily="34" charset="-128"/>
            </a:rPr>
            <a:t> </a:t>
          </a:r>
          <a:r>
            <a:rPr lang="en-US" sz="1800" dirty="0" err="1" smtClean="0">
              <a:latin typeface="Arial Unicode MS" pitchFamily="34" charset="-128"/>
              <a:ea typeface="Arial Unicode MS" pitchFamily="34" charset="-128"/>
              <a:cs typeface="Arial Unicode MS" pitchFamily="34" charset="-128"/>
            </a:rPr>
            <a:t>वस्तू</a:t>
          </a:r>
          <a:endParaRPr lang="en-US" sz="1800" dirty="0">
            <a:latin typeface="Arial Unicode MS" pitchFamily="34" charset="-128"/>
            <a:ea typeface="Arial Unicode MS" pitchFamily="34" charset="-128"/>
            <a:cs typeface="Arial Unicode MS" pitchFamily="34" charset="-128"/>
          </a:endParaRPr>
        </a:p>
      </dgm:t>
    </dgm:pt>
    <dgm:pt modelId="{91578BD0-13B4-4786-9A84-ED1DABA8560F}" type="parTrans" cxnId="{0F60373E-6613-4A6E-A4A6-3E6205C4749D}">
      <dgm:prSet/>
      <dgm:spPr/>
      <dgm:t>
        <a:bodyPr/>
        <a:lstStyle/>
        <a:p>
          <a:endParaRPr lang="en-US">
            <a:latin typeface="Times New Roman" pitchFamily="18" charset="0"/>
            <a:cs typeface="Times New Roman" pitchFamily="18" charset="0"/>
          </a:endParaRPr>
        </a:p>
      </dgm:t>
    </dgm:pt>
    <dgm:pt modelId="{03480E2E-DAA9-48A7-81D4-B83603608AA0}" type="sibTrans" cxnId="{0F60373E-6613-4A6E-A4A6-3E6205C4749D}">
      <dgm:prSet/>
      <dgm:spPr/>
      <dgm:t>
        <a:bodyPr/>
        <a:lstStyle/>
        <a:p>
          <a:endParaRPr lang="en-US">
            <a:latin typeface="Times New Roman" pitchFamily="18" charset="0"/>
            <a:cs typeface="Times New Roman" pitchFamily="18" charset="0"/>
          </a:endParaRPr>
        </a:p>
      </dgm:t>
    </dgm:pt>
    <dgm:pt modelId="{3F686509-66B4-4D21-BE0B-8D4B86D1DC30}">
      <dgm:prSet phldrT="[Text]" custT="1"/>
      <dgm:spPr/>
      <dgm:t>
        <a:bodyPr/>
        <a:lstStyle/>
        <a:p>
          <a:r>
            <a:rPr lang="en-US" sz="2800" dirty="0" smtClean="0">
              <a:latin typeface="Arial Unicode MS" pitchFamily="34" charset="-128"/>
              <a:ea typeface="Arial Unicode MS" pitchFamily="34" charset="-128"/>
              <a:cs typeface="Arial Unicode MS" pitchFamily="34" charset="-128"/>
            </a:rPr>
            <a:t>२. </a:t>
          </a:r>
          <a:r>
            <a:rPr lang="en-US" sz="2800" dirty="0" err="1" smtClean="0">
              <a:latin typeface="Arial Unicode MS" pitchFamily="34" charset="-128"/>
              <a:ea typeface="Arial Unicode MS" pitchFamily="34" charset="-128"/>
              <a:cs typeface="Arial Unicode MS" pitchFamily="34" charset="-128"/>
            </a:rPr>
            <a:t>उत्पादन</a:t>
          </a:r>
          <a:r>
            <a:rPr lang="en-US" sz="2800" dirty="0" smtClean="0">
              <a:latin typeface="Arial Unicode MS" pitchFamily="34" charset="-128"/>
              <a:ea typeface="Arial Unicode MS" pitchFamily="34" charset="-128"/>
              <a:cs typeface="Arial Unicode MS" pitchFamily="34" charset="-128"/>
            </a:rPr>
            <a:t> </a:t>
          </a:r>
          <a:r>
            <a:rPr lang="en-US" sz="2800" dirty="0" err="1" smtClean="0">
              <a:latin typeface="Arial Unicode MS" pitchFamily="34" charset="-128"/>
              <a:ea typeface="Arial Unicode MS" pitchFamily="34" charset="-128"/>
              <a:cs typeface="Arial Unicode MS" pitchFamily="34" charset="-128"/>
            </a:rPr>
            <a:t>स्वरूपानुसार</a:t>
          </a:r>
          <a:r>
            <a:rPr lang="en-US" sz="2800" dirty="0" smtClean="0">
              <a:latin typeface="Arial Unicode MS" pitchFamily="34" charset="-128"/>
              <a:ea typeface="Arial Unicode MS" pitchFamily="34" charset="-128"/>
              <a:cs typeface="Arial Unicode MS" pitchFamily="34" charset="-128"/>
            </a:rPr>
            <a:t> </a:t>
          </a:r>
          <a:r>
            <a:rPr lang="en-US" sz="2800" dirty="0" err="1" smtClean="0">
              <a:latin typeface="Arial Unicode MS" pitchFamily="34" charset="-128"/>
              <a:ea typeface="Arial Unicode MS" pitchFamily="34" charset="-128"/>
              <a:cs typeface="Arial Unicode MS" pitchFamily="34" charset="-128"/>
            </a:rPr>
            <a:t>वर्गीकरण</a:t>
          </a:r>
          <a:endParaRPr lang="en-US" sz="2800" dirty="0">
            <a:latin typeface="Arial Unicode MS" pitchFamily="34" charset="-128"/>
            <a:ea typeface="Arial Unicode MS" pitchFamily="34" charset="-128"/>
            <a:cs typeface="Arial Unicode MS" pitchFamily="34" charset="-128"/>
          </a:endParaRPr>
        </a:p>
      </dgm:t>
    </dgm:pt>
    <dgm:pt modelId="{09F0EDEE-3572-4B68-B678-8F3DBE540D73}" type="parTrans" cxnId="{08B96DCC-C924-49B0-AD3F-9E13153FAEB5}">
      <dgm:prSet/>
      <dgm:spPr/>
      <dgm:t>
        <a:bodyPr/>
        <a:lstStyle/>
        <a:p>
          <a:endParaRPr lang="en-US">
            <a:latin typeface="Times New Roman" pitchFamily="18" charset="0"/>
            <a:cs typeface="Times New Roman" pitchFamily="18" charset="0"/>
          </a:endParaRPr>
        </a:p>
      </dgm:t>
    </dgm:pt>
    <dgm:pt modelId="{81A3E568-24F6-4799-B1FA-D5824A8956F7}" type="sibTrans" cxnId="{08B96DCC-C924-49B0-AD3F-9E13153FAEB5}">
      <dgm:prSet/>
      <dgm:spPr/>
      <dgm:t>
        <a:bodyPr/>
        <a:lstStyle/>
        <a:p>
          <a:endParaRPr lang="en-US">
            <a:latin typeface="Times New Roman" pitchFamily="18" charset="0"/>
            <a:cs typeface="Times New Roman" pitchFamily="18" charset="0"/>
          </a:endParaRPr>
        </a:p>
      </dgm:t>
    </dgm:pt>
    <dgm:pt modelId="{8721E3DD-D9B8-4B0D-A767-2B0FF1340452}">
      <dgm:prSet phldrT="[Text]" custT="1"/>
      <dgm:spPr/>
      <dgm:t>
        <a:bodyPr/>
        <a:lstStyle/>
        <a:p>
          <a:r>
            <a:rPr lang="en-US" sz="1600" dirty="0" smtClean="0">
              <a:latin typeface="Arial Unicode MS" pitchFamily="34" charset="-128"/>
              <a:ea typeface="Arial Unicode MS" pitchFamily="34" charset="-128"/>
              <a:cs typeface="Arial Unicode MS" pitchFamily="34" charset="-128"/>
            </a:rPr>
            <a:t>१. </a:t>
          </a:r>
          <a:r>
            <a:rPr lang="en-US" sz="1600" dirty="0" err="1" smtClean="0">
              <a:latin typeface="Arial Unicode MS" pitchFamily="34" charset="-128"/>
              <a:ea typeface="Arial Unicode MS" pitchFamily="34" charset="-128"/>
              <a:cs typeface="Arial Unicode MS" pitchFamily="34" charset="-128"/>
            </a:rPr>
            <a:t>निसर्गनिर्मित</a:t>
          </a:r>
          <a:r>
            <a:rPr lang="en-US" sz="1600" dirty="0" smtClean="0">
              <a:latin typeface="Arial Unicode MS" pitchFamily="34" charset="-128"/>
              <a:ea typeface="Arial Unicode MS" pitchFamily="34" charset="-128"/>
              <a:cs typeface="Arial Unicode MS" pitchFamily="34" charset="-128"/>
            </a:rPr>
            <a:t> </a:t>
          </a:r>
          <a:r>
            <a:rPr lang="en-US" sz="1600" dirty="0" err="1" smtClean="0">
              <a:latin typeface="Arial Unicode MS" pitchFamily="34" charset="-128"/>
              <a:ea typeface="Arial Unicode MS" pitchFamily="34" charset="-128"/>
              <a:cs typeface="Arial Unicode MS" pitchFamily="34" charset="-128"/>
            </a:rPr>
            <a:t>वस्तू</a:t>
          </a:r>
          <a:endParaRPr lang="en-US" sz="1600" dirty="0">
            <a:latin typeface="Arial Unicode MS" pitchFamily="34" charset="-128"/>
            <a:ea typeface="Arial Unicode MS" pitchFamily="34" charset="-128"/>
            <a:cs typeface="Arial Unicode MS" pitchFamily="34" charset="-128"/>
          </a:endParaRPr>
        </a:p>
      </dgm:t>
    </dgm:pt>
    <dgm:pt modelId="{250858EB-57C6-4928-8991-DDEB4A42C790}" type="parTrans" cxnId="{B74E82FF-3677-4132-9EC2-265C0B699E8B}">
      <dgm:prSet/>
      <dgm:spPr/>
      <dgm:t>
        <a:bodyPr/>
        <a:lstStyle/>
        <a:p>
          <a:endParaRPr lang="en-US">
            <a:latin typeface="Times New Roman" pitchFamily="18" charset="0"/>
            <a:cs typeface="Times New Roman" pitchFamily="18" charset="0"/>
          </a:endParaRPr>
        </a:p>
      </dgm:t>
    </dgm:pt>
    <dgm:pt modelId="{BF99E5CF-40ED-42DA-9C08-8C152EA02052}" type="sibTrans" cxnId="{B74E82FF-3677-4132-9EC2-265C0B699E8B}">
      <dgm:prSet/>
      <dgm:spPr/>
      <dgm:t>
        <a:bodyPr/>
        <a:lstStyle/>
        <a:p>
          <a:endParaRPr lang="en-US">
            <a:latin typeface="Times New Roman" pitchFamily="18" charset="0"/>
            <a:cs typeface="Times New Roman" pitchFamily="18" charset="0"/>
          </a:endParaRPr>
        </a:p>
      </dgm:t>
    </dgm:pt>
    <dgm:pt modelId="{F573F48C-FA5F-4DE8-ACE1-3771AC224274}">
      <dgm:prSet phldrT="[Text]" custT="1"/>
      <dgm:spPr/>
      <dgm:t>
        <a:bodyPr/>
        <a:lstStyle/>
        <a:p>
          <a:r>
            <a:rPr lang="en-US" sz="1600" dirty="0" smtClean="0">
              <a:latin typeface="Arial Unicode MS" pitchFamily="34" charset="-128"/>
              <a:ea typeface="Arial Unicode MS" pitchFamily="34" charset="-128"/>
              <a:cs typeface="Arial Unicode MS" pitchFamily="34" charset="-128"/>
            </a:rPr>
            <a:t>२. </a:t>
          </a:r>
          <a:r>
            <a:rPr lang="en-US" sz="1600" dirty="0" err="1" smtClean="0">
              <a:latin typeface="Arial Unicode MS" pitchFamily="34" charset="-128"/>
              <a:ea typeface="Arial Unicode MS" pitchFamily="34" charset="-128"/>
              <a:cs typeface="Arial Unicode MS" pitchFamily="34" charset="-128"/>
            </a:rPr>
            <a:t>कृषी</a:t>
          </a:r>
          <a:r>
            <a:rPr lang="en-US" sz="1600" dirty="0" smtClean="0">
              <a:latin typeface="Arial Unicode MS" pitchFamily="34" charset="-128"/>
              <a:ea typeface="Arial Unicode MS" pitchFamily="34" charset="-128"/>
              <a:cs typeface="Arial Unicode MS" pitchFamily="34" charset="-128"/>
            </a:rPr>
            <a:t> </a:t>
          </a:r>
          <a:r>
            <a:rPr lang="en-US" sz="1600" dirty="0" err="1" smtClean="0">
              <a:latin typeface="Arial Unicode MS" pitchFamily="34" charset="-128"/>
              <a:ea typeface="Arial Unicode MS" pitchFamily="34" charset="-128"/>
              <a:cs typeface="Arial Unicode MS" pitchFamily="34" charset="-128"/>
            </a:rPr>
            <a:t>वस्तू</a:t>
          </a:r>
          <a:endParaRPr lang="en-US" sz="1600" dirty="0">
            <a:latin typeface="Arial Unicode MS" pitchFamily="34" charset="-128"/>
            <a:ea typeface="Arial Unicode MS" pitchFamily="34" charset="-128"/>
            <a:cs typeface="Arial Unicode MS" pitchFamily="34" charset="-128"/>
          </a:endParaRPr>
        </a:p>
      </dgm:t>
    </dgm:pt>
    <dgm:pt modelId="{00D54E18-A731-484E-91D3-A56C36E0C1CB}" type="parTrans" cxnId="{D0786293-F2E1-4818-9CF1-BF8102C0EE86}">
      <dgm:prSet/>
      <dgm:spPr/>
      <dgm:t>
        <a:bodyPr/>
        <a:lstStyle/>
        <a:p>
          <a:endParaRPr lang="en-US">
            <a:latin typeface="Times New Roman" pitchFamily="18" charset="0"/>
            <a:cs typeface="Times New Roman" pitchFamily="18" charset="0"/>
          </a:endParaRPr>
        </a:p>
      </dgm:t>
    </dgm:pt>
    <dgm:pt modelId="{82E62A6C-7DFF-434B-B4D7-F08521FA7CEC}" type="sibTrans" cxnId="{D0786293-F2E1-4818-9CF1-BF8102C0EE86}">
      <dgm:prSet/>
      <dgm:spPr/>
      <dgm:t>
        <a:bodyPr/>
        <a:lstStyle/>
        <a:p>
          <a:endParaRPr lang="en-US">
            <a:latin typeface="Times New Roman" pitchFamily="18" charset="0"/>
            <a:cs typeface="Times New Roman" pitchFamily="18" charset="0"/>
          </a:endParaRPr>
        </a:p>
      </dgm:t>
    </dgm:pt>
    <dgm:pt modelId="{AF892249-8249-4966-B7E2-3874642CE57E}">
      <dgm:prSet phldrT="[Text]" custT="1"/>
      <dgm:spPr/>
      <dgm:t>
        <a:bodyPr/>
        <a:lstStyle/>
        <a:p>
          <a:r>
            <a:rPr lang="en-US" sz="2800" dirty="0" smtClean="0">
              <a:latin typeface="Arial Unicode MS" pitchFamily="34" charset="-128"/>
              <a:ea typeface="Arial Unicode MS" pitchFamily="34" charset="-128"/>
              <a:cs typeface="Arial Unicode MS" pitchFamily="34" charset="-128"/>
            </a:rPr>
            <a:t>३. </a:t>
          </a:r>
          <a:r>
            <a:rPr lang="en-US" sz="2800" dirty="0" err="1" smtClean="0">
              <a:latin typeface="Arial Unicode MS" pitchFamily="34" charset="-128"/>
              <a:ea typeface="Arial Unicode MS" pitchFamily="34" charset="-128"/>
              <a:cs typeface="Arial Unicode MS" pitchFamily="34" charset="-128"/>
            </a:rPr>
            <a:t>वस्तूवरील</a:t>
          </a:r>
          <a:r>
            <a:rPr lang="en-US" sz="2800" dirty="0" smtClean="0">
              <a:latin typeface="Arial Unicode MS" pitchFamily="34" charset="-128"/>
              <a:ea typeface="Arial Unicode MS" pitchFamily="34" charset="-128"/>
              <a:cs typeface="Arial Unicode MS" pitchFamily="34" charset="-128"/>
            </a:rPr>
            <a:t> </a:t>
          </a:r>
          <a:r>
            <a:rPr lang="en-US" sz="2800" dirty="0" err="1" smtClean="0">
              <a:latin typeface="Arial Unicode MS" pitchFamily="34" charset="-128"/>
              <a:ea typeface="Arial Unicode MS" pitchFamily="34" charset="-128"/>
              <a:cs typeface="Arial Unicode MS" pitchFamily="34" charset="-128"/>
            </a:rPr>
            <a:t>संस्कारानुसार</a:t>
          </a:r>
          <a:r>
            <a:rPr lang="en-US" sz="2800" dirty="0" smtClean="0">
              <a:latin typeface="Arial Unicode MS" pitchFamily="34" charset="-128"/>
              <a:ea typeface="Arial Unicode MS" pitchFamily="34" charset="-128"/>
              <a:cs typeface="Arial Unicode MS" pitchFamily="34" charset="-128"/>
            </a:rPr>
            <a:t> </a:t>
          </a:r>
          <a:r>
            <a:rPr lang="en-US" sz="2800" dirty="0" err="1" smtClean="0">
              <a:latin typeface="Arial Unicode MS" pitchFamily="34" charset="-128"/>
              <a:ea typeface="Arial Unicode MS" pitchFamily="34" charset="-128"/>
              <a:cs typeface="Arial Unicode MS" pitchFamily="34" charset="-128"/>
            </a:rPr>
            <a:t>वर्गीकरण</a:t>
          </a:r>
          <a:endParaRPr lang="en-US" sz="2800" dirty="0">
            <a:latin typeface="Arial Unicode MS" pitchFamily="34" charset="-128"/>
            <a:ea typeface="Arial Unicode MS" pitchFamily="34" charset="-128"/>
            <a:cs typeface="Arial Unicode MS" pitchFamily="34" charset="-128"/>
          </a:endParaRPr>
        </a:p>
      </dgm:t>
    </dgm:pt>
    <dgm:pt modelId="{038C3E98-3CB6-4397-BE5C-1E4CFC8B2370}" type="parTrans" cxnId="{5509FF9F-2DE9-47E9-80D7-FAE0FB4A521C}">
      <dgm:prSet/>
      <dgm:spPr/>
      <dgm:t>
        <a:bodyPr/>
        <a:lstStyle/>
        <a:p>
          <a:endParaRPr lang="en-US">
            <a:latin typeface="Times New Roman" pitchFamily="18" charset="0"/>
            <a:cs typeface="Times New Roman" pitchFamily="18" charset="0"/>
          </a:endParaRPr>
        </a:p>
      </dgm:t>
    </dgm:pt>
    <dgm:pt modelId="{FD5FDB44-F95D-41ED-ABAF-AB125DF7D7F0}" type="sibTrans" cxnId="{5509FF9F-2DE9-47E9-80D7-FAE0FB4A521C}">
      <dgm:prSet/>
      <dgm:spPr/>
      <dgm:t>
        <a:bodyPr/>
        <a:lstStyle/>
        <a:p>
          <a:endParaRPr lang="en-US">
            <a:latin typeface="Times New Roman" pitchFamily="18" charset="0"/>
            <a:cs typeface="Times New Roman" pitchFamily="18" charset="0"/>
          </a:endParaRPr>
        </a:p>
      </dgm:t>
    </dgm:pt>
    <dgm:pt modelId="{B0B6189F-E580-41E7-BEA3-4466422D3633}">
      <dgm:prSet phldrT="[Text]" custT="1"/>
      <dgm:spPr/>
      <dgm:t>
        <a:bodyPr/>
        <a:lstStyle/>
        <a:p>
          <a:r>
            <a:rPr lang="en-US" sz="1600" dirty="0" smtClean="0">
              <a:latin typeface="Arial Unicode MS" pitchFamily="34" charset="-128"/>
              <a:ea typeface="Arial Unicode MS" pitchFamily="34" charset="-128"/>
              <a:cs typeface="Arial Unicode MS" pitchFamily="34" charset="-128"/>
            </a:rPr>
            <a:t>१. </a:t>
          </a:r>
          <a:r>
            <a:rPr lang="en-US" sz="1600" dirty="0" err="1" smtClean="0">
              <a:latin typeface="Arial Unicode MS" pitchFamily="34" charset="-128"/>
              <a:ea typeface="Arial Unicode MS" pitchFamily="34" charset="-128"/>
              <a:cs typeface="Arial Unicode MS" pitchFamily="34" charset="-128"/>
            </a:rPr>
            <a:t>प्राथमिक</a:t>
          </a:r>
          <a:r>
            <a:rPr lang="en-US" sz="1600" dirty="0" smtClean="0">
              <a:latin typeface="Arial Unicode MS" pitchFamily="34" charset="-128"/>
              <a:ea typeface="Arial Unicode MS" pitchFamily="34" charset="-128"/>
              <a:cs typeface="Arial Unicode MS" pitchFamily="34" charset="-128"/>
            </a:rPr>
            <a:t> </a:t>
          </a:r>
          <a:r>
            <a:rPr lang="en-US" sz="1600" dirty="0" err="1" smtClean="0">
              <a:latin typeface="Arial Unicode MS" pitchFamily="34" charset="-128"/>
              <a:ea typeface="Arial Unicode MS" pitchFamily="34" charset="-128"/>
              <a:cs typeface="Arial Unicode MS" pitchFamily="34" charset="-128"/>
            </a:rPr>
            <a:t>वस्तू</a:t>
          </a:r>
          <a:endParaRPr lang="en-US" sz="1600" dirty="0">
            <a:latin typeface="Arial Unicode MS" pitchFamily="34" charset="-128"/>
            <a:ea typeface="Arial Unicode MS" pitchFamily="34" charset="-128"/>
            <a:cs typeface="Arial Unicode MS" pitchFamily="34" charset="-128"/>
          </a:endParaRPr>
        </a:p>
      </dgm:t>
    </dgm:pt>
    <dgm:pt modelId="{921DF0E3-E32B-411D-88B2-9A6A8CE917B9}" type="parTrans" cxnId="{049350AE-C862-480E-A732-9872A2D0C278}">
      <dgm:prSet/>
      <dgm:spPr/>
      <dgm:t>
        <a:bodyPr/>
        <a:lstStyle/>
        <a:p>
          <a:endParaRPr lang="en-US">
            <a:latin typeface="Times New Roman" pitchFamily="18" charset="0"/>
            <a:cs typeface="Times New Roman" pitchFamily="18" charset="0"/>
          </a:endParaRPr>
        </a:p>
      </dgm:t>
    </dgm:pt>
    <dgm:pt modelId="{AF0A734C-DCDC-4A5D-A94A-90FCE3F7DFF9}" type="sibTrans" cxnId="{049350AE-C862-480E-A732-9872A2D0C278}">
      <dgm:prSet/>
      <dgm:spPr/>
      <dgm:t>
        <a:bodyPr/>
        <a:lstStyle/>
        <a:p>
          <a:endParaRPr lang="en-US">
            <a:latin typeface="Times New Roman" pitchFamily="18" charset="0"/>
            <a:cs typeface="Times New Roman" pitchFamily="18" charset="0"/>
          </a:endParaRPr>
        </a:p>
      </dgm:t>
    </dgm:pt>
    <dgm:pt modelId="{82C93B11-0007-4DC8-A994-9C3B2885108F}">
      <dgm:prSet phldrT="[Text]" custT="1"/>
      <dgm:spPr/>
      <dgm:t>
        <a:bodyPr/>
        <a:lstStyle/>
        <a:p>
          <a:r>
            <a:rPr lang="en-US" sz="1600" dirty="0" smtClean="0">
              <a:latin typeface="Arial Unicode MS" pitchFamily="34" charset="-128"/>
              <a:ea typeface="Arial Unicode MS" pitchFamily="34" charset="-128"/>
              <a:cs typeface="Arial Unicode MS" pitchFamily="34" charset="-128"/>
            </a:rPr>
            <a:t>२. </a:t>
          </a:r>
          <a:r>
            <a:rPr lang="en-US" sz="1600" dirty="0" err="1" smtClean="0">
              <a:latin typeface="Arial Unicode MS" pitchFamily="34" charset="-128"/>
              <a:ea typeface="Arial Unicode MS" pitchFamily="34" charset="-128"/>
              <a:cs typeface="Arial Unicode MS" pitchFamily="34" charset="-128"/>
            </a:rPr>
            <a:t>अर्धनिर्मित</a:t>
          </a:r>
          <a:r>
            <a:rPr lang="en-US" sz="1600" dirty="0" smtClean="0">
              <a:latin typeface="Arial Unicode MS" pitchFamily="34" charset="-128"/>
              <a:ea typeface="Arial Unicode MS" pitchFamily="34" charset="-128"/>
              <a:cs typeface="Arial Unicode MS" pitchFamily="34" charset="-128"/>
            </a:rPr>
            <a:t> </a:t>
          </a:r>
          <a:r>
            <a:rPr lang="en-US" sz="1600" dirty="0" err="1" smtClean="0">
              <a:latin typeface="Arial Unicode MS" pitchFamily="34" charset="-128"/>
              <a:ea typeface="Arial Unicode MS" pitchFamily="34" charset="-128"/>
              <a:cs typeface="Arial Unicode MS" pitchFamily="34" charset="-128"/>
            </a:rPr>
            <a:t>वस्तू</a:t>
          </a:r>
          <a:r>
            <a:rPr lang="en-US" sz="1600" dirty="0" smtClean="0">
              <a:latin typeface="Arial Unicode MS" pitchFamily="34" charset="-128"/>
              <a:ea typeface="Arial Unicode MS" pitchFamily="34" charset="-128"/>
              <a:cs typeface="Arial Unicode MS" pitchFamily="34" charset="-128"/>
            </a:rPr>
            <a:t> </a:t>
          </a:r>
          <a:endParaRPr lang="en-US" sz="1600" dirty="0">
            <a:latin typeface="Arial Unicode MS" pitchFamily="34" charset="-128"/>
            <a:ea typeface="Arial Unicode MS" pitchFamily="34" charset="-128"/>
            <a:cs typeface="Arial Unicode MS" pitchFamily="34" charset="-128"/>
          </a:endParaRPr>
        </a:p>
      </dgm:t>
    </dgm:pt>
    <dgm:pt modelId="{3854122B-94C7-4EE7-914C-E2E18A6F04A9}" type="parTrans" cxnId="{D975359B-F824-403A-B257-665F98A91F14}">
      <dgm:prSet/>
      <dgm:spPr/>
      <dgm:t>
        <a:bodyPr/>
        <a:lstStyle/>
        <a:p>
          <a:endParaRPr lang="en-US">
            <a:latin typeface="Times New Roman" pitchFamily="18" charset="0"/>
            <a:cs typeface="Times New Roman" pitchFamily="18" charset="0"/>
          </a:endParaRPr>
        </a:p>
      </dgm:t>
    </dgm:pt>
    <dgm:pt modelId="{C3BF8B29-ECE1-4929-8ECA-F35E786068BA}" type="sibTrans" cxnId="{D975359B-F824-403A-B257-665F98A91F14}">
      <dgm:prSet/>
      <dgm:spPr/>
      <dgm:t>
        <a:bodyPr/>
        <a:lstStyle/>
        <a:p>
          <a:endParaRPr lang="en-US">
            <a:latin typeface="Times New Roman" pitchFamily="18" charset="0"/>
            <a:cs typeface="Times New Roman" pitchFamily="18" charset="0"/>
          </a:endParaRPr>
        </a:p>
      </dgm:t>
    </dgm:pt>
    <dgm:pt modelId="{587817B3-2A88-47F2-B57A-A1B8AE5E4555}">
      <dgm:prSet phldrT="[Text]" custT="1"/>
      <dgm:spPr/>
      <dgm:t>
        <a:bodyPr/>
        <a:lstStyle/>
        <a:p>
          <a:r>
            <a:rPr lang="en-US" sz="1600" dirty="0" smtClean="0">
              <a:latin typeface="Arial Unicode MS" pitchFamily="34" charset="-128"/>
              <a:ea typeface="Arial Unicode MS" pitchFamily="34" charset="-128"/>
              <a:cs typeface="Arial Unicode MS" pitchFamily="34" charset="-128"/>
            </a:rPr>
            <a:t>३. </a:t>
          </a:r>
          <a:r>
            <a:rPr lang="en-US" sz="1600" dirty="0" err="1" smtClean="0">
              <a:latin typeface="Arial Unicode MS" pitchFamily="34" charset="-128"/>
              <a:ea typeface="Arial Unicode MS" pitchFamily="34" charset="-128"/>
              <a:cs typeface="Arial Unicode MS" pitchFamily="34" charset="-128"/>
            </a:rPr>
            <a:t>निर्मिती</a:t>
          </a:r>
          <a:r>
            <a:rPr lang="en-US" sz="1600" dirty="0" smtClean="0">
              <a:latin typeface="Arial Unicode MS" pitchFamily="34" charset="-128"/>
              <a:ea typeface="Arial Unicode MS" pitchFamily="34" charset="-128"/>
              <a:cs typeface="Arial Unicode MS" pitchFamily="34" charset="-128"/>
            </a:rPr>
            <a:t> </a:t>
          </a:r>
          <a:r>
            <a:rPr lang="en-US" sz="1600" dirty="0" err="1" smtClean="0">
              <a:latin typeface="Arial Unicode MS" pitchFamily="34" charset="-128"/>
              <a:ea typeface="Arial Unicode MS" pitchFamily="34" charset="-128"/>
              <a:cs typeface="Arial Unicode MS" pitchFamily="34" charset="-128"/>
            </a:rPr>
            <a:t>वस्तू</a:t>
          </a:r>
          <a:endParaRPr lang="en-US" sz="1600" dirty="0">
            <a:latin typeface="Arial Unicode MS" pitchFamily="34" charset="-128"/>
            <a:ea typeface="Arial Unicode MS" pitchFamily="34" charset="-128"/>
            <a:cs typeface="Arial Unicode MS" pitchFamily="34" charset="-128"/>
          </a:endParaRPr>
        </a:p>
      </dgm:t>
    </dgm:pt>
    <dgm:pt modelId="{B4DF1D20-925B-481A-98D5-E6CCACB7AD1C}" type="parTrans" cxnId="{5C285ED5-74FA-48D9-9A0C-B9E9AE98F43A}">
      <dgm:prSet/>
      <dgm:spPr/>
      <dgm:t>
        <a:bodyPr/>
        <a:lstStyle/>
        <a:p>
          <a:endParaRPr lang="en-US">
            <a:latin typeface="Times New Roman" pitchFamily="18" charset="0"/>
            <a:cs typeface="Times New Roman" pitchFamily="18" charset="0"/>
          </a:endParaRPr>
        </a:p>
      </dgm:t>
    </dgm:pt>
    <dgm:pt modelId="{08A71BFE-2986-43A0-A817-490E6BD1DB82}" type="sibTrans" cxnId="{5C285ED5-74FA-48D9-9A0C-B9E9AE98F43A}">
      <dgm:prSet/>
      <dgm:spPr/>
      <dgm:t>
        <a:bodyPr/>
        <a:lstStyle/>
        <a:p>
          <a:endParaRPr lang="en-US">
            <a:latin typeface="Times New Roman" pitchFamily="18" charset="0"/>
            <a:cs typeface="Times New Roman" pitchFamily="18" charset="0"/>
          </a:endParaRPr>
        </a:p>
      </dgm:t>
    </dgm:pt>
    <dgm:pt modelId="{C84F39E2-72B1-4765-AE18-119851556FB5}">
      <dgm:prSet phldrT="[Text]" custT="1"/>
      <dgm:spPr/>
      <dgm:t>
        <a:bodyPr/>
        <a:lstStyle/>
        <a:p>
          <a:r>
            <a:rPr lang="en-US" sz="1600" dirty="0" smtClean="0">
              <a:latin typeface="Arial Unicode MS" pitchFamily="34" charset="-128"/>
              <a:ea typeface="Arial Unicode MS" pitchFamily="34" charset="-128"/>
              <a:cs typeface="Arial Unicode MS" pitchFamily="34" charset="-128"/>
            </a:rPr>
            <a:t>३. </a:t>
          </a:r>
          <a:r>
            <a:rPr lang="en-US" sz="1600" dirty="0" err="1" smtClean="0">
              <a:latin typeface="Arial Unicode MS" pitchFamily="34" charset="-128"/>
              <a:ea typeface="Arial Unicode MS" pitchFamily="34" charset="-128"/>
              <a:cs typeface="Arial Unicode MS" pitchFamily="34" charset="-128"/>
            </a:rPr>
            <a:t>निर्मित</a:t>
          </a:r>
          <a:r>
            <a:rPr lang="en-US" sz="1600" dirty="0" smtClean="0">
              <a:latin typeface="Arial Unicode MS" pitchFamily="34" charset="-128"/>
              <a:ea typeface="Arial Unicode MS" pitchFamily="34" charset="-128"/>
              <a:cs typeface="Arial Unicode MS" pitchFamily="34" charset="-128"/>
            </a:rPr>
            <a:t> </a:t>
          </a:r>
          <a:r>
            <a:rPr lang="en-US" sz="1600" dirty="0" err="1" smtClean="0">
              <a:latin typeface="Arial Unicode MS" pitchFamily="34" charset="-128"/>
              <a:ea typeface="Arial Unicode MS" pitchFamily="34" charset="-128"/>
              <a:cs typeface="Arial Unicode MS" pitchFamily="34" charset="-128"/>
            </a:rPr>
            <a:t>वस्तू</a:t>
          </a:r>
          <a:endParaRPr lang="en-US" sz="1600" dirty="0">
            <a:latin typeface="Arial Unicode MS" pitchFamily="34" charset="-128"/>
            <a:ea typeface="Arial Unicode MS" pitchFamily="34" charset="-128"/>
            <a:cs typeface="Arial Unicode MS" pitchFamily="34" charset="-128"/>
          </a:endParaRPr>
        </a:p>
      </dgm:t>
    </dgm:pt>
    <dgm:pt modelId="{FF6686C5-662A-4117-A3D6-A28173B9FD35}" type="parTrans" cxnId="{A3168D76-A2E6-429F-8FD9-8D1ECAF83A50}">
      <dgm:prSet/>
      <dgm:spPr/>
      <dgm:t>
        <a:bodyPr/>
        <a:lstStyle/>
        <a:p>
          <a:endParaRPr lang="en-US">
            <a:latin typeface="Times New Roman" pitchFamily="18" charset="0"/>
            <a:cs typeface="Times New Roman" pitchFamily="18" charset="0"/>
          </a:endParaRPr>
        </a:p>
      </dgm:t>
    </dgm:pt>
    <dgm:pt modelId="{9B2E35A0-7B46-49A9-8FE3-1F2E4557B2B0}" type="sibTrans" cxnId="{A3168D76-A2E6-429F-8FD9-8D1ECAF83A50}">
      <dgm:prSet/>
      <dgm:spPr/>
      <dgm:t>
        <a:bodyPr/>
        <a:lstStyle/>
        <a:p>
          <a:endParaRPr lang="en-US">
            <a:latin typeface="Times New Roman" pitchFamily="18" charset="0"/>
            <a:cs typeface="Times New Roman" pitchFamily="18" charset="0"/>
          </a:endParaRPr>
        </a:p>
      </dgm:t>
    </dgm:pt>
    <dgm:pt modelId="{DEC71BCF-BC92-44C0-A9AD-EF7B7ACC2E34}">
      <dgm:prSet phldrT="[Text]" custT="1"/>
      <dgm:spPr/>
      <dgm:t>
        <a:bodyPr/>
        <a:lstStyle/>
        <a:p>
          <a:r>
            <a:rPr lang="en-US" sz="2800" dirty="0" smtClean="0">
              <a:latin typeface="Arial Unicode MS" pitchFamily="34" charset="-128"/>
              <a:ea typeface="Arial Unicode MS" pitchFamily="34" charset="-128"/>
              <a:cs typeface="Arial Unicode MS" pitchFamily="34" charset="-128"/>
            </a:rPr>
            <a:t>४. </a:t>
          </a:r>
          <a:r>
            <a:rPr lang="en-US" sz="2800" dirty="0" err="1" smtClean="0">
              <a:latin typeface="Arial Unicode MS" pitchFamily="34" charset="-128"/>
              <a:ea typeface="Arial Unicode MS" pitchFamily="34" charset="-128"/>
              <a:cs typeface="Arial Unicode MS" pitchFamily="34" charset="-128"/>
            </a:rPr>
            <a:t>वस्तूच्या</a:t>
          </a:r>
          <a:r>
            <a:rPr lang="en-US" sz="2800" dirty="0" smtClean="0">
              <a:latin typeface="Arial Unicode MS" pitchFamily="34" charset="-128"/>
              <a:ea typeface="Arial Unicode MS" pitchFamily="34" charset="-128"/>
              <a:cs typeface="Arial Unicode MS" pitchFamily="34" charset="-128"/>
            </a:rPr>
            <a:t> </a:t>
          </a:r>
          <a:r>
            <a:rPr lang="en-US" sz="2800" dirty="0" err="1" smtClean="0">
              <a:latin typeface="Arial Unicode MS" pitchFamily="34" charset="-128"/>
              <a:ea typeface="Arial Unicode MS" pitchFamily="34" charset="-128"/>
              <a:cs typeface="Arial Unicode MS" pitchFamily="34" charset="-128"/>
            </a:rPr>
            <a:t>टिकाऊपणानुसार</a:t>
          </a:r>
          <a:r>
            <a:rPr lang="en-US" sz="2800" dirty="0" smtClean="0">
              <a:latin typeface="Arial Unicode MS" pitchFamily="34" charset="-128"/>
              <a:ea typeface="Arial Unicode MS" pitchFamily="34" charset="-128"/>
              <a:cs typeface="Arial Unicode MS" pitchFamily="34" charset="-128"/>
            </a:rPr>
            <a:t> </a:t>
          </a:r>
          <a:r>
            <a:rPr lang="en-US" sz="2800" dirty="0" err="1" smtClean="0">
              <a:latin typeface="Arial Unicode MS" pitchFamily="34" charset="-128"/>
              <a:ea typeface="Arial Unicode MS" pitchFamily="34" charset="-128"/>
              <a:cs typeface="Arial Unicode MS" pitchFamily="34" charset="-128"/>
            </a:rPr>
            <a:t>वर्गीकरण</a:t>
          </a:r>
          <a:endParaRPr lang="en-US" sz="2800" dirty="0">
            <a:latin typeface="Arial Unicode MS" pitchFamily="34" charset="-128"/>
            <a:ea typeface="Arial Unicode MS" pitchFamily="34" charset="-128"/>
            <a:cs typeface="Arial Unicode MS" pitchFamily="34" charset="-128"/>
          </a:endParaRPr>
        </a:p>
      </dgm:t>
    </dgm:pt>
    <dgm:pt modelId="{50306F71-0AFB-4FEF-99BC-0A135D0D3A41}" type="parTrans" cxnId="{9660891A-EC3E-4C7E-A3A6-7C4D5B9FABDB}">
      <dgm:prSet/>
      <dgm:spPr/>
      <dgm:t>
        <a:bodyPr/>
        <a:lstStyle/>
        <a:p>
          <a:endParaRPr lang="en-US">
            <a:latin typeface="Times New Roman" pitchFamily="18" charset="0"/>
            <a:cs typeface="Times New Roman" pitchFamily="18" charset="0"/>
          </a:endParaRPr>
        </a:p>
      </dgm:t>
    </dgm:pt>
    <dgm:pt modelId="{DAEE0AFC-D5DF-403F-ADA5-0D5A3ADB13B9}" type="sibTrans" cxnId="{9660891A-EC3E-4C7E-A3A6-7C4D5B9FABDB}">
      <dgm:prSet/>
      <dgm:spPr/>
      <dgm:t>
        <a:bodyPr/>
        <a:lstStyle/>
        <a:p>
          <a:endParaRPr lang="en-US">
            <a:latin typeface="Times New Roman" pitchFamily="18" charset="0"/>
            <a:cs typeface="Times New Roman" pitchFamily="18" charset="0"/>
          </a:endParaRPr>
        </a:p>
      </dgm:t>
    </dgm:pt>
    <dgm:pt modelId="{0074D646-2CE1-4E36-8D46-B2BCDBBA460D}">
      <dgm:prSet phldrT="[Text]" custT="1"/>
      <dgm:spPr/>
      <dgm:t>
        <a:bodyPr/>
        <a:lstStyle/>
        <a:p>
          <a:r>
            <a:rPr lang="en-US" sz="1600" dirty="0" smtClean="0">
              <a:latin typeface="Arial Unicode MS" pitchFamily="34" charset="-128"/>
              <a:ea typeface="Arial Unicode MS" pitchFamily="34" charset="-128"/>
              <a:cs typeface="Arial Unicode MS" pitchFamily="34" charset="-128"/>
            </a:rPr>
            <a:t>१. </a:t>
          </a:r>
          <a:r>
            <a:rPr lang="en-US" sz="1600" dirty="0" err="1" smtClean="0">
              <a:latin typeface="Arial Unicode MS" pitchFamily="34" charset="-128"/>
              <a:ea typeface="Arial Unicode MS" pitchFamily="34" charset="-128"/>
              <a:cs typeface="Arial Unicode MS" pitchFamily="34" charset="-128"/>
            </a:rPr>
            <a:t>टिकाऊ</a:t>
          </a:r>
          <a:r>
            <a:rPr lang="en-US" sz="1600" dirty="0" smtClean="0">
              <a:latin typeface="Arial Unicode MS" pitchFamily="34" charset="-128"/>
              <a:ea typeface="Arial Unicode MS" pitchFamily="34" charset="-128"/>
              <a:cs typeface="Arial Unicode MS" pitchFamily="34" charset="-128"/>
            </a:rPr>
            <a:t> </a:t>
          </a:r>
          <a:r>
            <a:rPr lang="en-US" sz="1600" dirty="0" err="1" smtClean="0">
              <a:latin typeface="Arial Unicode MS" pitchFamily="34" charset="-128"/>
              <a:ea typeface="Arial Unicode MS" pitchFamily="34" charset="-128"/>
              <a:cs typeface="Arial Unicode MS" pitchFamily="34" charset="-128"/>
            </a:rPr>
            <a:t>वस्तू</a:t>
          </a:r>
          <a:endParaRPr lang="en-US" sz="1600" dirty="0">
            <a:latin typeface="Arial Unicode MS" pitchFamily="34" charset="-128"/>
            <a:ea typeface="Arial Unicode MS" pitchFamily="34" charset="-128"/>
            <a:cs typeface="Arial Unicode MS" pitchFamily="34" charset="-128"/>
          </a:endParaRPr>
        </a:p>
      </dgm:t>
    </dgm:pt>
    <dgm:pt modelId="{85A5FECC-5675-4EC0-B830-E5BC4D8C59AA}" type="parTrans" cxnId="{1A189FC4-2767-422E-A233-7666591C48FB}">
      <dgm:prSet/>
      <dgm:spPr/>
      <dgm:t>
        <a:bodyPr/>
        <a:lstStyle/>
        <a:p>
          <a:endParaRPr lang="en-US">
            <a:latin typeface="Times New Roman" pitchFamily="18" charset="0"/>
            <a:cs typeface="Times New Roman" pitchFamily="18" charset="0"/>
          </a:endParaRPr>
        </a:p>
      </dgm:t>
    </dgm:pt>
    <dgm:pt modelId="{9704043E-1303-4203-B89A-94BE7BBEAAB4}" type="sibTrans" cxnId="{1A189FC4-2767-422E-A233-7666591C48FB}">
      <dgm:prSet/>
      <dgm:spPr/>
      <dgm:t>
        <a:bodyPr/>
        <a:lstStyle/>
        <a:p>
          <a:endParaRPr lang="en-US">
            <a:latin typeface="Times New Roman" pitchFamily="18" charset="0"/>
            <a:cs typeface="Times New Roman" pitchFamily="18" charset="0"/>
          </a:endParaRPr>
        </a:p>
      </dgm:t>
    </dgm:pt>
    <dgm:pt modelId="{72D8BFC9-8E31-4634-BEDB-45DB70CFD727}">
      <dgm:prSet phldrT="[Text]" custT="1"/>
      <dgm:spPr/>
      <dgm:t>
        <a:bodyPr/>
        <a:lstStyle/>
        <a:p>
          <a:r>
            <a:rPr lang="en-US" sz="1600" dirty="0" smtClean="0">
              <a:latin typeface="Arial Unicode MS" pitchFamily="34" charset="-128"/>
              <a:ea typeface="Arial Unicode MS" pitchFamily="34" charset="-128"/>
              <a:cs typeface="Arial Unicode MS" pitchFamily="34" charset="-128"/>
            </a:rPr>
            <a:t>२. </a:t>
          </a:r>
          <a:r>
            <a:rPr lang="en-US" sz="1600" dirty="0" err="1" smtClean="0">
              <a:latin typeface="Arial Unicode MS" pitchFamily="34" charset="-128"/>
              <a:ea typeface="Arial Unicode MS" pitchFamily="34" charset="-128"/>
              <a:cs typeface="Arial Unicode MS" pitchFamily="34" charset="-128"/>
            </a:rPr>
            <a:t>बिगरटिकाऊ</a:t>
          </a:r>
          <a:r>
            <a:rPr lang="en-US" sz="1600" dirty="0" smtClean="0">
              <a:latin typeface="Arial Unicode MS" pitchFamily="34" charset="-128"/>
              <a:ea typeface="Arial Unicode MS" pitchFamily="34" charset="-128"/>
              <a:cs typeface="Arial Unicode MS" pitchFamily="34" charset="-128"/>
            </a:rPr>
            <a:t> </a:t>
          </a:r>
          <a:r>
            <a:rPr lang="en-US" sz="1600" dirty="0" err="1" smtClean="0">
              <a:latin typeface="Arial Unicode MS" pitchFamily="34" charset="-128"/>
              <a:ea typeface="Arial Unicode MS" pitchFamily="34" charset="-128"/>
              <a:cs typeface="Arial Unicode MS" pitchFamily="34" charset="-128"/>
            </a:rPr>
            <a:t>वस्तू</a:t>
          </a:r>
          <a:endParaRPr lang="en-US" sz="1600" dirty="0">
            <a:latin typeface="Arial Unicode MS" pitchFamily="34" charset="-128"/>
            <a:ea typeface="Arial Unicode MS" pitchFamily="34" charset="-128"/>
            <a:cs typeface="Arial Unicode MS" pitchFamily="34" charset="-128"/>
          </a:endParaRPr>
        </a:p>
      </dgm:t>
    </dgm:pt>
    <dgm:pt modelId="{29B399FC-BB7E-4E41-AF4E-5B6A4EC4972C}" type="parTrans" cxnId="{B60C2EB5-7DA2-4D86-A93A-7A344BA5410B}">
      <dgm:prSet/>
      <dgm:spPr/>
      <dgm:t>
        <a:bodyPr/>
        <a:lstStyle/>
        <a:p>
          <a:endParaRPr lang="en-US">
            <a:latin typeface="Times New Roman" pitchFamily="18" charset="0"/>
            <a:cs typeface="Times New Roman" pitchFamily="18" charset="0"/>
          </a:endParaRPr>
        </a:p>
      </dgm:t>
    </dgm:pt>
    <dgm:pt modelId="{F47E98AA-E5C0-4EA9-B0B2-214F7462F2E5}" type="sibTrans" cxnId="{B60C2EB5-7DA2-4D86-A93A-7A344BA5410B}">
      <dgm:prSet/>
      <dgm:spPr/>
      <dgm:t>
        <a:bodyPr/>
        <a:lstStyle/>
        <a:p>
          <a:endParaRPr lang="en-US">
            <a:latin typeface="Times New Roman" pitchFamily="18" charset="0"/>
            <a:cs typeface="Times New Roman" pitchFamily="18" charset="0"/>
          </a:endParaRPr>
        </a:p>
      </dgm:t>
    </dgm:pt>
    <dgm:pt modelId="{45047B57-47E6-4178-B2CC-5851DB3CE26D}" type="pres">
      <dgm:prSet presAssocID="{BD3AEED8-F012-4A4D-8B6A-18FC68219EF0}" presName="Name0" presStyleCnt="0">
        <dgm:presLayoutVars>
          <dgm:dir/>
          <dgm:animLvl val="lvl"/>
          <dgm:resizeHandles val="exact"/>
        </dgm:presLayoutVars>
      </dgm:prSet>
      <dgm:spPr/>
      <dgm:t>
        <a:bodyPr/>
        <a:lstStyle/>
        <a:p>
          <a:endParaRPr lang="en-US"/>
        </a:p>
      </dgm:t>
    </dgm:pt>
    <dgm:pt modelId="{7F6528BB-0410-4A55-B4B8-FB8F0D919837}" type="pres">
      <dgm:prSet presAssocID="{CC78ED02-D11E-410C-ACDA-652C2E6EC6D4}" presName="linNode" presStyleCnt="0"/>
      <dgm:spPr/>
    </dgm:pt>
    <dgm:pt modelId="{00F3B688-D4CF-4D8A-A2A1-AE65BA967F7C}" type="pres">
      <dgm:prSet presAssocID="{CC78ED02-D11E-410C-ACDA-652C2E6EC6D4}" presName="parentText" presStyleLbl="node1" presStyleIdx="0" presStyleCnt="4" custScaleX="157511">
        <dgm:presLayoutVars>
          <dgm:chMax val="1"/>
          <dgm:bulletEnabled val="1"/>
        </dgm:presLayoutVars>
      </dgm:prSet>
      <dgm:spPr/>
      <dgm:t>
        <a:bodyPr/>
        <a:lstStyle/>
        <a:p>
          <a:endParaRPr lang="en-US"/>
        </a:p>
      </dgm:t>
    </dgm:pt>
    <dgm:pt modelId="{5F32DB1E-BEA1-4EE5-A3B3-B6B5B88591F1}" type="pres">
      <dgm:prSet presAssocID="{CC78ED02-D11E-410C-ACDA-652C2E6EC6D4}" presName="descendantText" presStyleLbl="alignAccFollowNode1" presStyleIdx="0" presStyleCnt="4">
        <dgm:presLayoutVars>
          <dgm:bulletEnabled val="1"/>
        </dgm:presLayoutVars>
      </dgm:prSet>
      <dgm:spPr/>
      <dgm:t>
        <a:bodyPr/>
        <a:lstStyle/>
        <a:p>
          <a:endParaRPr lang="en-US"/>
        </a:p>
      </dgm:t>
    </dgm:pt>
    <dgm:pt modelId="{17C19244-946B-4B68-9A11-72EEBCF5FCDC}" type="pres">
      <dgm:prSet presAssocID="{4B3BDE69-F480-473E-8EB3-553374201FB1}" presName="sp" presStyleCnt="0"/>
      <dgm:spPr/>
    </dgm:pt>
    <dgm:pt modelId="{3E167909-4A57-4630-A052-B247C680C64D}" type="pres">
      <dgm:prSet presAssocID="{3F686509-66B4-4D21-BE0B-8D4B86D1DC30}" presName="linNode" presStyleCnt="0"/>
      <dgm:spPr/>
    </dgm:pt>
    <dgm:pt modelId="{6A4C00CE-FB1D-4D6C-9985-000DA2D26B39}" type="pres">
      <dgm:prSet presAssocID="{3F686509-66B4-4D21-BE0B-8D4B86D1DC30}" presName="parentText" presStyleLbl="node1" presStyleIdx="1" presStyleCnt="4" custScaleX="161886">
        <dgm:presLayoutVars>
          <dgm:chMax val="1"/>
          <dgm:bulletEnabled val="1"/>
        </dgm:presLayoutVars>
      </dgm:prSet>
      <dgm:spPr/>
      <dgm:t>
        <a:bodyPr/>
        <a:lstStyle/>
        <a:p>
          <a:endParaRPr lang="en-US"/>
        </a:p>
      </dgm:t>
    </dgm:pt>
    <dgm:pt modelId="{921B7329-A73F-4FBD-BD0C-C24F72B2FE0E}" type="pres">
      <dgm:prSet presAssocID="{3F686509-66B4-4D21-BE0B-8D4B86D1DC30}" presName="descendantText" presStyleLbl="alignAccFollowNode1" presStyleIdx="1" presStyleCnt="4">
        <dgm:presLayoutVars>
          <dgm:bulletEnabled val="1"/>
        </dgm:presLayoutVars>
      </dgm:prSet>
      <dgm:spPr/>
      <dgm:t>
        <a:bodyPr/>
        <a:lstStyle/>
        <a:p>
          <a:endParaRPr lang="en-US"/>
        </a:p>
      </dgm:t>
    </dgm:pt>
    <dgm:pt modelId="{4947BB36-A16C-48BF-BA3D-10B7DABEE516}" type="pres">
      <dgm:prSet presAssocID="{81A3E568-24F6-4799-B1FA-D5824A8956F7}" presName="sp" presStyleCnt="0"/>
      <dgm:spPr/>
    </dgm:pt>
    <dgm:pt modelId="{2BE92939-BB84-41D0-BF1F-8E3B06D44998}" type="pres">
      <dgm:prSet presAssocID="{AF892249-8249-4966-B7E2-3874642CE57E}" presName="linNode" presStyleCnt="0"/>
      <dgm:spPr/>
    </dgm:pt>
    <dgm:pt modelId="{3C504385-91E9-45D4-A265-5DE534942E16}" type="pres">
      <dgm:prSet presAssocID="{AF892249-8249-4966-B7E2-3874642CE57E}" presName="parentText" presStyleLbl="node1" presStyleIdx="2" presStyleCnt="4" custScaleX="168933">
        <dgm:presLayoutVars>
          <dgm:chMax val="1"/>
          <dgm:bulletEnabled val="1"/>
        </dgm:presLayoutVars>
      </dgm:prSet>
      <dgm:spPr/>
      <dgm:t>
        <a:bodyPr/>
        <a:lstStyle/>
        <a:p>
          <a:endParaRPr lang="en-US"/>
        </a:p>
      </dgm:t>
    </dgm:pt>
    <dgm:pt modelId="{A1A69793-0BD8-4DC4-AC0D-6255D19FB5E3}" type="pres">
      <dgm:prSet presAssocID="{AF892249-8249-4966-B7E2-3874642CE57E}" presName="descendantText" presStyleLbl="alignAccFollowNode1" presStyleIdx="2" presStyleCnt="4">
        <dgm:presLayoutVars>
          <dgm:bulletEnabled val="1"/>
        </dgm:presLayoutVars>
      </dgm:prSet>
      <dgm:spPr/>
      <dgm:t>
        <a:bodyPr/>
        <a:lstStyle/>
        <a:p>
          <a:endParaRPr lang="en-US"/>
        </a:p>
      </dgm:t>
    </dgm:pt>
    <dgm:pt modelId="{8A65EDA9-B91B-4924-8873-0791AA3BFBAC}" type="pres">
      <dgm:prSet presAssocID="{FD5FDB44-F95D-41ED-ABAF-AB125DF7D7F0}" presName="sp" presStyleCnt="0"/>
      <dgm:spPr/>
    </dgm:pt>
    <dgm:pt modelId="{44754ABA-CAA7-42DB-B910-892F47C98BE3}" type="pres">
      <dgm:prSet presAssocID="{DEC71BCF-BC92-44C0-A9AD-EF7B7ACC2E34}" presName="linNode" presStyleCnt="0"/>
      <dgm:spPr/>
    </dgm:pt>
    <dgm:pt modelId="{C2A56426-CD48-4A94-8DA7-81A1FDD03D9B}" type="pres">
      <dgm:prSet presAssocID="{DEC71BCF-BC92-44C0-A9AD-EF7B7ACC2E34}" presName="parentText" presStyleLbl="node1" presStyleIdx="3" presStyleCnt="4" custScaleX="169047">
        <dgm:presLayoutVars>
          <dgm:chMax val="1"/>
          <dgm:bulletEnabled val="1"/>
        </dgm:presLayoutVars>
      </dgm:prSet>
      <dgm:spPr/>
      <dgm:t>
        <a:bodyPr/>
        <a:lstStyle/>
        <a:p>
          <a:endParaRPr lang="en-US"/>
        </a:p>
      </dgm:t>
    </dgm:pt>
    <dgm:pt modelId="{E17F8D7F-3ACC-4386-B159-FB1127D7DE34}" type="pres">
      <dgm:prSet presAssocID="{DEC71BCF-BC92-44C0-A9AD-EF7B7ACC2E34}" presName="descendantText" presStyleLbl="alignAccFollowNode1" presStyleIdx="3" presStyleCnt="4">
        <dgm:presLayoutVars>
          <dgm:bulletEnabled val="1"/>
        </dgm:presLayoutVars>
      </dgm:prSet>
      <dgm:spPr/>
      <dgm:t>
        <a:bodyPr/>
        <a:lstStyle/>
        <a:p>
          <a:endParaRPr lang="en-US"/>
        </a:p>
      </dgm:t>
    </dgm:pt>
  </dgm:ptLst>
  <dgm:cxnLst>
    <dgm:cxn modelId="{78D5AC46-6074-46CE-8C95-76122DF3BC8D}" type="presOf" srcId="{C84F39E2-72B1-4765-AE18-119851556FB5}" destId="{A1A69793-0BD8-4DC4-AC0D-6255D19FB5E3}" srcOrd="0" destOrd="2" presId="urn:microsoft.com/office/officeart/2005/8/layout/vList5"/>
    <dgm:cxn modelId="{29817642-6AB6-447D-8A14-FA2AA1F88B35}" type="presOf" srcId="{BD3AEED8-F012-4A4D-8B6A-18FC68219EF0}" destId="{45047B57-47E6-4178-B2CC-5851DB3CE26D}" srcOrd="0" destOrd="0" presId="urn:microsoft.com/office/officeart/2005/8/layout/vList5"/>
    <dgm:cxn modelId="{5509FF9F-2DE9-47E9-80D7-FAE0FB4A521C}" srcId="{BD3AEED8-F012-4A4D-8B6A-18FC68219EF0}" destId="{AF892249-8249-4966-B7E2-3874642CE57E}" srcOrd="2" destOrd="0" parTransId="{038C3E98-3CB6-4397-BE5C-1E4CFC8B2370}" sibTransId="{FD5FDB44-F95D-41ED-ABAF-AB125DF7D7F0}"/>
    <dgm:cxn modelId="{1A189FC4-2767-422E-A233-7666591C48FB}" srcId="{DEC71BCF-BC92-44C0-A9AD-EF7B7ACC2E34}" destId="{0074D646-2CE1-4E36-8D46-B2BCDBBA460D}" srcOrd="0" destOrd="0" parTransId="{85A5FECC-5675-4EC0-B830-E5BC4D8C59AA}" sibTransId="{9704043E-1303-4203-B89A-94BE7BBEAAB4}"/>
    <dgm:cxn modelId="{460FF77F-CE55-4399-8532-EC7381A48E2C}" type="presOf" srcId="{2FDC8932-2DB9-4B86-BBBD-CD0423B8AB19}" destId="{5F32DB1E-BEA1-4EE5-A3B3-B6B5B88591F1}" srcOrd="0" destOrd="0" presId="urn:microsoft.com/office/officeart/2005/8/layout/vList5"/>
    <dgm:cxn modelId="{EDA44DA4-91B9-450E-A5E6-7CD4027C6B0A}" srcId="{BD3AEED8-F012-4A4D-8B6A-18FC68219EF0}" destId="{CC78ED02-D11E-410C-ACDA-652C2E6EC6D4}" srcOrd="0" destOrd="0" parTransId="{799367B9-0B28-46A5-B757-0F7A7B3E0027}" sibTransId="{4B3BDE69-F480-473E-8EB3-553374201FB1}"/>
    <dgm:cxn modelId="{D0786293-F2E1-4818-9CF1-BF8102C0EE86}" srcId="{3F686509-66B4-4D21-BE0B-8D4B86D1DC30}" destId="{F573F48C-FA5F-4DE8-ACE1-3771AC224274}" srcOrd="1" destOrd="0" parTransId="{00D54E18-A731-484E-91D3-A56C36E0C1CB}" sibTransId="{82E62A6C-7DFF-434B-B4D7-F08521FA7CEC}"/>
    <dgm:cxn modelId="{089D1010-6AA9-46A3-97EB-163552D5CDF3}" type="presOf" srcId="{72D8BFC9-8E31-4634-BEDB-45DB70CFD727}" destId="{E17F8D7F-3ACC-4386-B159-FB1127D7DE34}" srcOrd="0" destOrd="1" presId="urn:microsoft.com/office/officeart/2005/8/layout/vList5"/>
    <dgm:cxn modelId="{9BC0E383-106D-4A2F-B890-2632E64EAC02}" type="presOf" srcId="{3F686509-66B4-4D21-BE0B-8D4B86D1DC30}" destId="{6A4C00CE-FB1D-4D6C-9985-000DA2D26B39}" srcOrd="0" destOrd="0" presId="urn:microsoft.com/office/officeart/2005/8/layout/vList5"/>
    <dgm:cxn modelId="{94C1091C-5FA4-4F0C-80B7-53E090814374}" srcId="{CC78ED02-D11E-410C-ACDA-652C2E6EC6D4}" destId="{2FDC8932-2DB9-4B86-BBBD-CD0423B8AB19}" srcOrd="0" destOrd="0" parTransId="{250E7ECB-7C08-4992-9F8A-64FA943330C2}" sibTransId="{6A195AA5-F8FB-405C-BDB4-C93F47499870}"/>
    <dgm:cxn modelId="{A25C6A4F-8861-4807-A9B6-832E2AF714AF}" type="presOf" srcId="{F573F48C-FA5F-4DE8-ACE1-3771AC224274}" destId="{921B7329-A73F-4FBD-BD0C-C24F72B2FE0E}" srcOrd="0" destOrd="1" presId="urn:microsoft.com/office/officeart/2005/8/layout/vList5"/>
    <dgm:cxn modelId="{8799B5B7-2557-4A8B-951C-BBEC46759D2D}" type="presOf" srcId="{82C93B11-0007-4DC8-A994-9C3B2885108F}" destId="{A1A69793-0BD8-4DC4-AC0D-6255D19FB5E3}" srcOrd="0" destOrd="1" presId="urn:microsoft.com/office/officeart/2005/8/layout/vList5"/>
    <dgm:cxn modelId="{7A902D1D-4238-4F39-A464-84EE85157D4B}" type="presOf" srcId="{0074D646-2CE1-4E36-8D46-B2BCDBBA460D}" destId="{E17F8D7F-3ACC-4386-B159-FB1127D7DE34}" srcOrd="0" destOrd="0" presId="urn:microsoft.com/office/officeart/2005/8/layout/vList5"/>
    <dgm:cxn modelId="{A3168D76-A2E6-429F-8FD9-8D1ECAF83A50}" srcId="{AF892249-8249-4966-B7E2-3874642CE57E}" destId="{C84F39E2-72B1-4765-AE18-119851556FB5}" srcOrd="2" destOrd="0" parTransId="{FF6686C5-662A-4117-A3D6-A28173B9FD35}" sibTransId="{9B2E35A0-7B46-49A9-8FE3-1F2E4557B2B0}"/>
    <dgm:cxn modelId="{5C285ED5-74FA-48D9-9A0C-B9E9AE98F43A}" srcId="{3F686509-66B4-4D21-BE0B-8D4B86D1DC30}" destId="{587817B3-2A88-47F2-B57A-A1B8AE5E4555}" srcOrd="2" destOrd="0" parTransId="{B4DF1D20-925B-481A-98D5-E6CCACB7AD1C}" sibTransId="{08A71BFE-2986-43A0-A817-490E6BD1DB82}"/>
    <dgm:cxn modelId="{B74E82FF-3677-4132-9EC2-265C0B699E8B}" srcId="{3F686509-66B4-4D21-BE0B-8D4B86D1DC30}" destId="{8721E3DD-D9B8-4B0D-A767-2B0FF1340452}" srcOrd="0" destOrd="0" parTransId="{250858EB-57C6-4928-8991-DDEB4A42C790}" sibTransId="{BF99E5CF-40ED-42DA-9C08-8C152EA02052}"/>
    <dgm:cxn modelId="{F074A802-B152-4168-A0CB-7C09C37B8531}" type="presOf" srcId="{DEC71BCF-BC92-44C0-A9AD-EF7B7ACC2E34}" destId="{C2A56426-CD48-4A94-8DA7-81A1FDD03D9B}" srcOrd="0" destOrd="0" presId="urn:microsoft.com/office/officeart/2005/8/layout/vList5"/>
    <dgm:cxn modelId="{7C028697-A007-444C-A415-CB7ED5C31246}" type="presOf" srcId="{B0B6189F-E580-41E7-BEA3-4466422D3633}" destId="{A1A69793-0BD8-4DC4-AC0D-6255D19FB5E3}" srcOrd="0" destOrd="0" presId="urn:microsoft.com/office/officeart/2005/8/layout/vList5"/>
    <dgm:cxn modelId="{3DEF7E30-1635-42F8-9323-A4002AB447F4}" type="presOf" srcId="{AF892249-8249-4966-B7E2-3874642CE57E}" destId="{3C504385-91E9-45D4-A265-5DE534942E16}" srcOrd="0" destOrd="0" presId="urn:microsoft.com/office/officeart/2005/8/layout/vList5"/>
    <dgm:cxn modelId="{9660891A-EC3E-4C7E-A3A6-7C4D5B9FABDB}" srcId="{BD3AEED8-F012-4A4D-8B6A-18FC68219EF0}" destId="{DEC71BCF-BC92-44C0-A9AD-EF7B7ACC2E34}" srcOrd="3" destOrd="0" parTransId="{50306F71-0AFB-4FEF-99BC-0A135D0D3A41}" sibTransId="{DAEE0AFC-D5DF-403F-ADA5-0D5A3ADB13B9}"/>
    <dgm:cxn modelId="{4FDE088F-3B10-4D01-B862-EFD49ADAC46F}" type="presOf" srcId="{8721E3DD-D9B8-4B0D-A767-2B0FF1340452}" destId="{921B7329-A73F-4FBD-BD0C-C24F72B2FE0E}" srcOrd="0" destOrd="0" presId="urn:microsoft.com/office/officeart/2005/8/layout/vList5"/>
    <dgm:cxn modelId="{D975359B-F824-403A-B257-665F98A91F14}" srcId="{AF892249-8249-4966-B7E2-3874642CE57E}" destId="{82C93B11-0007-4DC8-A994-9C3B2885108F}" srcOrd="1" destOrd="0" parTransId="{3854122B-94C7-4EE7-914C-E2E18A6F04A9}" sibTransId="{C3BF8B29-ECE1-4929-8ECA-F35E786068BA}"/>
    <dgm:cxn modelId="{4E659A3C-897B-49EC-80D0-097BA98F9D6C}" type="presOf" srcId="{2C75EFEC-BB19-4AE7-82E0-CCBCB696D539}" destId="{5F32DB1E-BEA1-4EE5-A3B3-B6B5B88591F1}" srcOrd="0" destOrd="1" presId="urn:microsoft.com/office/officeart/2005/8/layout/vList5"/>
    <dgm:cxn modelId="{D8F56B24-FE1D-43AB-BEAB-6B1116A2B615}" type="presOf" srcId="{587817B3-2A88-47F2-B57A-A1B8AE5E4555}" destId="{921B7329-A73F-4FBD-BD0C-C24F72B2FE0E}" srcOrd="0" destOrd="2" presId="urn:microsoft.com/office/officeart/2005/8/layout/vList5"/>
    <dgm:cxn modelId="{049350AE-C862-480E-A732-9872A2D0C278}" srcId="{AF892249-8249-4966-B7E2-3874642CE57E}" destId="{B0B6189F-E580-41E7-BEA3-4466422D3633}" srcOrd="0" destOrd="0" parTransId="{921DF0E3-E32B-411D-88B2-9A6A8CE917B9}" sibTransId="{AF0A734C-DCDC-4A5D-A94A-90FCE3F7DFF9}"/>
    <dgm:cxn modelId="{08B96DCC-C924-49B0-AD3F-9E13153FAEB5}" srcId="{BD3AEED8-F012-4A4D-8B6A-18FC68219EF0}" destId="{3F686509-66B4-4D21-BE0B-8D4B86D1DC30}" srcOrd="1" destOrd="0" parTransId="{09F0EDEE-3572-4B68-B678-8F3DBE540D73}" sibTransId="{81A3E568-24F6-4799-B1FA-D5824A8956F7}"/>
    <dgm:cxn modelId="{0F60373E-6613-4A6E-A4A6-3E6205C4749D}" srcId="{CC78ED02-D11E-410C-ACDA-652C2E6EC6D4}" destId="{2C75EFEC-BB19-4AE7-82E0-CCBCB696D539}" srcOrd="1" destOrd="0" parTransId="{91578BD0-13B4-4786-9A84-ED1DABA8560F}" sibTransId="{03480E2E-DAA9-48A7-81D4-B83603608AA0}"/>
    <dgm:cxn modelId="{B60C2EB5-7DA2-4D86-A93A-7A344BA5410B}" srcId="{DEC71BCF-BC92-44C0-A9AD-EF7B7ACC2E34}" destId="{72D8BFC9-8E31-4634-BEDB-45DB70CFD727}" srcOrd="1" destOrd="0" parTransId="{29B399FC-BB7E-4E41-AF4E-5B6A4EC4972C}" sibTransId="{F47E98AA-E5C0-4EA9-B0B2-214F7462F2E5}"/>
    <dgm:cxn modelId="{E798701F-9BB3-405D-A8CA-7C37237B1ACF}" type="presOf" srcId="{CC78ED02-D11E-410C-ACDA-652C2E6EC6D4}" destId="{00F3B688-D4CF-4D8A-A2A1-AE65BA967F7C}" srcOrd="0" destOrd="0" presId="urn:microsoft.com/office/officeart/2005/8/layout/vList5"/>
    <dgm:cxn modelId="{F52D060A-D6D3-409A-AA8A-02EF465E970F}" type="presParOf" srcId="{45047B57-47E6-4178-B2CC-5851DB3CE26D}" destId="{7F6528BB-0410-4A55-B4B8-FB8F0D919837}" srcOrd="0" destOrd="0" presId="urn:microsoft.com/office/officeart/2005/8/layout/vList5"/>
    <dgm:cxn modelId="{232D226D-1CA5-44BF-A375-2BDCAA173DE5}" type="presParOf" srcId="{7F6528BB-0410-4A55-B4B8-FB8F0D919837}" destId="{00F3B688-D4CF-4D8A-A2A1-AE65BA967F7C}" srcOrd="0" destOrd="0" presId="urn:microsoft.com/office/officeart/2005/8/layout/vList5"/>
    <dgm:cxn modelId="{675C4623-E10A-465B-AF64-25D51BC85AC9}" type="presParOf" srcId="{7F6528BB-0410-4A55-B4B8-FB8F0D919837}" destId="{5F32DB1E-BEA1-4EE5-A3B3-B6B5B88591F1}" srcOrd="1" destOrd="0" presId="urn:microsoft.com/office/officeart/2005/8/layout/vList5"/>
    <dgm:cxn modelId="{8A79751E-95FE-4691-991D-DDAC2F5B3FDD}" type="presParOf" srcId="{45047B57-47E6-4178-B2CC-5851DB3CE26D}" destId="{17C19244-946B-4B68-9A11-72EEBCF5FCDC}" srcOrd="1" destOrd="0" presId="urn:microsoft.com/office/officeart/2005/8/layout/vList5"/>
    <dgm:cxn modelId="{C454E75F-2915-46B4-B4CB-1A392E334C68}" type="presParOf" srcId="{45047B57-47E6-4178-B2CC-5851DB3CE26D}" destId="{3E167909-4A57-4630-A052-B247C680C64D}" srcOrd="2" destOrd="0" presId="urn:microsoft.com/office/officeart/2005/8/layout/vList5"/>
    <dgm:cxn modelId="{11A16490-259E-4709-B771-759484C37C55}" type="presParOf" srcId="{3E167909-4A57-4630-A052-B247C680C64D}" destId="{6A4C00CE-FB1D-4D6C-9985-000DA2D26B39}" srcOrd="0" destOrd="0" presId="urn:microsoft.com/office/officeart/2005/8/layout/vList5"/>
    <dgm:cxn modelId="{CA345310-0065-4EEA-B6CA-757FF0317CAF}" type="presParOf" srcId="{3E167909-4A57-4630-A052-B247C680C64D}" destId="{921B7329-A73F-4FBD-BD0C-C24F72B2FE0E}" srcOrd="1" destOrd="0" presId="urn:microsoft.com/office/officeart/2005/8/layout/vList5"/>
    <dgm:cxn modelId="{3CD33180-56C5-41EC-87B6-A35835A04014}" type="presParOf" srcId="{45047B57-47E6-4178-B2CC-5851DB3CE26D}" destId="{4947BB36-A16C-48BF-BA3D-10B7DABEE516}" srcOrd="3" destOrd="0" presId="urn:microsoft.com/office/officeart/2005/8/layout/vList5"/>
    <dgm:cxn modelId="{D00C30AB-9DA0-4DA7-B7EC-71D19AF961DF}" type="presParOf" srcId="{45047B57-47E6-4178-B2CC-5851DB3CE26D}" destId="{2BE92939-BB84-41D0-BF1F-8E3B06D44998}" srcOrd="4" destOrd="0" presId="urn:microsoft.com/office/officeart/2005/8/layout/vList5"/>
    <dgm:cxn modelId="{866D4E89-A2E9-4863-9A25-E857FC8105C1}" type="presParOf" srcId="{2BE92939-BB84-41D0-BF1F-8E3B06D44998}" destId="{3C504385-91E9-45D4-A265-5DE534942E16}" srcOrd="0" destOrd="0" presId="urn:microsoft.com/office/officeart/2005/8/layout/vList5"/>
    <dgm:cxn modelId="{EE4CCA9D-B1F9-4909-856E-8F521710A59C}" type="presParOf" srcId="{2BE92939-BB84-41D0-BF1F-8E3B06D44998}" destId="{A1A69793-0BD8-4DC4-AC0D-6255D19FB5E3}" srcOrd="1" destOrd="0" presId="urn:microsoft.com/office/officeart/2005/8/layout/vList5"/>
    <dgm:cxn modelId="{FF6AFDD7-5734-473E-8EDB-9DCA039FFEA3}" type="presParOf" srcId="{45047B57-47E6-4178-B2CC-5851DB3CE26D}" destId="{8A65EDA9-B91B-4924-8873-0791AA3BFBAC}" srcOrd="5" destOrd="0" presId="urn:microsoft.com/office/officeart/2005/8/layout/vList5"/>
    <dgm:cxn modelId="{9A6F290A-B8EB-46F3-9EBD-4C3EF06EC8F9}" type="presParOf" srcId="{45047B57-47E6-4178-B2CC-5851DB3CE26D}" destId="{44754ABA-CAA7-42DB-B910-892F47C98BE3}" srcOrd="6" destOrd="0" presId="urn:microsoft.com/office/officeart/2005/8/layout/vList5"/>
    <dgm:cxn modelId="{7ACF8220-0FFB-4894-8B9B-9AEF1F9F9D44}" type="presParOf" srcId="{44754ABA-CAA7-42DB-B910-892F47C98BE3}" destId="{C2A56426-CD48-4A94-8DA7-81A1FDD03D9B}" srcOrd="0" destOrd="0" presId="urn:microsoft.com/office/officeart/2005/8/layout/vList5"/>
    <dgm:cxn modelId="{76C366DE-AC22-4081-BB88-2F2D1FD539D4}" type="presParOf" srcId="{44754ABA-CAA7-42DB-B910-892F47C98BE3}" destId="{E17F8D7F-3ACC-4386-B159-FB1127D7DE34}"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B580C7-E263-4F49-A822-B64DCF7F2056}" type="doc">
      <dgm:prSet loTypeId="urn:microsoft.com/office/officeart/2005/8/layout/hList1" loCatId="list" qsTypeId="urn:microsoft.com/office/officeart/2005/8/quickstyle/3d3" qsCatId="3D" csTypeId="urn:microsoft.com/office/officeart/2005/8/colors/colorful1" csCatId="colorful" phldr="1"/>
      <dgm:spPr/>
      <dgm:t>
        <a:bodyPr/>
        <a:lstStyle/>
        <a:p>
          <a:endParaRPr lang="en-US"/>
        </a:p>
      </dgm:t>
    </dgm:pt>
    <dgm:pt modelId="{5AEA1574-0C91-47F1-A0A0-1C7F7118CA05}">
      <dgm:prSet phldrT="[Text]" custT="1"/>
      <dgm:spPr/>
      <dgm:t>
        <a:bodyPr/>
        <a:lstStyle/>
        <a:p>
          <a:pPr>
            <a:lnSpc>
              <a:spcPct val="100000"/>
            </a:lnSpc>
          </a:pPr>
          <a:r>
            <a:rPr lang="en-US" sz="2000" dirty="0" smtClean="0">
              <a:latin typeface="Arial Unicode MS" pitchFamily="34" charset="-128"/>
              <a:ea typeface="Arial Unicode MS" pitchFamily="34" charset="-128"/>
              <a:cs typeface="Arial Unicode MS" pitchFamily="34" charset="-128"/>
            </a:rPr>
            <a:t>१. </a:t>
          </a:r>
          <a:r>
            <a:rPr lang="en-US" sz="2000" dirty="0" err="1" smtClean="0">
              <a:latin typeface="Arial Unicode MS" pitchFamily="34" charset="-128"/>
              <a:ea typeface="Arial Unicode MS" pitchFamily="34" charset="-128"/>
              <a:cs typeface="Arial Unicode MS" pitchFamily="34" charset="-128"/>
            </a:rPr>
            <a:t>गरजांनुसार</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वर्गीकरण</a:t>
          </a:r>
          <a:r>
            <a:rPr lang="en-US" sz="2000" dirty="0" smtClean="0">
              <a:latin typeface="Arial Unicode MS" pitchFamily="34" charset="-128"/>
              <a:ea typeface="Arial Unicode MS" pitchFamily="34" charset="-128"/>
              <a:cs typeface="Arial Unicode MS" pitchFamily="34" charset="-128"/>
            </a:rPr>
            <a:t> </a:t>
          </a:r>
        </a:p>
        <a:p>
          <a:pPr>
            <a:lnSpc>
              <a:spcPct val="100000"/>
            </a:lnSpc>
          </a:pP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आर्थिक</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मानव</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प्रतिमान</a:t>
          </a:r>
          <a:r>
            <a:rPr lang="en-US" sz="2000" dirty="0" smtClean="0">
              <a:latin typeface="Arial Unicode MS" pitchFamily="34" charset="-128"/>
              <a:ea typeface="Arial Unicode MS" pitchFamily="34" charset="-128"/>
              <a:cs typeface="Arial Unicode MS" pitchFamily="34" charset="-128"/>
            </a:rPr>
            <a:t>) </a:t>
          </a:r>
        </a:p>
        <a:p>
          <a:pPr>
            <a:lnSpc>
              <a:spcPct val="100000"/>
            </a:lnSpc>
          </a:pPr>
          <a:r>
            <a:rPr lang="en-GB" sz="2000" dirty="0" smtClean="0">
              <a:latin typeface="Arial Unicode MS" pitchFamily="34" charset="-128"/>
              <a:ea typeface="Arial Unicode MS" pitchFamily="34" charset="-128"/>
              <a:cs typeface="Arial Unicode MS" pitchFamily="34" charset="-128"/>
            </a:rPr>
            <a:t>(Economic man model)</a:t>
          </a:r>
          <a:endParaRPr lang="en-US" sz="2000" dirty="0">
            <a:latin typeface="Arial Unicode MS" pitchFamily="34" charset="-128"/>
            <a:ea typeface="Arial Unicode MS" pitchFamily="34" charset="-128"/>
            <a:cs typeface="Arial Unicode MS" pitchFamily="34" charset="-128"/>
          </a:endParaRPr>
        </a:p>
      </dgm:t>
    </dgm:pt>
    <dgm:pt modelId="{1A509F71-5A8A-4FDD-ACFE-011AF7E660C7}" type="parTrans" cxnId="{6E2AA4AA-A477-465B-A54C-0C5BD37ECBD3}">
      <dgm:prSet/>
      <dgm:spPr/>
      <dgm:t>
        <a:bodyPr/>
        <a:lstStyle/>
        <a:p>
          <a:endParaRPr lang="en-US"/>
        </a:p>
      </dgm:t>
    </dgm:pt>
    <dgm:pt modelId="{E33D9162-2CAE-4BB7-99CD-EA342E2AF302}" type="sibTrans" cxnId="{6E2AA4AA-A477-465B-A54C-0C5BD37ECBD3}">
      <dgm:prSet/>
      <dgm:spPr/>
      <dgm:t>
        <a:bodyPr/>
        <a:lstStyle/>
        <a:p>
          <a:endParaRPr lang="en-US"/>
        </a:p>
      </dgm:t>
    </dgm:pt>
    <dgm:pt modelId="{A85C2C23-5D2E-43F9-931E-7EA561F59C84}">
      <dgm:prSet phldrT="[Text]" custT="1"/>
      <dgm:spPr/>
      <dgm:t>
        <a:bodyPr/>
        <a:lstStyle/>
        <a:p>
          <a:r>
            <a:rPr lang="en-US" sz="2000" dirty="0" smtClean="0">
              <a:latin typeface="Arial Unicode MS" pitchFamily="34" charset="-128"/>
              <a:ea typeface="Arial Unicode MS" pitchFamily="34" charset="-128"/>
              <a:cs typeface="Arial Unicode MS" pitchFamily="34" charset="-128"/>
            </a:rPr>
            <a:t>१. </a:t>
          </a:r>
          <a:r>
            <a:rPr lang="en-US" sz="2000" dirty="0" err="1" smtClean="0">
              <a:latin typeface="Arial Unicode MS" pitchFamily="34" charset="-128"/>
              <a:ea typeface="Arial Unicode MS" pitchFamily="34" charset="-128"/>
              <a:cs typeface="Arial Unicode MS" pitchFamily="34" charset="-128"/>
            </a:rPr>
            <a:t>आवश्यक</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वस्तू</a:t>
          </a:r>
          <a:endParaRPr lang="en-US" sz="2000" dirty="0">
            <a:latin typeface="Arial Unicode MS" pitchFamily="34" charset="-128"/>
            <a:ea typeface="Arial Unicode MS" pitchFamily="34" charset="-128"/>
            <a:cs typeface="Arial Unicode MS" pitchFamily="34" charset="-128"/>
          </a:endParaRPr>
        </a:p>
      </dgm:t>
    </dgm:pt>
    <dgm:pt modelId="{9E115C38-6C70-44EC-8808-8EE5DFD5DF65}" type="parTrans" cxnId="{6E043E32-F306-4AA0-90F4-552D7CB0C68E}">
      <dgm:prSet/>
      <dgm:spPr/>
      <dgm:t>
        <a:bodyPr/>
        <a:lstStyle/>
        <a:p>
          <a:endParaRPr lang="en-US"/>
        </a:p>
      </dgm:t>
    </dgm:pt>
    <dgm:pt modelId="{62B7C637-878C-427D-AFEF-A6BDAAD89CFD}" type="sibTrans" cxnId="{6E043E32-F306-4AA0-90F4-552D7CB0C68E}">
      <dgm:prSet/>
      <dgm:spPr/>
      <dgm:t>
        <a:bodyPr/>
        <a:lstStyle/>
        <a:p>
          <a:endParaRPr lang="en-US"/>
        </a:p>
      </dgm:t>
    </dgm:pt>
    <dgm:pt modelId="{C679A971-1253-42E1-9EA7-F4D47D5424D0}">
      <dgm:prSet custT="1"/>
      <dgm:spPr/>
      <dgm:t>
        <a:bodyPr/>
        <a:lstStyle/>
        <a:p>
          <a:r>
            <a:rPr lang="en-US" sz="2000" dirty="0" smtClean="0">
              <a:latin typeface="Arial Unicode MS" pitchFamily="34" charset="-128"/>
              <a:ea typeface="Arial Unicode MS" pitchFamily="34" charset="-128"/>
              <a:cs typeface="Arial Unicode MS" pitchFamily="34" charset="-128"/>
            </a:rPr>
            <a:t>२. </a:t>
          </a:r>
          <a:r>
            <a:rPr lang="en-US" sz="2000" dirty="0" err="1" smtClean="0">
              <a:latin typeface="Arial Unicode MS" pitchFamily="34" charset="-128"/>
              <a:ea typeface="Arial Unicode MS" pitchFamily="34" charset="-128"/>
              <a:cs typeface="Arial Unicode MS" pitchFamily="34" charset="-128"/>
            </a:rPr>
            <a:t>खरेदी</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सवयीनुसार</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वर्गीकरण</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फिलिप</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कोटलर</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यांचे</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वर्गीकरण</a:t>
          </a:r>
          <a:r>
            <a:rPr lang="en-US" sz="2000" dirty="0" smtClean="0">
              <a:latin typeface="Arial Unicode MS" pitchFamily="34" charset="-128"/>
              <a:ea typeface="Arial Unicode MS" pitchFamily="34" charset="-128"/>
              <a:cs typeface="Arial Unicode MS" pitchFamily="34" charset="-128"/>
            </a:rPr>
            <a:t>)</a:t>
          </a:r>
          <a:endParaRPr lang="en-US" sz="2000" dirty="0">
            <a:latin typeface="Arial Unicode MS" pitchFamily="34" charset="-128"/>
            <a:ea typeface="Arial Unicode MS" pitchFamily="34" charset="-128"/>
            <a:cs typeface="Arial Unicode MS" pitchFamily="34" charset="-128"/>
          </a:endParaRPr>
        </a:p>
      </dgm:t>
    </dgm:pt>
    <dgm:pt modelId="{40FDF6D8-2AA1-44FB-843B-3C6EDEB8F051}" type="parTrans" cxnId="{390AB01F-4C03-4B72-8D7D-016B8CA7F0C7}">
      <dgm:prSet/>
      <dgm:spPr/>
      <dgm:t>
        <a:bodyPr/>
        <a:lstStyle/>
        <a:p>
          <a:endParaRPr lang="en-US"/>
        </a:p>
      </dgm:t>
    </dgm:pt>
    <dgm:pt modelId="{4EEBAA44-3271-4AA1-A9F5-558997B1E1EE}" type="sibTrans" cxnId="{390AB01F-4C03-4B72-8D7D-016B8CA7F0C7}">
      <dgm:prSet/>
      <dgm:spPr/>
      <dgm:t>
        <a:bodyPr/>
        <a:lstStyle/>
        <a:p>
          <a:endParaRPr lang="en-US"/>
        </a:p>
      </dgm:t>
    </dgm:pt>
    <dgm:pt modelId="{BD13BA86-37B9-45DD-AF51-4DD6DC781803}">
      <dgm:prSet custT="1"/>
      <dgm:spPr/>
      <dgm:t>
        <a:bodyPr/>
        <a:lstStyle/>
        <a:p>
          <a:r>
            <a:rPr lang="en-US" sz="2000" dirty="0" smtClean="0">
              <a:latin typeface="Arial Unicode MS" pitchFamily="34" charset="-128"/>
              <a:ea typeface="Arial Unicode MS" pitchFamily="34" charset="-128"/>
              <a:cs typeface="Arial Unicode MS" pitchFamily="34" charset="-128"/>
            </a:rPr>
            <a:t>२. </a:t>
          </a:r>
          <a:r>
            <a:rPr lang="en-US" sz="2000" dirty="0" err="1" smtClean="0">
              <a:latin typeface="Arial Unicode MS" pitchFamily="34" charset="-128"/>
              <a:ea typeface="Arial Unicode MS" pitchFamily="34" charset="-128"/>
              <a:cs typeface="Arial Unicode MS" pitchFamily="34" charset="-128"/>
            </a:rPr>
            <a:t>सुखसोईच्या</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वस्तू</a:t>
          </a:r>
          <a:endParaRPr lang="en-US" sz="2000" dirty="0">
            <a:latin typeface="Arial Unicode MS" pitchFamily="34" charset="-128"/>
            <a:ea typeface="Arial Unicode MS" pitchFamily="34" charset="-128"/>
            <a:cs typeface="Arial Unicode MS" pitchFamily="34" charset="-128"/>
          </a:endParaRPr>
        </a:p>
      </dgm:t>
    </dgm:pt>
    <dgm:pt modelId="{00ABE39E-AB2D-49F7-8E90-D8AEEF2012A4}" type="parTrans" cxnId="{5D533142-4DCA-43AA-BE9A-44F3241DABE2}">
      <dgm:prSet/>
      <dgm:spPr/>
      <dgm:t>
        <a:bodyPr/>
        <a:lstStyle/>
        <a:p>
          <a:endParaRPr lang="en-US"/>
        </a:p>
      </dgm:t>
    </dgm:pt>
    <dgm:pt modelId="{D8BF70CE-F3F8-4639-994F-559D587F8154}" type="sibTrans" cxnId="{5D533142-4DCA-43AA-BE9A-44F3241DABE2}">
      <dgm:prSet/>
      <dgm:spPr/>
      <dgm:t>
        <a:bodyPr/>
        <a:lstStyle/>
        <a:p>
          <a:endParaRPr lang="en-US"/>
        </a:p>
      </dgm:t>
    </dgm:pt>
    <dgm:pt modelId="{FF0E6D77-5731-443B-9CED-5C274F5A05D2}">
      <dgm:prSet custT="1"/>
      <dgm:spPr/>
      <dgm:t>
        <a:bodyPr/>
        <a:lstStyle/>
        <a:p>
          <a:r>
            <a:rPr lang="en-US" sz="2000" dirty="0" smtClean="0">
              <a:latin typeface="Arial Unicode MS" pitchFamily="34" charset="-128"/>
              <a:ea typeface="Arial Unicode MS" pitchFamily="34" charset="-128"/>
              <a:cs typeface="Arial Unicode MS" pitchFamily="34" charset="-128"/>
            </a:rPr>
            <a:t>३. </a:t>
          </a:r>
          <a:r>
            <a:rPr lang="en-US" sz="2000" dirty="0" err="1" smtClean="0">
              <a:latin typeface="Arial Unicode MS" pitchFamily="34" charset="-128"/>
              <a:ea typeface="Arial Unicode MS" pitchFamily="34" charset="-128"/>
              <a:cs typeface="Arial Unicode MS" pitchFamily="34" charset="-128"/>
            </a:rPr>
            <a:t>चैनीच्या</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वस्तू</a:t>
          </a:r>
          <a:endParaRPr lang="en-US" sz="2000" dirty="0">
            <a:latin typeface="Arial Unicode MS" pitchFamily="34" charset="-128"/>
            <a:ea typeface="Arial Unicode MS" pitchFamily="34" charset="-128"/>
            <a:cs typeface="Arial Unicode MS" pitchFamily="34" charset="-128"/>
          </a:endParaRPr>
        </a:p>
      </dgm:t>
    </dgm:pt>
    <dgm:pt modelId="{447904B8-C078-441F-9C28-951A71CE5402}" type="parTrans" cxnId="{379AB027-0E35-4FBC-A1EC-765E88D71FEE}">
      <dgm:prSet/>
      <dgm:spPr/>
      <dgm:t>
        <a:bodyPr/>
        <a:lstStyle/>
        <a:p>
          <a:endParaRPr lang="en-US"/>
        </a:p>
      </dgm:t>
    </dgm:pt>
    <dgm:pt modelId="{F8593D86-B41A-4AE5-95C4-ECB14BFCB526}" type="sibTrans" cxnId="{379AB027-0E35-4FBC-A1EC-765E88D71FEE}">
      <dgm:prSet/>
      <dgm:spPr/>
      <dgm:t>
        <a:bodyPr/>
        <a:lstStyle/>
        <a:p>
          <a:endParaRPr lang="en-US"/>
        </a:p>
      </dgm:t>
    </dgm:pt>
    <dgm:pt modelId="{7A0CCD48-9EC7-4C70-9986-CB5F1020C2AE}">
      <dgm:prSet custT="1"/>
      <dgm:spPr/>
      <dgm:t>
        <a:bodyPr/>
        <a:lstStyle/>
        <a:p>
          <a:r>
            <a:rPr lang="en-US" sz="2000" dirty="0" smtClean="0">
              <a:latin typeface="Arial Unicode MS" pitchFamily="34" charset="-128"/>
              <a:ea typeface="Arial Unicode MS" pitchFamily="34" charset="-128"/>
              <a:cs typeface="Arial Unicode MS" pitchFamily="34" charset="-128"/>
            </a:rPr>
            <a:t>१. </a:t>
          </a:r>
          <a:r>
            <a:rPr lang="en-US" sz="2000" dirty="0" err="1" smtClean="0">
              <a:latin typeface="Arial Unicode MS" pitchFamily="34" charset="-128"/>
              <a:ea typeface="Arial Unicode MS" pitchFamily="34" charset="-128"/>
              <a:cs typeface="Arial Unicode MS" pitchFamily="34" charset="-128"/>
            </a:rPr>
            <a:t>सोईच्या</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वस्तू</a:t>
          </a:r>
          <a:endParaRPr lang="en-US" sz="2000" dirty="0">
            <a:latin typeface="Arial Unicode MS" pitchFamily="34" charset="-128"/>
            <a:ea typeface="Arial Unicode MS" pitchFamily="34" charset="-128"/>
            <a:cs typeface="Arial Unicode MS" pitchFamily="34" charset="-128"/>
          </a:endParaRPr>
        </a:p>
      </dgm:t>
    </dgm:pt>
    <dgm:pt modelId="{FDC414A9-D933-4F8D-A9E7-3DACC206D30E}" type="parTrans" cxnId="{21A61397-875B-4B09-AEDA-27D97218F8D2}">
      <dgm:prSet/>
      <dgm:spPr/>
      <dgm:t>
        <a:bodyPr/>
        <a:lstStyle/>
        <a:p>
          <a:endParaRPr lang="en-US"/>
        </a:p>
      </dgm:t>
    </dgm:pt>
    <dgm:pt modelId="{0AA75C8D-B51B-48C0-97A8-B259172534CE}" type="sibTrans" cxnId="{21A61397-875B-4B09-AEDA-27D97218F8D2}">
      <dgm:prSet/>
      <dgm:spPr/>
      <dgm:t>
        <a:bodyPr/>
        <a:lstStyle/>
        <a:p>
          <a:endParaRPr lang="en-US"/>
        </a:p>
      </dgm:t>
    </dgm:pt>
    <dgm:pt modelId="{F7D395CB-C80C-4A2A-98D6-4BC494684F6A}">
      <dgm:prSet custT="1"/>
      <dgm:spPr/>
      <dgm:t>
        <a:bodyPr/>
        <a:lstStyle/>
        <a:p>
          <a:r>
            <a:rPr lang="en-US" sz="2000" smtClean="0">
              <a:latin typeface="Arial Unicode MS" pitchFamily="34" charset="-128"/>
              <a:ea typeface="Arial Unicode MS" pitchFamily="34" charset="-128"/>
              <a:cs typeface="Arial Unicode MS" pitchFamily="34" charset="-128"/>
            </a:rPr>
            <a:t>२. सौद्याच्या वस्तू</a:t>
          </a:r>
          <a:endParaRPr lang="en-US" sz="2000">
            <a:latin typeface="Arial Unicode MS" pitchFamily="34" charset="-128"/>
            <a:ea typeface="Arial Unicode MS" pitchFamily="34" charset="-128"/>
            <a:cs typeface="Arial Unicode MS" pitchFamily="34" charset="-128"/>
          </a:endParaRPr>
        </a:p>
      </dgm:t>
    </dgm:pt>
    <dgm:pt modelId="{E1B4AEBA-7699-476A-ADE8-3F0767028EE4}" type="parTrans" cxnId="{D0887101-B8E7-45B0-99B6-F1132B0B9762}">
      <dgm:prSet/>
      <dgm:spPr/>
      <dgm:t>
        <a:bodyPr/>
        <a:lstStyle/>
        <a:p>
          <a:endParaRPr lang="en-US"/>
        </a:p>
      </dgm:t>
    </dgm:pt>
    <dgm:pt modelId="{2F51B53C-6108-47C6-84AB-9BD6F6B5B696}" type="sibTrans" cxnId="{D0887101-B8E7-45B0-99B6-F1132B0B9762}">
      <dgm:prSet/>
      <dgm:spPr/>
      <dgm:t>
        <a:bodyPr/>
        <a:lstStyle/>
        <a:p>
          <a:endParaRPr lang="en-US"/>
        </a:p>
      </dgm:t>
    </dgm:pt>
    <dgm:pt modelId="{0C1D47FF-5E9F-4D0A-B2F6-8BA302810E55}">
      <dgm:prSet custT="1"/>
      <dgm:spPr/>
      <dgm:t>
        <a:bodyPr/>
        <a:lstStyle/>
        <a:p>
          <a:r>
            <a:rPr lang="en-US" sz="2000" smtClean="0">
              <a:latin typeface="Arial Unicode MS" pitchFamily="34" charset="-128"/>
              <a:ea typeface="Arial Unicode MS" pitchFamily="34" charset="-128"/>
              <a:cs typeface="Arial Unicode MS" pitchFamily="34" charset="-128"/>
            </a:rPr>
            <a:t>३. वैशिष्ट्यपूर्ण वस्तू </a:t>
          </a:r>
          <a:endParaRPr lang="en-US" sz="2000">
            <a:latin typeface="Arial Unicode MS" pitchFamily="34" charset="-128"/>
            <a:ea typeface="Arial Unicode MS" pitchFamily="34" charset="-128"/>
            <a:cs typeface="Arial Unicode MS" pitchFamily="34" charset="-128"/>
          </a:endParaRPr>
        </a:p>
      </dgm:t>
    </dgm:pt>
    <dgm:pt modelId="{90D073DD-18E7-4609-903C-B1EEFB637E95}" type="parTrans" cxnId="{7682CD62-D8E4-4754-8DC7-6E166AEF6B3E}">
      <dgm:prSet/>
      <dgm:spPr/>
      <dgm:t>
        <a:bodyPr/>
        <a:lstStyle/>
        <a:p>
          <a:endParaRPr lang="en-US"/>
        </a:p>
      </dgm:t>
    </dgm:pt>
    <dgm:pt modelId="{74A84646-6591-4A99-9565-3E582AF2489F}" type="sibTrans" cxnId="{7682CD62-D8E4-4754-8DC7-6E166AEF6B3E}">
      <dgm:prSet/>
      <dgm:spPr/>
      <dgm:t>
        <a:bodyPr/>
        <a:lstStyle/>
        <a:p>
          <a:endParaRPr lang="en-US"/>
        </a:p>
      </dgm:t>
    </dgm:pt>
    <dgm:pt modelId="{5AB85690-2062-446B-A904-993A74681630}">
      <dgm:prSet custT="1"/>
      <dgm:spPr/>
      <dgm:t>
        <a:bodyPr/>
        <a:lstStyle/>
        <a:p>
          <a:r>
            <a:rPr lang="en-US" sz="2000" dirty="0" smtClean="0">
              <a:latin typeface="Arial Unicode MS" pitchFamily="34" charset="-128"/>
              <a:ea typeface="Arial Unicode MS" pitchFamily="34" charset="-128"/>
              <a:cs typeface="Arial Unicode MS" pitchFamily="34" charset="-128"/>
            </a:rPr>
            <a:t>४. </a:t>
          </a:r>
          <a:r>
            <a:rPr lang="en-US" sz="2000" dirty="0" err="1" smtClean="0">
              <a:latin typeface="Arial Unicode MS" pitchFamily="34" charset="-128"/>
              <a:ea typeface="Arial Unicode MS" pitchFamily="34" charset="-128"/>
              <a:cs typeface="Arial Unicode MS" pitchFamily="34" charset="-128"/>
            </a:rPr>
            <a:t>अनोळखी</a:t>
          </a:r>
          <a:r>
            <a:rPr lang="en-US" sz="2000" dirty="0" smtClean="0">
              <a:latin typeface="Arial Unicode MS" pitchFamily="34" charset="-128"/>
              <a:ea typeface="Arial Unicode MS" pitchFamily="34" charset="-128"/>
              <a:cs typeface="Arial Unicode MS" pitchFamily="34" charset="-128"/>
            </a:rPr>
            <a:t> </a:t>
          </a:r>
          <a:r>
            <a:rPr lang="en-US" sz="2000" dirty="0" err="1" smtClean="0">
              <a:latin typeface="Arial Unicode MS" pitchFamily="34" charset="-128"/>
              <a:ea typeface="Arial Unicode MS" pitchFamily="34" charset="-128"/>
              <a:cs typeface="Arial Unicode MS" pitchFamily="34" charset="-128"/>
            </a:rPr>
            <a:t>वस्तू</a:t>
          </a:r>
          <a:endParaRPr lang="en-US" sz="2000" dirty="0">
            <a:latin typeface="Arial Unicode MS" pitchFamily="34" charset="-128"/>
            <a:ea typeface="Arial Unicode MS" pitchFamily="34" charset="-128"/>
            <a:cs typeface="Arial Unicode MS" pitchFamily="34" charset="-128"/>
          </a:endParaRPr>
        </a:p>
      </dgm:t>
    </dgm:pt>
    <dgm:pt modelId="{3C4B9F3A-AED7-4B93-A357-6BCEE30741FB}" type="parTrans" cxnId="{3B407AEB-8757-4FE1-B693-79928E528823}">
      <dgm:prSet/>
      <dgm:spPr/>
      <dgm:t>
        <a:bodyPr/>
        <a:lstStyle/>
        <a:p>
          <a:endParaRPr lang="en-US"/>
        </a:p>
      </dgm:t>
    </dgm:pt>
    <dgm:pt modelId="{5D17F6C1-EB1F-4BA7-BC82-BFAE28BE4E36}" type="sibTrans" cxnId="{3B407AEB-8757-4FE1-B693-79928E528823}">
      <dgm:prSet/>
      <dgm:spPr/>
      <dgm:t>
        <a:bodyPr/>
        <a:lstStyle/>
        <a:p>
          <a:endParaRPr lang="en-US"/>
        </a:p>
      </dgm:t>
    </dgm:pt>
    <dgm:pt modelId="{04157FB1-ECFB-4BBD-8614-0D65FD346475}" type="pres">
      <dgm:prSet presAssocID="{84B580C7-E263-4F49-A822-B64DCF7F2056}" presName="Name0" presStyleCnt="0">
        <dgm:presLayoutVars>
          <dgm:dir/>
          <dgm:animLvl val="lvl"/>
          <dgm:resizeHandles val="exact"/>
        </dgm:presLayoutVars>
      </dgm:prSet>
      <dgm:spPr/>
      <dgm:t>
        <a:bodyPr/>
        <a:lstStyle/>
        <a:p>
          <a:endParaRPr lang="en-US"/>
        </a:p>
      </dgm:t>
    </dgm:pt>
    <dgm:pt modelId="{14ECF2C3-95FB-439E-90C4-A68D03FDA250}" type="pres">
      <dgm:prSet presAssocID="{5AEA1574-0C91-47F1-A0A0-1C7F7118CA05}" presName="composite" presStyleCnt="0"/>
      <dgm:spPr/>
    </dgm:pt>
    <dgm:pt modelId="{1A764C20-E467-4686-ACC6-4FE5BDDEC27A}" type="pres">
      <dgm:prSet presAssocID="{5AEA1574-0C91-47F1-A0A0-1C7F7118CA05}" presName="parTx" presStyleLbl="alignNode1" presStyleIdx="0" presStyleCnt="2" custScaleY="149637">
        <dgm:presLayoutVars>
          <dgm:chMax val="0"/>
          <dgm:chPref val="0"/>
          <dgm:bulletEnabled val="1"/>
        </dgm:presLayoutVars>
      </dgm:prSet>
      <dgm:spPr/>
      <dgm:t>
        <a:bodyPr/>
        <a:lstStyle/>
        <a:p>
          <a:endParaRPr lang="en-US"/>
        </a:p>
      </dgm:t>
    </dgm:pt>
    <dgm:pt modelId="{5728A9AC-34AD-48A3-BDA8-5D5BD73AAAA7}" type="pres">
      <dgm:prSet presAssocID="{5AEA1574-0C91-47F1-A0A0-1C7F7118CA05}" presName="desTx" presStyleLbl="alignAccFollowNode1" presStyleIdx="0" presStyleCnt="2" custLinFactNeighborY="3698">
        <dgm:presLayoutVars>
          <dgm:bulletEnabled val="1"/>
        </dgm:presLayoutVars>
      </dgm:prSet>
      <dgm:spPr/>
      <dgm:t>
        <a:bodyPr/>
        <a:lstStyle/>
        <a:p>
          <a:endParaRPr lang="en-US"/>
        </a:p>
      </dgm:t>
    </dgm:pt>
    <dgm:pt modelId="{61A1225A-DBE7-4E71-BF05-8924173239D4}" type="pres">
      <dgm:prSet presAssocID="{E33D9162-2CAE-4BB7-99CD-EA342E2AF302}" presName="space" presStyleCnt="0"/>
      <dgm:spPr/>
    </dgm:pt>
    <dgm:pt modelId="{DD431D83-EF49-4E1E-8894-54BD96E1E49B}" type="pres">
      <dgm:prSet presAssocID="{C679A971-1253-42E1-9EA7-F4D47D5424D0}" presName="composite" presStyleCnt="0"/>
      <dgm:spPr/>
    </dgm:pt>
    <dgm:pt modelId="{938C6CB9-F453-40F2-921F-62621F207C57}" type="pres">
      <dgm:prSet presAssocID="{C679A971-1253-42E1-9EA7-F4D47D5424D0}" presName="parTx" presStyleLbl="alignNode1" presStyleIdx="1" presStyleCnt="2" custScaleY="156415">
        <dgm:presLayoutVars>
          <dgm:chMax val="0"/>
          <dgm:chPref val="0"/>
          <dgm:bulletEnabled val="1"/>
        </dgm:presLayoutVars>
      </dgm:prSet>
      <dgm:spPr/>
      <dgm:t>
        <a:bodyPr/>
        <a:lstStyle/>
        <a:p>
          <a:endParaRPr lang="en-US"/>
        </a:p>
      </dgm:t>
    </dgm:pt>
    <dgm:pt modelId="{E6EEE1F6-7FAA-4289-A379-DDE672F9D8D3}" type="pres">
      <dgm:prSet presAssocID="{C679A971-1253-42E1-9EA7-F4D47D5424D0}" presName="desTx" presStyleLbl="alignAccFollowNode1" presStyleIdx="1" presStyleCnt="2">
        <dgm:presLayoutVars>
          <dgm:bulletEnabled val="1"/>
        </dgm:presLayoutVars>
      </dgm:prSet>
      <dgm:spPr/>
      <dgm:t>
        <a:bodyPr/>
        <a:lstStyle/>
        <a:p>
          <a:endParaRPr lang="en-US"/>
        </a:p>
      </dgm:t>
    </dgm:pt>
  </dgm:ptLst>
  <dgm:cxnLst>
    <dgm:cxn modelId="{6B9C544E-0C95-4D1D-9F62-25C0B7C5D7B4}" type="presOf" srcId="{7A0CCD48-9EC7-4C70-9986-CB5F1020C2AE}" destId="{E6EEE1F6-7FAA-4289-A379-DDE672F9D8D3}" srcOrd="0" destOrd="0" presId="urn:microsoft.com/office/officeart/2005/8/layout/hList1"/>
    <dgm:cxn modelId="{79C57F08-936F-49D9-BFF1-5DDA3D36B55E}" type="presOf" srcId="{A85C2C23-5D2E-43F9-931E-7EA561F59C84}" destId="{5728A9AC-34AD-48A3-BDA8-5D5BD73AAAA7}" srcOrd="0" destOrd="0" presId="urn:microsoft.com/office/officeart/2005/8/layout/hList1"/>
    <dgm:cxn modelId="{390AB01F-4C03-4B72-8D7D-016B8CA7F0C7}" srcId="{84B580C7-E263-4F49-A822-B64DCF7F2056}" destId="{C679A971-1253-42E1-9EA7-F4D47D5424D0}" srcOrd="1" destOrd="0" parTransId="{40FDF6D8-2AA1-44FB-843B-3C6EDEB8F051}" sibTransId="{4EEBAA44-3271-4AA1-A9F5-558997B1E1EE}"/>
    <dgm:cxn modelId="{D0887101-B8E7-45B0-99B6-F1132B0B9762}" srcId="{C679A971-1253-42E1-9EA7-F4D47D5424D0}" destId="{F7D395CB-C80C-4A2A-98D6-4BC494684F6A}" srcOrd="1" destOrd="0" parTransId="{E1B4AEBA-7699-476A-ADE8-3F0767028EE4}" sibTransId="{2F51B53C-6108-47C6-84AB-9BD6F6B5B696}"/>
    <dgm:cxn modelId="{F4A389EA-A6EE-48B3-A345-6C1992B32901}" type="presOf" srcId="{84B580C7-E263-4F49-A822-B64DCF7F2056}" destId="{04157FB1-ECFB-4BBD-8614-0D65FD346475}" srcOrd="0" destOrd="0" presId="urn:microsoft.com/office/officeart/2005/8/layout/hList1"/>
    <dgm:cxn modelId="{5A28C33B-07B4-40C5-B66E-D1858663A794}" type="presOf" srcId="{F7D395CB-C80C-4A2A-98D6-4BC494684F6A}" destId="{E6EEE1F6-7FAA-4289-A379-DDE672F9D8D3}" srcOrd="0" destOrd="1" presId="urn:microsoft.com/office/officeart/2005/8/layout/hList1"/>
    <dgm:cxn modelId="{6E2AA4AA-A477-465B-A54C-0C5BD37ECBD3}" srcId="{84B580C7-E263-4F49-A822-B64DCF7F2056}" destId="{5AEA1574-0C91-47F1-A0A0-1C7F7118CA05}" srcOrd="0" destOrd="0" parTransId="{1A509F71-5A8A-4FDD-ACFE-011AF7E660C7}" sibTransId="{E33D9162-2CAE-4BB7-99CD-EA342E2AF302}"/>
    <dgm:cxn modelId="{7682CD62-D8E4-4754-8DC7-6E166AEF6B3E}" srcId="{C679A971-1253-42E1-9EA7-F4D47D5424D0}" destId="{0C1D47FF-5E9F-4D0A-B2F6-8BA302810E55}" srcOrd="2" destOrd="0" parTransId="{90D073DD-18E7-4609-903C-B1EEFB637E95}" sibTransId="{74A84646-6591-4A99-9565-3E582AF2489F}"/>
    <dgm:cxn modelId="{3B407AEB-8757-4FE1-B693-79928E528823}" srcId="{C679A971-1253-42E1-9EA7-F4D47D5424D0}" destId="{5AB85690-2062-446B-A904-993A74681630}" srcOrd="3" destOrd="0" parTransId="{3C4B9F3A-AED7-4B93-A357-6BCEE30741FB}" sibTransId="{5D17F6C1-EB1F-4BA7-BC82-BFAE28BE4E36}"/>
    <dgm:cxn modelId="{8B3972A4-66BB-4C1F-B7DF-A51838206D9D}" type="presOf" srcId="{C679A971-1253-42E1-9EA7-F4D47D5424D0}" destId="{938C6CB9-F453-40F2-921F-62621F207C57}" srcOrd="0" destOrd="0" presId="urn:microsoft.com/office/officeart/2005/8/layout/hList1"/>
    <dgm:cxn modelId="{379AB027-0E35-4FBC-A1EC-765E88D71FEE}" srcId="{5AEA1574-0C91-47F1-A0A0-1C7F7118CA05}" destId="{FF0E6D77-5731-443B-9CED-5C274F5A05D2}" srcOrd="2" destOrd="0" parTransId="{447904B8-C078-441F-9C28-951A71CE5402}" sibTransId="{F8593D86-B41A-4AE5-95C4-ECB14BFCB526}"/>
    <dgm:cxn modelId="{BF87D007-9EF6-468E-BC60-0B7590B48938}" type="presOf" srcId="{0C1D47FF-5E9F-4D0A-B2F6-8BA302810E55}" destId="{E6EEE1F6-7FAA-4289-A379-DDE672F9D8D3}" srcOrd="0" destOrd="2" presId="urn:microsoft.com/office/officeart/2005/8/layout/hList1"/>
    <dgm:cxn modelId="{6CF307CA-75E7-4B94-AFA8-C06B9B465A11}" type="presOf" srcId="{5AB85690-2062-446B-A904-993A74681630}" destId="{E6EEE1F6-7FAA-4289-A379-DDE672F9D8D3}" srcOrd="0" destOrd="3" presId="urn:microsoft.com/office/officeart/2005/8/layout/hList1"/>
    <dgm:cxn modelId="{F6EDD604-7B00-4419-ADD9-C7D2B8E13003}" type="presOf" srcId="{FF0E6D77-5731-443B-9CED-5C274F5A05D2}" destId="{5728A9AC-34AD-48A3-BDA8-5D5BD73AAAA7}" srcOrd="0" destOrd="2" presId="urn:microsoft.com/office/officeart/2005/8/layout/hList1"/>
    <dgm:cxn modelId="{79B803BE-818A-4CF4-A4CF-12A9F01E6A76}" type="presOf" srcId="{BD13BA86-37B9-45DD-AF51-4DD6DC781803}" destId="{5728A9AC-34AD-48A3-BDA8-5D5BD73AAAA7}" srcOrd="0" destOrd="1" presId="urn:microsoft.com/office/officeart/2005/8/layout/hList1"/>
    <dgm:cxn modelId="{21A61397-875B-4B09-AEDA-27D97218F8D2}" srcId="{C679A971-1253-42E1-9EA7-F4D47D5424D0}" destId="{7A0CCD48-9EC7-4C70-9986-CB5F1020C2AE}" srcOrd="0" destOrd="0" parTransId="{FDC414A9-D933-4F8D-A9E7-3DACC206D30E}" sibTransId="{0AA75C8D-B51B-48C0-97A8-B259172534CE}"/>
    <dgm:cxn modelId="{6E767F16-596C-4506-B9D3-0ECCA7094A5E}" type="presOf" srcId="{5AEA1574-0C91-47F1-A0A0-1C7F7118CA05}" destId="{1A764C20-E467-4686-ACC6-4FE5BDDEC27A}" srcOrd="0" destOrd="0" presId="urn:microsoft.com/office/officeart/2005/8/layout/hList1"/>
    <dgm:cxn modelId="{5D533142-4DCA-43AA-BE9A-44F3241DABE2}" srcId="{5AEA1574-0C91-47F1-A0A0-1C7F7118CA05}" destId="{BD13BA86-37B9-45DD-AF51-4DD6DC781803}" srcOrd="1" destOrd="0" parTransId="{00ABE39E-AB2D-49F7-8E90-D8AEEF2012A4}" sibTransId="{D8BF70CE-F3F8-4639-994F-559D587F8154}"/>
    <dgm:cxn modelId="{6E043E32-F306-4AA0-90F4-552D7CB0C68E}" srcId="{5AEA1574-0C91-47F1-A0A0-1C7F7118CA05}" destId="{A85C2C23-5D2E-43F9-931E-7EA561F59C84}" srcOrd="0" destOrd="0" parTransId="{9E115C38-6C70-44EC-8808-8EE5DFD5DF65}" sibTransId="{62B7C637-878C-427D-AFEF-A6BDAAD89CFD}"/>
    <dgm:cxn modelId="{82DC54CC-2FCE-4252-A95A-6F1E48F3D4B4}" type="presParOf" srcId="{04157FB1-ECFB-4BBD-8614-0D65FD346475}" destId="{14ECF2C3-95FB-439E-90C4-A68D03FDA250}" srcOrd="0" destOrd="0" presId="urn:microsoft.com/office/officeart/2005/8/layout/hList1"/>
    <dgm:cxn modelId="{F70C57D7-6727-4AAB-90C4-07D6630DA552}" type="presParOf" srcId="{14ECF2C3-95FB-439E-90C4-A68D03FDA250}" destId="{1A764C20-E467-4686-ACC6-4FE5BDDEC27A}" srcOrd="0" destOrd="0" presId="urn:microsoft.com/office/officeart/2005/8/layout/hList1"/>
    <dgm:cxn modelId="{FECD13F4-F5B1-43F0-A499-5D7672A1C71B}" type="presParOf" srcId="{14ECF2C3-95FB-439E-90C4-A68D03FDA250}" destId="{5728A9AC-34AD-48A3-BDA8-5D5BD73AAAA7}" srcOrd="1" destOrd="0" presId="urn:microsoft.com/office/officeart/2005/8/layout/hList1"/>
    <dgm:cxn modelId="{6AB0819B-B315-4FB5-B15F-5C5F84F52160}" type="presParOf" srcId="{04157FB1-ECFB-4BBD-8614-0D65FD346475}" destId="{61A1225A-DBE7-4E71-BF05-8924173239D4}" srcOrd="1" destOrd="0" presId="urn:microsoft.com/office/officeart/2005/8/layout/hList1"/>
    <dgm:cxn modelId="{9C53379F-B210-4B8C-972A-B6B91179EFB3}" type="presParOf" srcId="{04157FB1-ECFB-4BBD-8614-0D65FD346475}" destId="{DD431D83-EF49-4E1E-8894-54BD96E1E49B}" srcOrd="2" destOrd="0" presId="urn:microsoft.com/office/officeart/2005/8/layout/hList1"/>
    <dgm:cxn modelId="{07041836-E381-4AC0-82F8-4ACE636A93EA}" type="presParOf" srcId="{DD431D83-EF49-4E1E-8894-54BD96E1E49B}" destId="{938C6CB9-F453-40F2-921F-62621F207C57}" srcOrd="0" destOrd="0" presId="urn:microsoft.com/office/officeart/2005/8/layout/hList1"/>
    <dgm:cxn modelId="{F9AC73F5-B4F7-422D-A0BE-8C3430919F27}" type="presParOf" srcId="{DD431D83-EF49-4E1E-8894-54BD96E1E49B}" destId="{E6EEE1F6-7FAA-4289-A379-DDE672F9D8D3}" srcOrd="1" destOrd="0" presId="urn:microsoft.com/office/officeart/2005/8/layout/h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F32DB1E-BEA1-4EE5-A3B3-B6B5B88591F1}">
      <dsp:nvSpPr>
        <dsp:cNvPr id="0" name=""/>
        <dsp:cNvSpPr/>
      </dsp:nvSpPr>
      <dsp:spPr>
        <a:xfrm rot="5400000">
          <a:off x="5681036" y="-1622601"/>
          <a:ext cx="953839" cy="4442460"/>
        </a:xfrm>
        <a:prstGeom prst="round2SameRect">
          <a:avLst/>
        </a:prstGeom>
        <a:solidFill>
          <a:schemeClr val="accent2">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latin typeface="Arial Unicode MS" pitchFamily="34" charset="-128"/>
              <a:ea typeface="Arial Unicode MS" pitchFamily="34" charset="-128"/>
              <a:cs typeface="Arial Unicode MS" pitchFamily="34" charset="-128"/>
            </a:rPr>
            <a:t>१. </a:t>
          </a:r>
          <a:r>
            <a:rPr lang="en-US" sz="1800" kern="1200" dirty="0" err="1" smtClean="0">
              <a:latin typeface="Arial Unicode MS" pitchFamily="34" charset="-128"/>
              <a:ea typeface="Arial Unicode MS" pitchFamily="34" charset="-128"/>
              <a:cs typeface="Arial Unicode MS" pitchFamily="34" charset="-128"/>
            </a:rPr>
            <a:t>उपभोग्य</a:t>
          </a:r>
          <a:r>
            <a:rPr lang="en-US" sz="1800" kern="1200" dirty="0" smtClean="0">
              <a:latin typeface="Arial Unicode MS" pitchFamily="34" charset="-128"/>
              <a:ea typeface="Arial Unicode MS" pitchFamily="34" charset="-128"/>
              <a:cs typeface="Arial Unicode MS" pitchFamily="34" charset="-128"/>
            </a:rPr>
            <a:t> </a:t>
          </a:r>
          <a:r>
            <a:rPr lang="en-US" sz="1800" kern="1200" dirty="0" err="1" smtClean="0">
              <a:latin typeface="Arial Unicode MS" pitchFamily="34" charset="-128"/>
              <a:ea typeface="Arial Unicode MS" pitchFamily="34" charset="-128"/>
              <a:cs typeface="Arial Unicode MS" pitchFamily="34" charset="-128"/>
            </a:rPr>
            <a:t>वस्तू</a:t>
          </a:r>
          <a:endParaRPr lang="en-US" sz="1800" kern="1200" dirty="0">
            <a:latin typeface="Arial Unicode MS" pitchFamily="34" charset="-128"/>
            <a:ea typeface="Arial Unicode MS" pitchFamily="34" charset="-128"/>
            <a:cs typeface="Arial Unicode MS" pitchFamily="34" charset="-128"/>
          </a:endParaRPr>
        </a:p>
        <a:p>
          <a:pPr marL="171450" lvl="1" indent="-171450" algn="l" defTabSz="800100">
            <a:lnSpc>
              <a:spcPct val="90000"/>
            </a:lnSpc>
            <a:spcBef>
              <a:spcPct val="0"/>
            </a:spcBef>
            <a:spcAft>
              <a:spcPct val="15000"/>
            </a:spcAft>
            <a:buChar char="••"/>
          </a:pPr>
          <a:r>
            <a:rPr lang="en-US" sz="1800" kern="1200" dirty="0" smtClean="0">
              <a:latin typeface="Arial Unicode MS" pitchFamily="34" charset="-128"/>
              <a:ea typeface="Arial Unicode MS" pitchFamily="34" charset="-128"/>
              <a:cs typeface="Arial Unicode MS" pitchFamily="34" charset="-128"/>
            </a:rPr>
            <a:t>२. </a:t>
          </a:r>
          <a:r>
            <a:rPr lang="en-US" sz="1800" kern="1200" dirty="0" err="1" smtClean="0">
              <a:latin typeface="Arial Unicode MS" pitchFamily="34" charset="-128"/>
              <a:ea typeface="Arial Unicode MS" pitchFamily="34" charset="-128"/>
              <a:cs typeface="Arial Unicode MS" pitchFamily="34" charset="-128"/>
            </a:rPr>
            <a:t>औद्योगिक</a:t>
          </a:r>
          <a:r>
            <a:rPr lang="en-US" sz="1800" kern="1200" dirty="0" smtClean="0">
              <a:latin typeface="Arial Unicode MS" pitchFamily="34" charset="-128"/>
              <a:ea typeface="Arial Unicode MS" pitchFamily="34" charset="-128"/>
              <a:cs typeface="Arial Unicode MS" pitchFamily="34" charset="-128"/>
            </a:rPr>
            <a:t> </a:t>
          </a:r>
          <a:r>
            <a:rPr lang="en-US" sz="1800" kern="1200" dirty="0" err="1" smtClean="0">
              <a:latin typeface="Arial Unicode MS" pitchFamily="34" charset="-128"/>
              <a:ea typeface="Arial Unicode MS" pitchFamily="34" charset="-128"/>
              <a:cs typeface="Arial Unicode MS" pitchFamily="34" charset="-128"/>
            </a:rPr>
            <a:t>वस्तू</a:t>
          </a:r>
          <a:endParaRPr lang="en-US" sz="1800" kern="1200" dirty="0">
            <a:latin typeface="Arial Unicode MS" pitchFamily="34" charset="-128"/>
            <a:ea typeface="Arial Unicode MS" pitchFamily="34" charset="-128"/>
            <a:cs typeface="Arial Unicode MS" pitchFamily="34" charset="-128"/>
          </a:endParaRPr>
        </a:p>
      </dsp:txBody>
      <dsp:txXfrm rot="5400000">
        <a:off x="5681036" y="-1622601"/>
        <a:ext cx="953839" cy="4442460"/>
      </dsp:txXfrm>
    </dsp:sp>
    <dsp:sp modelId="{00F3B688-D4CF-4D8A-A2A1-AE65BA967F7C}">
      <dsp:nvSpPr>
        <dsp:cNvPr id="0" name=""/>
        <dsp:cNvSpPr/>
      </dsp:nvSpPr>
      <dsp:spPr>
        <a:xfrm>
          <a:off x="709" y="2478"/>
          <a:ext cx="3936016" cy="1192299"/>
        </a:xfrm>
        <a:prstGeom prst="roundRect">
          <a:avLst/>
        </a:prstGeom>
        <a:solidFill>
          <a:schemeClr val="accent2">
            <a:hueOff val="0"/>
            <a:satOff val="0"/>
            <a:lumOff val="0"/>
            <a:alphaOff val="0"/>
          </a:schemeClr>
        </a:soli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latin typeface="Arial Unicode MS" pitchFamily="34" charset="-128"/>
              <a:ea typeface="Arial Unicode MS" pitchFamily="34" charset="-128"/>
              <a:cs typeface="Arial Unicode MS" pitchFamily="34" charset="-128"/>
            </a:rPr>
            <a:t>१. </a:t>
          </a:r>
          <a:r>
            <a:rPr lang="en-US" sz="2800" kern="1200" dirty="0" err="1" smtClean="0">
              <a:latin typeface="Arial Unicode MS" pitchFamily="34" charset="-128"/>
              <a:ea typeface="Arial Unicode MS" pitchFamily="34" charset="-128"/>
              <a:cs typeface="Arial Unicode MS" pitchFamily="34" charset="-128"/>
            </a:rPr>
            <a:t>वस्तूच्या</a:t>
          </a:r>
          <a:r>
            <a:rPr lang="en-US" sz="2800" kern="1200" dirty="0" smtClean="0">
              <a:latin typeface="Arial Unicode MS" pitchFamily="34" charset="-128"/>
              <a:ea typeface="Arial Unicode MS" pitchFamily="34" charset="-128"/>
              <a:cs typeface="Arial Unicode MS" pitchFamily="34" charset="-128"/>
            </a:rPr>
            <a:t> </a:t>
          </a:r>
          <a:r>
            <a:rPr lang="en-US" sz="2800" kern="1200" dirty="0" err="1" smtClean="0">
              <a:latin typeface="Arial Unicode MS" pitchFamily="34" charset="-128"/>
              <a:ea typeface="Arial Unicode MS" pitchFamily="34" charset="-128"/>
              <a:cs typeface="Arial Unicode MS" pitchFamily="34" charset="-128"/>
            </a:rPr>
            <a:t>उपयोगानुसार</a:t>
          </a:r>
          <a:r>
            <a:rPr lang="en-US" sz="2800" kern="1200" dirty="0" smtClean="0">
              <a:latin typeface="Arial Unicode MS" pitchFamily="34" charset="-128"/>
              <a:ea typeface="Arial Unicode MS" pitchFamily="34" charset="-128"/>
              <a:cs typeface="Arial Unicode MS" pitchFamily="34" charset="-128"/>
            </a:rPr>
            <a:t> </a:t>
          </a:r>
          <a:r>
            <a:rPr lang="en-US" sz="2800" kern="1200" dirty="0" err="1" smtClean="0">
              <a:latin typeface="Arial Unicode MS" pitchFamily="34" charset="-128"/>
              <a:ea typeface="Arial Unicode MS" pitchFamily="34" charset="-128"/>
              <a:cs typeface="Arial Unicode MS" pitchFamily="34" charset="-128"/>
            </a:rPr>
            <a:t>वर्गीकरण</a:t>
          </a:r>
          <a:endParaRPr lang="en-US" sz="2800" kern="1200" dirty="0">
            <a:latin typeface="Arial Unicode MS" pitchFamily="34" charset="-128"/>
            <a:ea typeface="Arial Unicode MS" pitchFamily="34" charset="-128"/>
            <a:cs typeface="Arial Unicode MS" pitchFamily="34" charset="-128"/>
          </a:endParaRPr>
        </a:p>
      </dsp:txBody>
      <dsp:txXfrm>
        <a:off x="709" y="2478"/>
        <a:ext cx="3936016" cy="1192299"/>
      </dsp:txXfrm>
    </dsp:sp>
    <dsp:sp modelId="{921B7329-A73F-4FBD-BD0C-C24F72B2FE0E}">
      <dsp:nvSpPr>
        <dsp:cNvPr id="0" name=""/>
        <dsp:cNvSpPr/>
      </dsp:nvSpPr>
      <dsp:spPr>
        <a:xfrm rot="5400000">
          <a:off x="5709074" y="-341874"/>
          <a:ext cx="953839" cy="4384833"/>
        </a:xfrm>
        <a:prstGeom prst="round2SameRect">
          <a:avLst/>
        </a:prstGeom>
        <a:solidFill>
          <a:schemeClr val="accent3">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latin typeface="Arial Unicode MS" pitchFamily="34" charset="-128"/>
              <a:ea typeface="Arial Unicode MS" pitchFamily="34" charset="-128"/>
              <a:cs typeface="Arial Unicode MS" pitchFamily="34" charset="-128"/>
            </a:rPr>
            <a:t>१. </a:t>
          </a:r>
          <a:r>
            <a:rPr lang="en-US" sz="1600" kern="1200" dirty="0" err="1" smtClean="0">
              <a:latin typeface="Arial Unicode MS" pitchFamily="34" charset="-128"/>
              <a:ea typeface="Arial Unicode MS" pitchFamily="34" charset="-128"/>
              <a:cs typeface="Arial Unicode MS" pitchFamily="34" charset="-128"/>
            </a:rPr>
            <a:t>निसर्गनिर्मित</a:t>
          </a:r>
          <a:r>
            <a:rPr lang="en-US" sz="1600" kern="1200" dirty="0" smtClean="0">
              <a:latin typeface="Arial Unicode MS" pitchFamily="34" charset="-128"/>
              <a:ea typeface="Arial Unicode MS" pitchFamily="34" charset="-128"/>
              <a:cs typeface="Arial Unicode MS" pitchFamily="34" charset="-128"/>
            </a:rPr>
            <a:t> </a:t>
          </a:r>
          <a:r>
            <a:rPr lang="en-US" sz="1600" kern="1200" dirty="0" err="1" smtClean="0">
              <a:latin typeface="Arial Unicode MS" pitchFamily="34" charset="-128"/>
              <a:ea typeface="Arial Unicode MS" pitchFamily="34" charset="-128"/>
              <a:cs typeface="Arial Unicode MS" pitchFamily="34" charset="-128"/>
            </a:rPr>
            <a:t>वस्तू</a:t>
          </a:r>
          <a:endParaRPr lang="en-US" sz="1600" kern="1200" dirty="0">
            <a:latin typeface="Arial Unicode MS" pitchFamily="34" charset="-128"/>
            <a:ea typeface="Arial Unicode MS" pitchFamily="34" charset="-128"/>
            <a:cs typeface="Arial Unicode MS" pitchFamily="34" charset="-128"/>
          </a:endParaRPr>
        </a:p>
        <a:p>
          <a:pPr marL="171450" lvl="1" indent="-171450" algn="l" defTabSz="711200">
            <a:lnSpc>
              <a:spcPct val="90000"/>
            </a:lnSpc>
            <a:spcBef>
              <a:spcPct val="0"/>
            </a:spcBef>
            <a:spcAft>
              <a:spcPct val="15000"/>
            </a:spcAft>
            <a:buChar char="••"/>
          </a:pPr>
          <a:r>
            <a:rPr lang="en-US" sz="1600" kern="1200" dirty="0" smtClean="0">
              <a:latin typeface="Arial Unicode MS" pitchFamily="34" charset="-128"/>
              <a:ea typeface="Arial Unicode MS" pitchFamily="34" charset="-128"/>
              <a:cs typeface="Arial Unicode MS" pitchFamily="34" charset="-128"/>
            </a:rPr>
            <a:t>२. </a:t>
          </a:r>
          <a:r>
            <a:rPr lang="en-US" sz="1600" kern="1200" dirty="0" err="1" smtClean="0">
              <a:latin typeface="Arial Unicode MS" pitchFamily="34" charset="-128"/>
              <a:ea typeface="Arial Unicode MS" pitchFamily="34" charset="-128"/>
              <a:cs typeface="Arial Unicode MS" pitchFamily="34" charset="-128"/>
            </a:rPr>
            <a:t>कृषी</a:t>
          </a:r>
          <a:r>
            <a:rPr lang="en-US" sz="1600" kern="1200" dirty="0" smtClean="0">
              <a:latin typeface="Arial Unicode MS" pitchFamily="34" charset="-128"/>
              <a:ea typeface="Arial Unicode MS" pitchFamily="34" charset="-128"/>
              <a:cs typeface="Arial Unicode MS" pitchFamily="34" charset="-128"/>
            </a:rPr>
            <a:t> </a:t>
          </a:r>
          <a:r>
            <a:rPr lang="en-US" sz="1600" kern="1200" dirty="0" err="1" smtClean="0">
              <a:latin typeface="Arial Unicode MS" pitchFamily="34" charset="-128"/>
              <a:ea typeface="Arial Unicode MS" pitchFamily="34" charset="-128"/>
              <a:cs typeface="Arial Unicode MS" pitchFamily="34" charset="-128"/>
            </a:rPr>
            <a:t>वस्तू</a:t>
          </a:r>
          <a:endParaRPr lang="en-US" sz="1600" kern="1200" dirty="0">
            <a:latin typeface="Arial Unicode MS" pitchFamily="34" charset="-128"/>
            <a:ea typeface="Arial Unicode MS" pitchFamily="34" charset="-128"/>
            <a:cs typeface="Arial Unicode MS" pitchFamily="34" charset="-128"/>
          </a:endParaRPr>
        </a:p>
        <a:p>
          <a:pPr marL="171450" lvl="1" indent="-171450" algn="l" defTabSz="711200">
            <a:lnSpc>
              <a:spcPct val="90000"/>
            </a:lnSpc>
            <a:spcBef>
              <a:spcPct val="0"/>
            </a:spcBef>
            <a:spcAft>
              <a:spcPct val="15000"/>
            </a:spcAft>
            <a:buChar char="••"/>
          </a:pPr>
          <a:r>
            <a:rPr lang="en-US" sz="1600" kern="1200" dirty="0" smtClean="0">
              <a:latin typeface="Arial Unicode MS" pitchFamily="34" charset="-128"/>
              <a:ea typeface="Arial Unicode MS" pitchFamily="34" charset="-128"/>
              <a:cs typeface="Arial Unicode MS" pitchFamily="34" charset="-128"/>
            </a:rPr>
            <a:t>३. </a:t>
          </a:r>
          <a:r>
            <a:rPr lang="en-US" sz="1600" kern="1200" dirty="0" err="1" smtClean="0">
              <a:latin typeface="Arial Unicode MS" pitchFamily="34" charset="-128"/>
              <a:ea typeface="Arial Unicode MS" pitchFamily="34" charset="-128"/>
              <a:cs typeface="Arial Unicode MS" pitchFamily="34" charset="-128"/>
            </a:rPr>
            <a:t>निर्मिती</a:t>
          </a:r>
          <a:r>
            <a:rPr lang="en-US" sz="1600" kern="1200" dirty="0" smtClean="0">
              <a:latin typeface="Arial Unicode MS" pitchFamily="34" charset="-128"/>
              <a:ea typeface="Arial Unicode MS" pitchFamily="34" charset="-128"/>
              <a:cs typeface="Arial Unicode MS" pitchFamily="34" charset="-128"/>
            </a:rPr>
            <a:t> </a:t>
          </a:r>
          <a:r>
            <a:rPr lang="en-US" sz="1600" kern="1200" dirty="0" err="1" smtClean="0">
              <a:latin typeface="Arial Unicode MS" pitchFamily="34" charset="-128"/>
              <a:ea typeface="Arial Unicode MS" pitchFamily="34" charset="-128"/>
              <a:cs typeface="Arial Unicode MS" pitchFamily="34" charset="-128"/>
            </a:rPr>
            <a:t>वस्तू</a:t>
          </a:r>
          <a:endParaRPr lang="en-US" sz="1600" kern="1200" dirty="0">
            <a:latin typeface="Arial Unicode MS" pitchFamily="34" charset="-128"/>
            <a:ea typeface="Arial Unicode MS" pitchFamily="34" charset="-128"/>
            <a:cs typeface="Arial Unicode MS" pitchFamily="34" charset="-128"/>
          </a:endParaRPr>
        </a:p>
      </dsp:txBody>
      <dsp:txXfrm rot="5400000">
        <a:off x="5709074" y="-341874"/>
        <a:ext cx="953839" cy="4384833"/>
      </dsp:txXfrm>
    </dsp:sp>
    <dsp:sp modelId="{6A4C00CE-FB1D-4D6C-9985-000DA2D26B39}">
      <dsp:nvSpPr>
        <dsp:cNvPr id="0" name=""/>
        <dsp:cNvSpPr/>
      </dsp:nvSpPr>
      <dsp:spPr>
        <a:xfrm>
          <a:off x="709" y="1254393"/>
          <a:ext cx="3992867" cy="1192299"/>
        </a:xfrm>
        <a:prstGeom prst="roundRect">
          <a:avLst/>
        </a:prstGeom>
        <a:solidFill>
          <a:schemeClr val="accent3">
            <a:hueOff val="0"/>
            <a:satOff val="0"/>
            <a:lumOff val="0"/>
            <a:alphaOff val="0"/>
          </a:schemeClr>
        </a:solidFill>
        <a:ln>
          <a:noFill/>
        </a:ln>
        <a:effectLst>
          <a:outerShdw blurRad="57150" dist="38100" dir="5400000" algn="ctr" rotWithShape="0">
            <a:schemeClr val="accent3">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latin typeface="Arial Unicode MS" pitchFamily="34" charset="-128"/>
              <a:ea typeface="Arial Unicode MS" pitchFamily="34" charset="-128"/>
              <a:cs typeface="Arial Unicode MS" pitchFamily="34" charset="-128"/>
            </a:rPr>
            <a:t>२. </a:t>
          </a:r>
          <a:r>
            <a:rPr lang="en-US" sz="2800" kern="1200" dirty="0" err="1" smtClean="0">
              <a:latin typeface="Arial Unicode MS" pitchFamily="34" charset="-128"/>
              <a:ea typeface="Arial Unicode MS" pitchFamily="34" charset="-128"/>
              <a:cs typeface="Arial Unicode MS" pitchFamily="34" charset="-128"/>
            </a:rPr>
            <a:t>उत्पादन</a:t>
          </a:r>
          <a:r>
            <a:rPr lang="en-US" sz="2800" kern="1200" dirty="0" smtClean="0">
              <a:latin typeface="Arial Unicode MS" pitchFamily="34" charset="-128"/>
              <a:ea typeface="Arial Unicode MS" pitchFamily="34" charset="-128"/>
              <a:cs typeface="Arial Unicode MS" pitchFamily="34" charset="-128"/>
            </a:rPr>
            <a:t> </a:t>
          </a:r>
          <a:r>
            <a:rPr lang="en-US" sz="2800" kern="1200" dirty="0" err="1" smtClean="0">
              <a:latin typeface="Arial Unicode MS" pitchFamily="34" charset="-128"/>
              <a:ea typeface="Arial Unicode MS" pitchFamily="34" charset="-128"/>
              <a:cs typeface="Arial Unicode MS" pitchFamily="34" charset="-128"/>
            </a:rPr>
            <a:t>स्वरूपानुसार</a:t>
          </a:r>
          <a:r>
            <a:rPr lang="en-US" sz="2800" kern="1200" dirty="0" smtClean="0">
              <a:latin typeface="Arial Unicode MS" pitchFamily="34" charset="-128"/>
              <a:ea typeface="Arial Unicode MS" pitchFamily="34" charset="-128"/>
              <a:cs typeface="Arial Unicode MS" pitchFamily="34" charset="-128"/>
            </a:rPr>
            <a:t> </a:t>
          </a:r>
          <a:r>
            <a:rPr lang="en-US" sz="2800" kern="1200" dirty="0" err="1" smtClean="0">
              <a:latin typeface="Arial Unicode MS" pitchFamily="34" charset="-128"/>
              <a:ea typeface="Arial Unicode MS" pitchFamily="34" charset="-128"/>
              <a:cs typeface="Arial Unicode MS" pitchFamily="34" charset="-128"/>
            </a:rPr>
            <a:t>वर्गीकरण</a:t>
          </a:r>
          <a:endParaRPr lang="en-US" sz="2800" kern="1200" dirty="0">
            <a:latin typeface="Arial Unicode MS" pitchFamily="34" charset="-128"/>
            <a:ea typeface="Arial Unicode MS" pitchFamily="34" charset="-128"/>
            <a:cs typeface="Arial Unicode MS" pitchFamily="34" charset="-128"/>
          </a:endParaRPr>
        </a:p>
      </dsp:txBody>
      <dsp:txXfrm>
        <a:off x="709" y="1254393"/>
        <a:ext cx="3992867" cy="1192299"/>
      </dsp:txXfrm>
    </dsp:sp>
    <dsp:sp modelId="{A1A69793-0BD8-4DC4-AC0D-6255D19FB5E3}">
      <dsp:nvSpPr>
        <dsp:cNvPr id="0" name=""/>
        <dsp:cNvSpPr/>
      </dsp:nvSpPr>
      <dsp:spPr>
        <a:xfrm rot="5400000">
          <a:off x="5753729" y="954569"/>
          <a:ext cx="953839" cy="4295775"/>
        </a:xfrm>
        <a:prstGeom prst="round2SameRect">
          <a:avLst/>
        </a:prstGeom>
        <a:solidFill>
          <a:schemeClr val="accent4">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latin typeface="Arial Unicode MS" pitchFamily="34" charset="-128"/>
              <a:ea typeface="Arial Unicode MS" pitchFamily="34" charset="-128"/>
              <a:cs typeface="Arial Unicode MS" pitchFamily="34" charset="-128"/>
            </a:rPr>
            <a:t>१. </a:t>
          </a:r>
          <a:r>
            <a:rPr lang="en-US" sz="1600" kern="1200" dirty="0" err="1" smtClean="0">
              <a:latin typeface="Arial Unicode MS" pitchFamily="34" charset="-128"/>
              <a:ea typeface="Arial Unicode MS" pitchFamily="34" charset="-128"/>
              <a:cs typeface="Arial Unicode MS" pitchFamily="34" charset="-128"/>
            </a:rPr>
            <a:t>प्राथमिक</a:t>
          </a:r>
          <a:r>
            <a:rPr lang="en-US" sz="1600" kern="1200" dirty="0" smtClean="0">
              <a:latin typeface="Arial Unicode MS" pitchFamily="34" charset="-128"/>
              <a:ea typeface="Arial Unicode MS" pitchFamily="34" charset="-128"/>
              <a:cs typeface="Arial Unicode MS" pitchFamily="34" charset="-128"/>
            </a:rPr>
            <a:t> </a:t>
          </a:r>
          <a:r>
            <a:rPr lang="en-US" sz="1600" kern="1200" dirty="0" err="1" smtClean="0">
              <a:latin typeface="Arial Unicode MS" pitchFamily="34" charset="-128"/>
              <a:ea typeface="Arial Unicode MS" pitchFamily="34" charset="-128"/>
              <a:cs typeface="Arial Unicode MS" pitchFamily="34" charset="-128"/>
            </a:rPr>
            <a:t>वस्तू</a:t>
          </a:r>
          <a:endParaRPr lang="en-US" sz="1600" kern="1200" dirty="0">
            <a:latin typeface="Arial Unicode MS" pitchFamily="34" charset="-128"/>
            <a:ea typeface="Arial Unicode MS" pitchFamily="34" charset="-128"/>
            <a:cs typeface="Arial Unicode MS" pitchFamily="34" charset="-128"/>
          </a:endParaRPr>
        </a:p>
        <a:p>
          <a:pPr marL="171450" lvl="1" indent="-171450" algn="l" defTabSz="711200">
            <a:lnSpc>
              <a:spcPct val="90000"/>
            </a:lnSpc>
            <a:spcBef>
              <a:spcPct val="0"/>
            </a:spcBef>
            <a:spcAft>
              <a:spcPct val="15000"/>
            </a:spcAft>
            <a:buChar char="••"/>
          </a:pPr>
          <a:r>
            <a:rPr lang="en-US" sz="1600" kern="1200" dirty="0" smtClean="0">
              <a:latin typeface="Arial Unicode MS" pitchFamily="34" charset="-128"/>
              <a:ea typeface="Arial Unicode MS" pitchFamily="34" charset="-128"/>
              <a:cs typeface="Arial Unicode MS" pitchFamily="34" charset="-128"/>
            </a:rPr>
            <a:t>२. </a:t>
          </a:r>
          <a:r>
            <a:rPr lang="en-US" sz="1600" kern="1200" dirty="0" err="1" smtClean="0">
              <a:latin typeface="Arial Unicode MS" pitchFamily="34" charset="-128"/>
              <a:ea typeface="Arial Unicode MS" pitchFamily="34" charset="-128"/>
              <a:cs typeface="Arial Unicode MS" pitchFamily="34" charset="-128"/>
            </a:rPr>
            <a:t>अर्धनिर्मित</a:t>
          </a:r>
          <a:r>
            <a:rPr lang="en-US" sz="1600" kern="1200" dirty="0" smtClean="0">
              <a:latin typeface="Arial Unicode MS" pitchFamily="34" charset="-128"/>
              <a:ea typeface="Arial Unicode MS" pitchFamily="34" charset="-128"/>
              <a:cs typeface="Arial Unicode MS" pitchFamily="34" charset="-128"/>
            </a:rPr>
            <a:t> </a:t>
          </a:r>
          <a:r>
            <a:rPr lang="en-US" sz="1600" kern="1200" dirty="0" err="1" smtClean="0">
              <a:latin typeface="Arial Unicode MS" pitchFamily="34" charset="-128"/>
              <a:ea typeface="Arial Unicode MS" pitchFamily="34" charset="-128"/>
              <a:cs typeface="Arial Unicode MS" pitchFamily="34" charset="-128"/>
            </a:rPr>
            <a:t>वस्तू</a:t>
          </a:r>
          <a:r>
            <a:rPr lang="en-US" sz="1600" kern="1200" dirty="0" smtClean="0">
              <a:latin typeface="Arial Unicode MS" pitchFamily="34" charset="-128"/>
              <a:ea typeface="Arial Unicode MS" pitchFamily="34" charset="-128"/>
              <a:cs typeface="Arial Unicode MS" pitchFamily="34" charset="-128"/>
            </a:rPr>
            <a:t> </a:t>
          </a:r>
          <a:endParaRPr lang="en-US" sz="1600" kern="1200" dirty="0">
            <a:latin typeface="Arial Unicode MS" pitchFamily="34" charset="-128"/>
            <a:ea typeface="Arial Unicode MS" pitchFamily="34" charset="-128"/>
            <a:cs typeface="Arial Unicode MS" pitchFamily="34" charset="-128"/>
          </a:endParaRPr>
        </a:p>
        <a:p>
          <a:pPr marL="171450" lvl="1" indent="-171450" algn="l" defTabSz="711200">
            <a:lnSpc>
              <a:spcPct val="90000"/>
            </a:lnSpc>
            <a:spcBef>
              <a:spcPct val="0"/>
            </a:spcBef>
            <a:spcAft>
              <a:spcPct val="15000"/>
            </a:spcAft>
            <a:buChar char="••"/>
          </a:pPr>
          <a:r>
            <a:rPr lang="en-US" sz="1600" kern="1200" dirty="0" smtClean="0">
              <a:latin typeface="Arial Unicode MS" pitchFamily="34" charset="-128"/>
              <a:ea typeface="Arial Unicode MS" pitchFamily="34" charset="-128"/>
              <a:cs typeface="Arial Unicode MS" pitchFamily="34" charset="-128"/>
            </a:rPr>
            <a:t>३. </a:t>
          </a:r>
          <a:r>
            <a:rPr lang="en-US" sz="1600" kern="1200" dirty="0" err="1" smtClean="0">
              <a:latin typeface="Arial Unicode MS" pitchFamily="34" charset="-128"/>
              <a:ea typeface="Arial Unicode MS" pitchFamily="34" charset="-128"/>
              <a:cs typeface="Arial Unicode MS" pitchFamily="34" charset="-128"/>
            </a:rPr>
            <a:t>निर्मित</a:t>
          </a:r>
          <a:r>
            <a:rPr lang="en-US" sz="1600" kern="1200" dirty="0" smtClean="0">
              <a:latin typeface="Arial Unicode MS" pitchFamily="34" charset="-128"/>
              <a:ea typeface="Arial Unicode MS" pitchFamily="34" charset="-128"/>
              <a:cs typeface="Arial Unicode MS" pitchFamily="34" charset="-128"/>
            </a:rPr>
            <a:t> </a:t>
          </a:r>
          <a:r>
            <a:rPr lang="en-US" sz="1600" kern="1200" dirty="0" err="1" smtClean="0">
              <a:latin typeface="Arial Unicode MS" pitchFamily="34" charset="-128"/>
              <a:ea typeface="Arial Unicode MS" pitchFamily="34" charset="-128"/>
              <a:cs typeface="Arial Unicode MS" pitchFamily="34" charset="-128"/>
            </a:rPr>
            <a:t>वस्तू</a:t>
          </a:r>
          <a:endParaRPr lang="en-US" sz="1600" kern="1200" dirty="0">
            <a:latin typeface="Arial Unicode MS" pitchFamily="34" charset="-128"/>
            <a:ea typeface="Arial Unicode MS" pitchFamily="34" charset="-128"/>
            <a:cs typeface="Arial Unicode MS" pitchFamily="34" charset="-128"/>
          </a:endParaRPr>
        </a:p>
      </dsp:txBody>
      <dsp:txXfrm rot="5400000">
        <a:off x="5753729" y="954569"/>
        <a:ext cx="953839" cy="4295775"/>
      </dsp:txXfrm>
    </dsp:sp>
    <dsp:sp modelId="{3C504385-91E9-45D4-A265-5DE534942E16}">
      <dsp:nvSpPr>
        <dsp:cNvPr id="0" name=""/>
        <dsp:cNvSpPr/>
      </dsp:nvSpPr>
      <dsp:spPr>
        <a:xfrm>
          <a:off x="709" y="2506307"/>
          <a:ext cx="4082052" cy="1192299"/>
        </a:xfrm>
        <a:prstGeom prst="roundRect">
          <a:avLst/>
        </a:prstGeom>
        <a:solidFill>
          <a:schemeClr val="accent4">
            <a:hueOff val="0"/>
            <a:satOff val="0"/>
            <a:lumOff val="0"/>
            <a:alphaOff val="0"/>
          </a:schemeClr>
        </a:solidFill>
        <a:ln>
          <a:noFill/>
        </a:ln>
        <a:effectLst>
          <a:outerShdw blurRad="57150" dist="38100" dir="5400000" algn="ctr" rotWithShape="0">
            <a:schemeClr val="accent4">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latin typeface="Arial Unicode MS" pitchFamily="34" charset="-128"/>
              <a:ea typeface="Arial Unicode MS" pitchFamily="34" charset="-128"/>
              <a:cs typeface="Arial Unicode MS" pitchFamily="34" charset="-128"/>
            </a:rPr>
            <a:t>३. </a:t>
          </a:r>
          <a:r>
            <a:rPr lang="en-US" sz="2800" kern="1200" dirty="0" err="1" smtClean="0">
              <a:latin typeface="Arial Unicode MS" pitchFamily="34" charset="-128"/>
              <a:ea typeface="Arial Unicode MS" pitchFamily="34" charset="-128"/>
              <a:cs typeface="Arial Unicode MS" pitchFamily="34" charset="-128"/>
            </a:rPr>
            <a:t>वस्तूवरील</a:t>
          </a:r>
          <a:r>
            <a:rPr lang="en-US" sz="2800" kern="1200" dirty="0" smtClean="0">
              <a:latin typeface="Arial Unicode MS" pitchFamily="34" charset="-128"/>
              <a:ea typeface="Arial Unicode MS" pitchFamily="34" charset="-128"/>
              <a:cs typeface="Arial Unicode MS" pitchFamily="34" charset="-128"/>
            </a:rPr>
            <a:t> </a:t>
          </a:r>
          <a:r>
            <a:rPr lang="en-US" sz="2800" kern="1200" dirty="0" err="1" smtClean="0">
              <a:latin typeface="Arial Unicode MS" pitchFamily="34" charset="-128"/>
              <a:ea typeface="Arial Unicode MS" pitchFamily="34" charset="-128"/>
              <a:cs typeface="Arial Unicode MS" pitchFamily="34" charset="-128"/>
            </a:rPr>
            <a:t>संस्कारानुसार</a:t>
          </a:r>
          <a:r>
            <a:rPr lang="en-US" sz="2800" kern="1200" dirty="0" smtClean="0">
              <a:latin typeface="Arial Unicode MS" pitchFamily="34" charset="-128"/>
              <a:ea typeface="Arial Unicode MS" pitchFamily="34" charset="-128"/>
              <a:cs typeface="Arial Unicode MS" pitchFamily="34" charset="-128"/>
            </a:rPr>
            <a:t> </a:t>
          </a:r>
          <a:r>
            <a:rPr lang="en-US" sz="2800" kern="1200" dirty="0" err="1" smtClean="0">
              <a:latin typeface="Arial Unicode MS" pitchFamily="34" charset="-128"/>
              <a:ea typeface="Arial Unicode MS" pitchFamily="34" charset="-128"/>
              <a:cs typeface="Arial Unicode MS" pitchFamily="34" charset="-128"/>
            </a:rPr>
            <a:t>वर्गीकरण</a:t>
          </a:r>
          <a:endParaRPr lang="en-US" sz="2800" kern="1200" dirty="0">
            <a:latin typeface="Arial Unicode MS" pitchFamily="34" charset="-128"/>
            <a:ea typeface="Arial Unicode MS" pitchFamily="34" charset="-128"/>
            <a:cs typeface="Arial Unicode MS" pitchFamily="34" charset="-128"/>
          </a:endParaRPr>
        </a:p>
      </dsp:txBody>
      <dsp:txXfrm>
        <a:off x="709" y="2506307"/>
        <a:ext cx="4082052" cy="1192299"/>
      </dsp:txXfrm>
    </dsp:sp>
    <dsp:sp modelId="{E17F8D7F-3ACC-4386-B159-FB1127D7DE34}">
      <dsp:nvSpPr>
        <dsp:cNvPr id="0" name=""/>
        <dsp:cNvSpPr/>
      </dsp:nvSpPr>
      <dsp:spPr>
        <a:xfrm rot="5400000">
          <a:off x="5756483" y="2206483"/>
          <a:ext cx="953839" cy="4295775"/>
        </a:xfrm>
        <a:prstGeom prst="round2SameRect">
          <a:avLst/>
        </a:prstGeom>
        <a:solidFill>
          <a:schemeClr val="accent5">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latin typeface="Arial Unicode MS" pitchFamily="34" charset="-128"/>
              <a:ea typeface="Arial Unicode MS" pitchFamily="34" charset="-128"/>
              <a:cs typeface="Arial Unicode MS" pitchFamily="34" charset="-128"/>
            </a:rPr>
            <a:t>१. </a:t>
          </a:r>
          <a:r>
            <a:rPr lang="en-US" sz="1600" kern="1200" dirty="0" err="1" smtClean="0">
              <a:latin typeface="Arial Unicode MS" pitchFamily="34" charset="-128"/>
              <a:ea typeface="Arial Unicode MS" pitchFamily="34" charset="-128"/>
              <a:cs typeface="Arial Unicode MS" pitchFamily="34" charset="-128"/>
            </a:rPr>
            <a:t>टिकाऊ</a:t>
          </a:r>
          <a:r>
            <a:rPr lang="en-US" sz="1600" kern="1200" dirty="0" smtClean="0">
              <a:latin typeface="Arial Unicode MS" pitchFamily="34" charset="-128"/>
              <a:ea typeface="Arial Unicode MS" pitchFamily="34" charset="-128"/>
              <a:cs typeface="Arial Unicode MS" pitchFamily="34" charset="-128"/>
            </a:rPr>
            <a:t> </a:t>
          </a:r>
          <a:r>
            <a:rPr lang="en-US" sz="1600" kern="1200" dirty="0" err="1" smtClean="0">
              <a:latin typeface="Arial Unicode MS" pitchFamily="34" charset="-128"/>
              <a:ea typeface="Arial Unicode MS" pitchFamily="34" charset="-128"/>
              <a:cs typeface="Arial Unicode MS" pitchFamily="34" charset="-128"/>
            </a:rPr>
            <a:t>वस्तू</a:t>
          </a:r>
          <a:endParaRPr lang="en-US" sz="1600" kern="1200" dirty="0">
            <a:latin typeface="Arial Unicode MS" pitchFamily="34" charset="-128"/>
            <a:ea typeface="Arial Unicode MS" pitchFamily="34" charset="-128"/>
            <a:cs typeface="Arial Unicode MS" pitchFamily="34" charset="-128"/>
          </a:endParaRPr>
        </a:p>
        <a:p>
          <a:pPr marL="171450" lvl="1" indent="-171450" algn="l" defTabSz="711200">
            <a:lnSpc>
              <a:spcPct val="90000"/>
            </a:lnSpc>
            <a:spcBef>
              <a:spcPct val="0"/>
            </a:spcBef>
            <a:spcAft>
              <a:spcPct val="15000"/>
            </a:spcAft>
            <a:buChar char="••"/>
          </a:pPr>
          <a:r>
            <a:rPr lang="en-US" sz="1600" kern="1200" dirty="0" smtClean="0">
              <a:latin typeface="Arial Unicode MS" pitchFamily="34" charset="-128"/>
              <a:ea typeface="Arial Unicode MS" pitchFamily="34" charset="-128"/>
              <a:cs typeface="Arial Unicode MS" pitchFamily="34" charset="-128"/>
            </a:rPr>
            <a:t>२. </a:t>
          </a:r>
          <a:r>
            <a:rPr lang="en-US" sz="1600" kern="1200" dirty="0" err="1" smtClean="0">
              <a:latin typeface="Arial Unicode MS" pitchFamily="34" charset="-128"/>
              <a:ea typeface="Arial Unicode MS" pitchFamily="34" charset="-128"/>
              <a:cs typeface="Arial Unicode MS" pitchFamily="34" charset="-128"/>
            </a:rPr>
            <a:t>बिगरटिकाऊ</a:t>
          </a:r>
          <a:r>
            <a:rPr lang="en-US" sz="1600" kern="1200" dirty="0" smtClean="0">
              <a:latin typeface="Arial Unicode MS" pitchFamily="34" charset="-128"/>
              <a:ea typeface="Arial Unicode MS" pitchFamily="34" charset="-128"/>
              <a:cs typeface="Arial Unicode MS" pitchFamily="34" charset="-128"/>
            </a:rPr>
            <a:t> </a:t>
          </a:r>
          <a:r>
            <a:rPr lang="en-US" sz="1600" kern="1200" dirty="0" err="1" smtClean="0">
              <a:latin typeface="Arial Unicode MS" pitchFamily="34" charset="-128"/>
              <a:ea typeface="Arial Unicode MS" pitchFamily="34" charset="-128"/>
              <a:cs typeface="Arial Unicode MS" pitchFamily="34" charset="-128"/>
            </a:rPr>
            <a:t>वस्तू</a:t>
          </a:r>
          <a:endParaRPr lang="en-US" sz="1600" kern="1200" dirty="0">
            <a:latin typeface="Arial Unicode MS" pitchFamily="34" charset="-128"/>
            <a:ea typeface="Arial Unicode MS" pitchFamily="34" charset="-128"/>
            <a:cs typeface="Arial Unicode MS" pitchFamily="34" charset="-128"/>
          </a:endParaRPr>
        </a:p>
      </dsp:txBody>
      <dsp:txXfrm rot="5400000">
        <a:off x="5756483" y="2206483"/>
        <a:ext cx="953839" cy="4295775"/>
      </dsp:txXfrm>
    </dsp:sp>
    <dsp:sp modelId="{C2A56426-CD48-4A94-8DA7-81A1FDD03D9B}">
      <dsp:nvSpPr>
        <dsp:cNvPr id="0" name=""/>
        <dsp:cNvSpPr/>
      </dsp:nvSpPr>
      <dsp:spPr>
        <a:xfrm>
          <a:off x="709" y="3758221"/>
          <a:ext cx="4084806" cy="1192299"/>
        </a:xfrm>
        <a:prstGeom prst="roundRect">
          <a:avLst/>
        </a:prstGeom>
        <a:solidFill>
          <a:schemeClr val="accent5">
            <a:hueOff val="0"/>
            <a:satOff val="0"/>
            <a:lumOff val="0"/>
            <a:alphaOff val="0"/>
          </a:schemeClr>
        </a:solidFill>
        <a:ln>
          <a:noFill/>
        </a:ln>
        <a:effectLst>
          <a:outerShdw blurRad="57150" dist="38100" dir="5400000" algn="ctr" rotWithShape="0">
            <a:schemeClr val="accent5">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latin typeface="Arial Unicode MS" pitchFamily="34" charset="-128"/>
              <a:ea typeface="Arial Unicode MS" pitchFamily="34" charset="-128"/>
              <a:cs typeface="Arial Unicode MS" pitchFamily="34" charset="-128"/>
            </a:rPr>
            <a:t>४. </a:t>
          </a:r>
          <a:r>
            <a:rPr lang="en-US" sz="2800" kern="1200" dirty="0" err="1" smtClean="0">
              <a:latin typeface="Arial Unicode MS" pitchFamily="34" charset="-128"/>
              <a:ea typeface="Arial Unicode MS" pitchFamily="34" charset="-128"/>
              <a:cs typeface="Arial Unicode MS" pitchFamily="34" charset="-128"/>
            </a:rPr>
            <a:t>वस्तूच्या</a:t>
          </a:r>
          <a:r>
            <a:rPr lang="en-US" sz="2800" kern="1200" dirty="0" smtClean="0">
              <a:latin typeface="Arial Unicode MS" pitchFamily="34" charset="-128"/>
              <a:ea typeface="Arial Unicode MS" pitchFamily="34" charset="-128"/>
              <a:cs typeface="Arial Unicode MS" pitchFamily="34" charset="-128"/>
            </a:rPr>
            <a:t> </a:t>
          </a:r>
          <a:r>
            <a:rPr lang="en-US" sz="2800" kern="1200" dirty="0" err="1" smtClean="0">
              <a:latin typeface="Arial Unicode MS" pitchFamily="34" charset="-128"/>
              <a:ea typeface="Arial Unicode MS" pitchFamily="34" charset="-128"/>
              <a:cs typeface="Arial Unicode MS" pitchFamily="34" charset="-128"/>
            </a:rPr>
            <a:t>टिकाऊपणानुसार</a:t>
          </a:r>
          <a:r>
            <a:rPr lang="en-US" sz="2800" kern="1200" dirty="0" smtClean="0">
              <a:latin typeface="Arial Unicode MS" pitchFamily="34" charset="-128"/>
              <a:ea typeface="Arial Unicode MS" pitchFamily="34" charset="-128"/>
              <a:cs typeface="Arial Unicode MS" pitchFamily="34" charset="-128"/>
            </a:rPr>
            <a:t> </a:t>
          </a:r>
          <a:r>
            <a:rPr lang="en-US" sz="2800" kern="1200" dirty="0" err="1" smtClean="0">
              <a:latin typeface="Arial Unicode MS" pitchFamily="34" charset="-128"/>
              <a:ea typeface="Arial Unicode MS" pitchFamily="34" charset="-128"/>
              <a:cs typeface="Arial Unicode MS" pitchFamily="34" charset="-128"/>
            </a:rPr>
            <a:t>वर्गीकरण</a:t>
          </a:r>
          <a:endParaRPr lang="en-US" sz="2800" kern="1200" dirty="0">
            <a:latin typeface="Arial Unicode MS" pitchFamily="34" charset="-128"/>
            <a:ea typeface="Arial Unicode MS" pitchFamily="34" charset="-128"/>
            <a:cs typeface="Arial Unicode MS" pitchFamily="34" charset="-128"/>
          </a:endParaRPr>
        </a:p>
      </dsp:txBody>
      <dsp:txXfrm>
        <a:off x="709" y="3758221"/>
        <a:ext cx="4084806" cy="119229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A764C20-E467-4686-ACC6-4FE5BDDEC27A}">
      <dsp:nvSpPr>
        <dsp:cNvPr id="0" name=""/>
        <dsp:cNvSpPr/>
      </dsp:nvSpPr>
      <dsp:spPr>
        <a:xfrm>
          <a:off x="36" y="32043"/>
          <a:ext cx="3525105" cy="2109945"/>
        </a:xfrm>
        <a:prstGeom prst="rect">
          <a:avLst/>
        </a:prstGeom>
        <a:solidFill>
          <a:schemeClr val="accent2">
            <a:hueOff val="0"/>
            <a:satOff val="0"/>
            <a:lumOff val="0"/>
            <a:alphaOff val="0"/>
          </a:schemeClr>
        </a:soli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100000"/>
            </a:lnSpc>
            <a:spcBef>
              <a:spcPct val="0"/>
            </a:spcBef>
            <a:spcAft>
              <a:spcPct val="35000"/>
            </a:spcAft>
          </a:pPr>
          <a:r>
            <a:rPr lang="en-US" sz="2000" kern="1200" dirty="0" smtClean="0">
              <a:latin typeface="Arial Unicode MS" pitchFamily="34" charset="-128"/>
              <a:ea typeface="Arial Unicode MS" pitchFamily="34" charset="-128"/>
              <a:cs typeface="Arial Unicode MS" pitchFamily="34" charset="-128"/>
            </a:rPr>
            <a:t>१. </a:t>
          </a:r>
          <a:r>
            <a:rPr lang="en-US" sz="2000" kern="1200" dirty="0" err="1" smtClean="0">
              <a:latin typeface="Arial Unicode MS" pitchFamily="34" charset="-128"/>
              <a:ea typeface="Arial Unicode MS" pitchFamily="34" charset="-128"/>
              <a:cs typeface="Arial Unicode MS" pitchFamily="34" charset="-128"/>
            </a:rPr>
            <a:t>गरजांनुसार</a:t>
          </a:r>
          <a:r>
            <a:rPr lang="en-US" sz="2000" kern="1200" dirty="0" smtClean="0">
              <a:latin typeface="Arial Unicode MS" pitchFamily="34" charset="-128"/>
              <a:ea typeface="Arial Unicode MS" pitchFamily="34" charset="-128"/>
              <a:cs typeface="Arial Unicode MS" pitchFamily="34" charset="-128"/>
            </a:rPr>
            <a:t> </a:t>
          </a:r>
          <a:r>
            <a:rPr lang="en-US" sz="2000" kern="1200" dirty="0" err="1" smtClean="0">
              <a:latin typeface="Arial Unicode MS" pitchFamily="34" charset="-128"/>
              <a:ea typeface="Arial Unicode MS" pitchFamily="34" charset="-128"/>
              <a:cs typeface="Arial Unicode MS" pitchFamily="34" charset="-128"/>
            </a:rPr>
            <a:t>वर्गीकरण</a:t>
          </a:r>
          <a:r>
            <a:rPr lang="en-US" sz="2000" kern="1200" dirty="0" smtClean="0">
              <a:latin typeface="Arial Unicode MS" pitchFamily="34" charset="-128"/>
              <a:ea typeface="Arial Unicode MS" pitchFamily="34" charset="-128"/>
              <a:cs typeface="Arial Unicode MS" pitchFamily="34" charset="-128"/>
            </a:rPr>
            <a:t> </a:t>
          </a:r>
        </a:p>
        <a:p>
          <a:pPr lvl="0" algn="ctr" defTabSz="889000">
            <a:lnSpc>
              <a:spcPct val="100000"/>
            </a:lnSpc>
            <a:spcBef>
              <a:spcPct val="0"/>
            </a:spcBef>
            <a:spcAft>
              <a:spcPct val="35000"/>
            </a:spcAft>
          </a:pPr>
          <a:r>
            <a:rPr lang="en-US" sz="2000" kern="1200" dirty="0" smtClean="0">
              <a:latin typeface="Arial Unicode MS" pitchFamily="34" charset="-128"/>
              <a:ea typeface="Arial Unicode MS" pitchFamily="34" charset="-128"/>
              <a:cs typeface="Arial Unicode MS" pitchFamily="34" charset="-128"/>
            </a:rPr>
            <a:t>( </a:t>
          </a:r>
          <a:r>
            <a:rPr lang="en-US" sz="2000" kern="1200" dirty="0" err="1" smtClean="0">
              <a:latin typeface="Arial Unicode MS" pitchFamily="34" charset="-128"/>
              <a:ea typeface="Arial Unicode MS" pitchFamily="34" charset="-128"/>
              <a:cs typeface="Arial Unicode MS" pitchFamily="34" charset="-128"/>
            </a:rPr>
            <a:t>आर्थिक</a:t>
          </a:r>
          <a:r>
            <a:rPr lang="en-US" sz="2000" kern="1200" dirty="0" smtClean="0">
              <a:latin typeface="Arial Unicode MS" pitchFamily="34" charset="-128"/>
              <a:ea typeface="Arial Unicode MS" pitchFamily="34" charset="-128"/>
              <a:cs typeface="Arial Unicode MS" pitchFamily="34" charset="-128"/>
            </a:rPr>
            <a:t> </a:t>
          </a:r>
          <a:r>
            <a:rPr lang="en-US" sz="2000" kern="1200" dirty="0" err="1" smtClean="0">
              <a:latin typeface="Arial Unicode MS" pitchFamily="34" charset="-128"/>
              <a:ea typeface="Arial Unicode MS" pitchFamily="34" charset="-128"/>
              <a:cs typeface="Arial Unicode MS" pitchFamily="34" charset="-128"/>
            </a:rPr>
            <a:t>मानव</a:t>
          </a:r>
          <a:r>
            <a:rPr lang="en-US" sz="2000" kern="1200" dirty="0" smtClean="0">
              <a:latin typeface="Arial Unicode MS" pitchFamily="34" charset="-128"/>
              <a:ea typeface="Arial Unicode MS" pitchFamily="34" charset="-128"/>
              <a:cs typeface="Arial Unicode MS" pitchFamily="34" charset="-128"/>
            </a:rPr>
            <a:t> </a:t>
          </a:r>
          <a:r>
            <a:rPr lang="en-US" sz="2000" kern="1200" dirty="0" err="1" smtClean="0">
              <a:latin typeface="Arial Unicode MS" pitchFamily="34" charset="-128"/>
              <a:ea typeface="Arial Unicode MS" pitchFamily="34" charset="-128"/>
              <a:cs typeface="Arial Unicode MS" pitchFamily="34" charset="-128"/>
            </a:rPr>
            <a:t>प्रतिमान</a:t>
          </a:r>
          <a:r>
            <a:rPr lang="en-US" sz="2000" kern="1200" dirty="0" smtClean="0">
              <a:latin typeface="Arial Unicode MS" pitchFamily="34" charset="-128"/>
              <a:ea typeface="Arial Unicode MS" pitchFamily="34" charset="-128"/>
              <a:cs typeface="Arial Unicode MS" pitchFamily="34" charset="-128"/>
            </a:rPr>
            <a:t>) </a:t>
          </a:r>
        </a:p>
        <a:p>
          <a:pPr lvl="0" algn="ctr" defTabSz="889000">
            <a:lnSpc>
              <a:spcPct val="100000"/>
            </a:lnSpc>
            <a:spcBef>
              <a:spcPct val="0"/>
            </a:spcBef>
            <a:spcAft>
              <a:spcPct val="35000"/>
            </a:spcAft>
          </a:pPr>
          <a:r>
            <a:rPr lang="en-GB" sz="2000" kern="1200" dirty="0" smtClean="0">
              <a:latin typeface="Arial Unicode MS" pitchFamily="34" charset="-128"/>
              <a:ea typeface="Arial Unicode MS" pitchFamily="34" charset="-128"/>
              <a:cs typeface="Arial Unicode MS" pitchFamily="34" charset="-128"/>
            </a:rPr>
            <a:t>(Economic man model)</a:t>
          </a:r>
          <a:endParaRPr lang="en-US" sz="2000" kern="1200" dirty="0">
            <a:latin typeface="Arial Unicode MS" pitchFamily="34" charset="-128"/>
            <a:ea typeface="Arial Unicode MS" pitchFamily="34" charset="-128"/>
            <a:cs typeface="Arial Unicode MS" pitchFamily="34" charset="-128"/>
          </a:endParaRPr>
        </a:p>
      </dsp:txBody>
      <dsp:txXfrm>
        <a:off x="36" y="32043"/>
        <a:ext cx="3525105" cy="2109945"/>
      </dsp:txXfrm>
    </dsp:sp>
    <dsp:sp modelId="{5728A9AC-34AD-48A3-BDA8-5D5BD73AAAA7}">
      <dsp:nvSpPr>
        <dsp:cNvPr id="0" name=""/>
        <dsp:cNvSpPr/>
      </dsp:nvSpPr>
      <dsp:spPr>
        <a:xfrm>
          <a:off x="36" y="1824080"/>
          <a:ext cx="3525105" cy="2239920"/>
        </a:xfrm>
        <a:prstGeom prst="rect">
          <a:avLst/>
        </a:prstGeom>
        <a:solidFill>
          <a:schemeClr val="accent2">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Unicode MS" pitchFamily="34" charset="-128"/>
              <a:ea typeface="Arial Unicode MS" pitchFamily="34" charset="-128"/>
              <a:cs typeface="Arial Unicode MS" pitchFamily="34" charset="-128"/>
            </a:rPr>
            <a:t>१. </a:t>
          </a:r>
          <a:r>
            <a:rPr lang="en-US" sz="2000" kern="1200" dirty="0" err="1" smtClean="0">
              <a:latin typeface="Arial Unicode MS" pitchFamily="34" charset="-128"/>
              <a:ea typeface="Arial Unicode MS" pitchFamily="34" charset="-128"/>
              <a:cs typeface="Arial Unicode MS" pitchFamily="34" charset="-128"/>
            </a:rPr>
            <a:t>आवश्यक</a:t>
          </a:r>
          <a:r>
            <a:rPr lang="en-US" sz="2000" kern="1200" dirty="0" smtClean="0">
              <a:latin typeface="Arial Unicode MS" pitchFamily="34" charset="-128"/>
              <a:ea typeface="Arial Unicode MS" pitchFamily="34" charset="-128"/>
              <a:cs typeface="Arial Unicode MS" pitchFamily="34" charset="-128"/>
            </a:rPr>
            <a:t> </a:t>
          </a:r>
          <a:r>
            <a:rPr lang="en-US" sz="2000" kern="1200" dirty="0" err="1" smtClean="0">
              <a:latin typeface="Arial Unicode MS" pitchFamily="34" charset="-128"/>
              <a:ea typeface="Arial Unicode MS" pitchFamily="34" charset="-128"/>
              <a:cs typeface="Arial Unicode MS" pitchFamily="34" charset="-128"/>
            </a:rPr>
            <a:t>वस्तू</a:t>
          </a:r>
          <a:endParaRPr lang="en-US" sz="2000" kern="1200" dirty="0">
            <a:latin typeface="Arial Unicode MS" pitchFamily="34" charset="-128"/>
            <a:ea typeface="Arial Unicode MS" pitchFamily="34" charset="-128"/>
            <a:cs typeface="Arial Unicode MS" pitchFamily="34" charset="-128"/>
          </a:endParaRPr>
        </a:p>
        <a:p>
          <a:pPr marL="228600" lvl="1" indent="-228600" algn="l" defTabSz="889000">
            <a:lnSpc>
              <a:spcPct val="90000"/>
            </a:lnSpc>
            <a:spcBef>
              <a:spcPct val="0"/>
            </a:spcBef>
            <a:spcAft>
              <a:spcPct val="15000"/>
            </a:spcAft>
            <a:buChar char="••"/>
          </a:pPr>
          <a:r>
            <a:rPr lang="en-US" sz="2000" kern="1200" dirty="0" smtClean="0">
              <a:latin typeface="Arial Unicode MS" pitchFamily="34" charset="-128"/>
              <a:ea typeface="Arial Unicode MS" pitchFamily="34" charset="-128"/>
              <a:cs typeface="Arial Unicode MS" pitchFamily="34" charset="-128"/>
            </a:rPr>
            <a:t>२. </a:t>
          </a:r>
          <a:r>
            <a:rPr lang="en-US" sz="2000" kern="1200" dirty="0" err="1" smtClean="0">
              <a:latin typeface="Arial Unicode MS" pitchFamily="34" charset="-128"/>
              <a:ea typeface="Arial Unicode MS" pitchFamily="34" charset="-128"/>
              <a:cs typeface="Arial Unicode MS" pitchFamily="34" charset="-128"/>
            </a:rPr>
            <a:t>सुखसोईच्या</a:t>
          </a:r>
          <a:r>
            <a:rPr lang="en-US" sz="2000" kern="1200" dirty="0" smtClean="0">
              <a:latin typeface="Arial Unicode MS" pitchFamily="34" charset="-128"/>
              <a:ea typeface="Arial Unicode MS" pitchFamily="34" charset="-128"/>
              <a:cs typeface="Arial Unicode MS" pitchFamily="34" charset="-128"/>
            </a:rPr>
            <a:t> </a:t>
          </a:r>
          <a:r>
            <a:rPr lang="en-US" sz="2000" kern="1200" dirty="0" err="1" smtClean="0">
              <a:latin typeface="Arial Unicode MS" pitchFamily="34" charset="-128"/>
              <a:ea typeface="Arial Unicode MS" pitchFamily="34" charset="-128"/>
              <a:cs typeface="Arial Unicode MS" pitchFamily="34" charset="-128"/>
            </a:rPr>
            <a:t>वस्तू</a:t>
          </a:r>
          <a:endParaRPr lang="en-US" sz="2000" kern="1200" dirty="0">
            <a:latin typeface="Arial Unicode MS" pitchFamily="34" charset="-128"/>
            <a:ea typeface="Arial Unicode MS" pitchFamily="34" charset="-128"/>
            <a:cs typeface="Arial Unicode MS" pitchFamily="34" charset="-128"/>
          </a:endParaRPr>
        </a:p>
        <a:p>
          <a:pPr marL="228600" lvl="1" indent="-228600" algn="l" defTabSz="889000">
            <a:lnSpc>
              <a:spcPct val="90000"/>
            </a:lnSpc>
            <a:spcBef>
              <a:spcPct val="0"/>
            </a:spcBef>
            <a:spcAft>
              <a:spcPct val="15000"/>
            </a:spcAft>
            <a:buChar char="••"/>
          </a:pPr>
          <a:r>
            <a:rPr lang="en-US" sz="2000" kern="1200" dirty="0" smtClean="0">
              <a:latin typeface="Arial Unicode MS" pitchFamily="34" charset="-128"/>
              <a:ea typeface="Arial Unicode MS" pitchFamily="34" charset="-128"/>
              <a:cs typeface="Arial Unicode MS" pitchFamily="34" charset="-128"/>
            </a:rPr>
            <a:t>३. </a:t>
          </a:r>
          <a:r>
            <a:rPr lang="en-US" sz="2000" kern="1200" dirty="0" err="1" smtClean="0">
              <a:latin typeface="Arial Unicode MS" pitchFamily="34" charset="-128"/>
              <a:ea typeface="Arial Unicode MS" pitchFamily="34" charset="-128"/>
              <a:cs typeface="Arial Unicode MS" pitchFamily="34" charset="-128"/>
            </a:rPr>
            <a:t>चैनीच्या</a:t>
          </a:r>
          <a:r>
            <a:rPr lang="en-US" sz="2000" kern="1200" dirty="0" smtClean="0">
              <a:latin typeface="Arial Unicode MS" pitchFamily="34" charset="-128"/>
              <a:ea typeface="Arial Unicode MS" pitchFamily="34" charset="-128"/>
              <a:cs typeface="Arial Unicode MS" pitchFamily="34" charset="-128"/>
            </a:rPr>
            <a:t> </a:t>
          </a:r>
          <a:r>
            <a:rPr lang="en-US" sz="2000" kern="1200" dirty="0" err="1" smtClean="0">
              <a:latin typeface="Arial Unicode MS" pitchFamily="34" charset="-128"/>
              <a:ea typeface="Arial Unicode MS" pitchFamily="34" charset="-128"/>
              <a:cs typeface="Arial Unicode MS" pitchFamily="34" charset="-128"/>
            </a:rPr>
            <a:t>वस्तू</a:t>
          </a:r>
          <a:endParaRPr lang="en-US" sz="2000" kern="1200" dirty="0">
            <a:latin typeface="Arial Unicode MS" pitchFamily="34" charset="-128"/>
            <a:ea typeface="Arial Unicode MS" pitchFamily="34" charset="-128"/>
            <a:cs typeface="Arial Unicode MS" pitchFamily="34" charset="-128"/>
          </a:endParaRPr>
        </a:p>
      </dsp:txBody>
      <dsp:txXfrm>
        <a:off x="36" y="1824080"/>
        <a:ext cx="3525105" cy="2239920"/>
      </dsp:txXfrm>
    </dsp:sp>
    <dsp:sp modelId="{938C6CB9-F453-40F2-921F-62621F207C57}">
      <dsp:nvSpPr>
        <dsp:cNvPr id="0" name=""/>
        <dsp:cNvSpPr/>
      </dsp:nvSpPr>
      <dsp:spPr>
        <a:xfrm>
          <a:off x="4018657" y="8150"/>
          <a:ext cx="3525105" cy="2205517"/>
        </a:xfrm>
        <a:prstGeom prst="rect">
          <a:avLst/>
        </a:prstGeom>
        <a:solidFill>
          <a:schemeClr val="accent3">
            <a:hueOff val="0"/>
            <a:satOff val="0"/>
            <a:lumOff val="0"/>
            <a:alphaOff val="0"/>
          </a:schemeClr>
        </a:solidFill>
        <a:ln>
          <a:noFill/>
        </a:ln>
        <a:effectLst>
          <a:outerShdw blurRad="57150" dist="38100" dir="5400000" algn="ctr" rotWithShape="0">
            <a:schemeClr val="accent3">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US" sz="2000" kern="1200" dirty="0" smtClean="0">
              <a:latin typeface="Arial Unicode MS" pitchFamily="34" charset="-128"/>
              <a:ea typeface="Arial Unicode MS" pitchFamily="34" charset="-128"/>
              <a:cs typeface="Arial Unicode MS" pitchFamily="34" charset="-128"/>
            </a:rPr>
            <a:t>२. </a:t>
          </a:r>
          <a:r>
            <a:rPr lang="en-US" sz="2000" kern="1200" dirty="0" err="1" smtClean="0">
              <a:latin typeface="Arial Unicode MS" pitchFamily="34" charset="-128"/>
              <a:ea typeface="Arial Unicode MS" pitchFamily="34" charset="-128"/>
              <a:cs typeface="Arial Unicode MS" pitchFamily="34" charset="-128"/>
            </a:rPr>
            <a:t>खरेदी</a:t>
          </a:r>
          <a:r>
            <a:rPr lang="en-US" sz="2000" kern="1200" dirty="0" smtClean="0">
              <a:latin typeface="Arial Unicode MS" pitchFamily="34" charset="-128"/>
              <a:ea typeface="Arial Unicode MS" pitchFamily="34" charset="-128"/>
              <a:cs typeface="Arial Unicode MS" pitchFamily="34" charset="-128"/>
            </a:rPr>
            <a:t> </a:t>
          </a:r>
          <a:r>
            <a:rPr lang="en-US" sz="2000" kern="1200" dirty="0" err="1" smtClean="0">
              <a:latin typeface="Arial Unicode MS" pitchFamily="34" charset="-128"/>
              <a:ea typeface="Arial Unicode MS" pitchFamily="34" charset="-128"/>
              <a:cs typeface="Arial Unicode MS" pitchFamily="34" charset="-128"/>
            </a:rPr>
            <a:t>सवयीनुसार</a:t>
          </a:r>
          <a:r>
            <a:rPr lang="en-US" sz="2000" kern="1200" dirty="0" smtClean="0">
              <a:latin typeface="Arial Unicode MS" pitchFamily="34" charset="-128"/>
              <a:ea typeface="Arial Unicode MS" pitchFamily="34" charset="-128"/>
              <a:cs typeface="Arial Unicode MS" pitchFamily="34" charset="-128"/>
            </a:rPr>
            <a:t> </a:t>
          </a:r>
          <a:r>
            <a:rPr lang="en-US" sz="2000" kern="1200" dirty="0" err="1" smtClean="0">
              <a:latin typeface="Arial Unicode MS" pitchFamily="34" charset="-128"/>
              <a:ea typeface="Arial Unicode MS" pitchFamily="34" charset="-128"/>
              <a:cs typeface="Arial Unicode MS" pitchFamily="34" charset="-128"/>
            </a:rPr>
            <a:t>वर्गीकरण</a:t>
          </a:r>
          <a:r>
            <a:rPr lang="en-US" sz="2000" kern="1200" dirty="0" smtClean="0">
              <a:latin typeface="Arial Unicode MS" pitchFamily="34" charset="-128"/>
              <a:ea typeface="Arial Unicode MS" pitchFamily="34" charset="-128"/>
              <a:cs typeface="Arial Unicode MS" pitchFamily="34" charset="-128"/>
            </a:rPr>
            <a:t> (</a:t>
          </a:r>
          <a:r>
            <a:rPr lang="en-US" sz="2000" kern="1200" dirty="0" err="1" smtClean="0">
              <a:latin typeface="Arial Unicode MS" pitchFamily="34" charset="-128"/>
              <a:ea typeface="Arial Unicode MS" pitchFamily="34" charset="-128"/>
              <a:cs typeface="Arial Unicode MS" pitchFamily="34" charset="-128"/>
            </a:rPr>
            <a:t>फिलिप</a:t>
          </a:r>
          <a:r>
            <a:rPr lang="en-US" sz="2000" kern="1200" dirty="0" smtClean="0">
              <a:latin typeface="Arial Unicode MS" pitchFamily="34" charset="-128"/>
              <a:ea typeface="Arial Unicode MS" pitchFamily="34" charset="-128"/>
              <a:cs typeface="Arial Unicode MS" pitchFamily="34" charset="-128"/>
            </a:rPr>
            <a:t> </a:t>
          </a:r>
          <a:r>
            <a:rPr lang="en-US" sz="2000" kern="1200" dirty="0" err="1" smtClean="0">
              <a:latin typeface="Arial Unicode MS" pitchFamily="34" charset="-128"/>
              <a:ea typeface="Arial Unicode MS" pitchFamily="34" charset="-128"/>
              <a:cs typeface="Arial Unicode MS" pitchFamily="34" charset="-128"/>
            </a:rPr>
            <a:t>कोटलर</a:t>
          </a:r>
          <a:r>
            <a:rPr lang="en-US" sz="2000" kern="1200" dirty="0" smtClean="0">
              <a:latin typeface="Arial Unicode MS" pitchFamily="34" charset="-128"/>
              <a:ea typeface="Arial Unicode MS" pitchFamily="34" charset="-128"/>
              <a:cs typeface="Arial Unicode MS" pitchFamily="34" charset="-128"/>
            </a:rPr>
            <a:t> </a:t>
          </a:r>
          <a:r>
            <a:rPr lang="en-US" sz="2000" kern="1200" dirty="0" err="1" smtClean="0">
              <a:latin typeface="Arial Unicode MS" pitchFamily="34" charset="-128"/>
              <a:ea typeface="Arial Unicode MS" pitchFamily="34" charset="-128"/>
              <a:cs typeface="Arial Unicode MS" pitchFamily="34" charset="-128"/>
            </a:rPr>
            <a:t>यांचे</a:t>
          </a:r>
          <a:r>
            <a:rPr lang="en-US" sz="2000" kern="1200" dirty="0" smtClean="0">
              <a:latin typeface="Arial Unicode MS" pitchFamily="34" charset="-128"/>
              <a:ea typeface="Arial Unicode MS" pitchFamily="34" charset="-128"/>
              <a:cs typeface="Arial Unicode MS" pitchFamily="34" charset="-128"/>
            </a:rPr>
            <a:t> </a:t>
          </a:r>
          <a:r>
            <a:rPr lang="en-US" sz="2000" kern="1200" dirty="0" err="1" smtClean="0">
              <a:latin typeface="Arial Unicode MS" pitchFamily="34" charset="-128"/>
              <a:ea typeface="Arial Unicode MS" pitchFamily="34" charset="-128"/>
              <a:cs typeface="Arial Unicode MS" pitchFamily="34" charset="-128"/>
            </a:rPr>
            <a:t>वर्गीकरण</a:t>
          </a:r>
          <a:r>
            <a:rPr lang="en-US" sz="2000" kern="1200" dirty="0" smtClean="0">
              <a:latin typeface="Arial Unicode MS" pitchFamily="34" charset="-128"/>
              <a:ea typeface="Arial Unicode MS" pitchFamily="34" charset="-128"/>
              <a:cs typeface="Arial Unicode MS" pitchFamily="34" charset="-128"/>
            </a:rPr>
            <a:t>)</a:t>
          </a:r>
          <a:endParaRPr lang="en-US" sz="2000" kern="1200" dirty="0">
            <a:latin typeface="Arial Unicode MS" pitchFamily="34" charset="-128"/>
            <a:ea typeface="Arial Unicode MS" pitchFamily="34" charset="-128"/>
            <a:cs typeface="Arial Unicode MS" pitchFamily="34" charset="-128"/>
          </a:endParaRPr>
        </a:p>
      </dsp:txBody>
      <dsp:txXfrm>
        <a:off x="4018657" y="8150"/>
        <a:ext cx="3525105" cy="2205517"/>
      </dsp:txXfrm>
    </dsp:sp>
    <dsp:sp modelId="{E6EEE1F6-7FAA-4289-A379-DDE672F9D8D3}">
      <dsp:nvSpPr>
        <dsp:cNvPr id="0" name=""/>
        <dsp:cNvSpPr/>
      </dsp:nvSpPr>
      <dsp:spPr>
        <a:xfrm>
          <a:off x="4018657" y="1815929"/>
          <a:ext cx="3525105" cy="2239920"/>
        </a:xfrm>
        <a:prstGeom prst="rect">
          <a:avLst/>
        </a:prstGeom>
        <a:solidFill>
          <a:schemeClr val="accent3">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smtClean="0">
              <a:latin typeface="Arial Unicode MS" pitchFamily="34" charset="-128"/>
              <a:ea typeface="Arial Unicode MS" pitchFamily="34" charset="-128"/>
              <a:cs typeface="Arial Unicode MS" pitchFamily="34" charset="-128"/>
            </a:rPr>
            <a:t>१. </a:t>
          </a:r>
          <a:r>
            <a:rPr lang="en-US" sz="2000" kern="1200" dirty="0" err="1" smtClean="0">
              <a:latin typeface="Arial Unicode MS" pitchFamily="34" charset="-128"/>
              <a:ea typeface="Arial Unicode MS" pitchFamily="34" charset="-128"/>
              <a:cs typeface="Arial Unicode MS" pitchFamily="34" charset="-128"/>
            </a:rPr>
            <a:t>सोईच्या</a:t>
          </a:r>
          <a:r>
            <a:rPr lang="en-US" sz="2000" kern="1200" dirty="0" smtClean="0">
              <a:latin typeface="Arial Unicode MS" pitchFamily="34" charset="-128"/>
              <a:ea typeface="Arial Unicode MS" pitchFamily="34" charset="-128"/>
              <a:cs typeface="Arial Unicode MS" pitchFamily="34" charset="-128"/>
            </a:rPr>
            <a:t> </a:t>
          </a:r>
          <a:r>
            <a:rPr lang="en-US" sz="2000" kern="1200" dirty="0" err="1" smtClean="0">
              <a:latin typeface="Arial Unicode MS" pitchFamily="34" charset="-128"/>
              <a:ea typeface="Arial Unicode MS" pitchFamily="34" charset="-128"/>
              <a:cs typeface="Arial Unicode MS" pitchFamily="34" charset="-128"/>
            </a:rPr>
            <a:t>वस्तू</a:t>
          </a:r>
          <a:endParaRPr lang="en-US" sz="2000" kern="1200" dirty="0">
            <a:latin typeface="Arial Unicode MS" pitchFamily="34" charset="-128"/>
            <a:ea typeface="Arial Unicode MS" pitchFamily="34" charset="-128"/>
            <a:cs typeface="Arial Unicode MS" pitchFamily="34" charset="-128"/>
          </a:endParaRPr>
        </a:p>
        <a:p>
          <a:pPr marL="228600" lvl="1" indent="-228600" algn="l" defTabSz="889000">
            <a:lnSpc>
              <a:spcPct val="90000"/>
            </a:lnSpc>
            <a:spcBef>
              <a:spcPct val="0"/>
            </a:spcBef>
            <a:spcAft>
              <a:spcPct val="15000"/>
            </a:spcAft>
            <a:buChar char="••"/>
          </a:pPr>
          <a:r>
            <a:rPr lang="en-US" sz="2000" kern="1200" smtClean="0">
              <a:latin typeface="Arial Unicode MS" pitchFamily="34" charset="-128"/>
              <a:ea typeface="Arial Unicode MS" pitchFamily="34" charset="-128"/>
              <a:cs typeface="Arial Unicode MS" pitchFamily="34" charset="-128"/>
            </a:rPr>
            <a:t>२. सौद्याच्या वस्तू</a:t>
          </a:r>
          <a:endParaRPr lang="en-US" sz="2000" kern="1200">
            <a:latin typeface="Arial Unicode MS" pitchFamily="34" charset="-128"/>
            <a:ea typeface="Arial Unicode MS" pitchFamily="34" charset="-128"/>
            <a:cs typeface="Arial Unicode MS" pitchFamily="34" charset="-128"/>
          </a:endParaRPr>
        </a:p>
        <a:p>
          <a:pPr marL="228600" lvl="1" indent="-228600" algn="l" defTabSz="889000">
            <a:lnSpc>
              <a:spcPct val="90000"/>
            </a:lnSpc>
            <a:spcBef>
              <a:spcPct val="0"/>
            </a:spcBef>
            <a:spcAft>
              <a:spcPct val="15000"/>
            </a:spcAft>
            <a:buChar char="••"/>
          </a:pPr>
          <a:r>
            <a:rPr lang="en-US" sz="2000" kern="1200" smtClean="0">
              <a:latin typeface="Arial Unicode MS" pitchFamily="34" charset="-128"/>
              <a:ea typeface="Arial Unicode MS" pitchFamily="34" charset="-128"/>
              <a:cs typeface="Arial Unicode MS" pitchFamily="34" charset="-128"/>
            </a:rPr>
            <a:t>३. वैशिष्ट्यपूर्ण वस्तू </a:t>
          </a:r>
          <a:endParaRPr lang="en-US" sz="2000" kern="1200">
            <a:latin typeface="Arial Unicode MS" pitchFamily="34" charset="-128"/>
            <a:ea typeface="Arial Unicode MS" pitchFamily="34" charset="-128"/>
            <a:cs typeface="Arial Unicode MS" pitchFamily="34" charset="-128"/>
          </a:endParaRPr>
        </a:p>
        <a:p>
          <a:pPr marL="228600" lvl="1" indent="-228600" algn="l" defTabSz="889000">
            <a:lnSpc>
              <a:spcPct val="90000"/>
            </a:lnSpc>
            <a:spcBef>
              <a:spcPct val="0"/>
            </a:spcBef>
            <a:spcAft>
              <a:spcPct val="15000"/>
            </a:spcAft>
            <a:buChar char="••"/>
          </a:pPr>
          <a:r>
            <a:rPr lang="en-US" sz="2000" kern="1200" dirty="0" smtClean="0">
              <a:latin typeface="Arial Unicode MS" pitchFamily="34" charset="-128"/>
              <a:ea typeface="Arial Unicode MS" pitchFamily="34" charset="-128"/>
              <a:cs typeface="Arial Unicode MS" pitchFamily="34" charset="-128"/>
            </a:rPr>
            <a:t>४. </a:t>
          </a:r>
          <a:r>
            <a:rPr lang="en-US" sz="2000" kern="1200" dirty="0" err="1" smtClean="0">
              <a:latin typeface="Arial Unicode MS" pitchFamily="34" charset="-128"/>
              <a:ea typeface="Arial Unicode MS" pitchFamily="34" charset="-128"/>
              <a:cs typeface="Arial Unicode MS" pitchFamily="34" charset="-128"/>
            </a:rPr>
            <a:t>अनोळखी</a:t>
          </a:r>
          <a:r>
            <a:rPr lang="en-US" sz="2000" kern="1200" dirty="0" smtClean="0">
              <a:latin typeface="Arial Unicode MS" pitchFamily="34" charset="-128"/>
              <a:ea typeface="Arial Unicode MS" pitchFamily="34" charset="-128"/>
              <a:cs typeface="Arial Unicode MS" pitchFamily="34" charset="-128"/>
            </a:rPr>
            <a:t> </a:t>
          </a:r>
          <a:r>
            <a:rPr lang="en-US" sz="2000" kern="1200" dirty="0" err="1" smtClean="0">
              <a:latin typeface="Arial Unicode MS" pitchFamily="34" charset="-128"/>
              <a:ea typeface="Arial Unicode MS" pitchFamily="34" charset="-128"/>
              <a:cs typeface="Arial Unicode MS" pitchFamily="34" charset="-128"/>
            </a:rPr>
            <a:t>वस्तू</a:t>
          </a:r>
          <a:endParaRPr lang="en-US" sz="2000" kern="1200" dirty="0">
            <a:latin typeface="Arial Unicode MS" pitchFamily="34" charset="-128"/>
            <a:ea typeface="Arial Unicode MS" pitchFamily="34" charset="-128"/>
            <a:cs typeface="Arial Unicode MS" pitchFamily="34" charset="-128"/>
          </a:endParaRPr>
        </a:p>
      </dsp:txBody>
      <dsp:txXfrm>
        <a:off x="4018657" y="1815929"/>
        <a:ext cx="3525105" cy="223992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6AACF0-2385-4F09-95AF-AD7D4843F9B0}" type="datetimeFigureOut">
              <a:rPr lang="en-US" smtClean="0"/>
              <a:pPr/>
              <a:t>7/15/2021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93715F-A6C9-4318-8941-C706C73F989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C6C2C04-1F7C-4FD4-B2B3-3E7AED06E7E2}" type="datetime1">
              <a:rPr lang="en-US" smtClean="0"/>
              <a:pPr/>
              <a:t>7/15/2021</a:t>
            </a:fld>
            <a:endParaRPr lang="en-US"/>
          </a:p>
        </p:txBody>
      </p:sp>
      <p:sp>
        <p:nvSpPr>
          <p:cNvPr id="19" name="Footer Placeholder 18"/>
          <p:cNvSpPr>
            <a:spLocks noGrp="1"/>
          </p:cNvSpPr>
          <p:nvPr>
            <p:ph type="ftr" sz="quarter" idx="11"/>
          </p:nvPr>
        </p:nvSpPr>
        <p:spPr/>
        <p:txBody>
          <a:bodyPr/>
          <a:lstStyle/>
          <a:p>
            <a:r>
              <a:rPr lang="en-US" smtClean="0"/>
              <a:t>Prof.  Mahadev Kamble, Bhogawati Mahavidyalaya,Kurukali.</a:t>
            </a:r>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0A72F17-5BCA-4497-B0BC-84DE285C1776}" type="datetime1">
              <a:rPr lang="en-US" smtClean="0"/>
              <a:pPr/>
              <a:t>7/15/2021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E8F501-C968-49AB-BEF7-8721CEA92285}" type="datetime1">
              <a:rPr lang="en-US" smtClean="0"/>
              <a:pPr/>
              <a:t>7/15/2021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03F2CE7-8C3D-464F-8330-2743E36A1DFB}" type="datetime1">
              <a:rPr lang="en-US" smtClean="0"/>
              <a:pPr/>
              <a:t>7/15/2021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679C672-6A30-40E4-8E98-5EE86DFE5070}" type="datetime1">
              <a:rPr lang="en-US" smtClean="0"/>
              <a:pPr/>
              <a:t>7/15/2021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4409474-DCB4-4BCD-9309-284443D1EB56}" type="datetime1">
              <a:rPr lang="en-US" smtClean="0"/>
              <a:pPr/>
              <a:t>7/15/2021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4F4BA99-03A9-4106-9EC1-766C92A4D640}" type="datetime1">
              <a:rPr lang="en-US" smtClean="0"/>
              <a:pPr/>
              <a:t>7/15/2021</a:t>
            </a:fld>
            <a:endParaRPr lang="en-US"/>
          </a:p>
        </p:txBody>
      </p:sp>
      <p:sp>
        <p:nvSpPr>
          <p:cNvPr id="8" name="Footer Placeholder 7"/>
          <p:cNvSpPr>
            <a:spLocks noGrp="1"/>
          </p:cNvSpPr>
          <p:nvPr>
            <p:ph type="ftr" sz="quarter" idx="11"/>
          </p:nvPr>
        </p:nvSpPr>
        <p:spPr/>
        <p:txBody>
          <a:bodyPr/>
          <a:lstStyle/>
          <a:p>
            <a:r>
              <a:rPr lang="en-US" smtClean="0"/>
              <a:t>Prof.  Mahadev Kamble, Bhogawati Mahavidyalaya,Kurukali.</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9684CD6-AA54-4B36-B89C-9E4BB705EC1C}" type="datetime1">
              <a:rPr lang="en-US" smtClean="0"/>
              <a:pPr/>
              <a:t>7/15/2021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22BEB6-AC39-408A-BDEB-4627474394DB}" type="datetime1">
              <a:rPr lang="en-US" smtClean="0"/>
              <a:pPr/>
              <a:t>7/15/2021</a:t>
            </a:fld>
            <a:endParaRPr lang="en-US"/>
          </a:p>
        </p:txBody>
      </p:sp>
      <p:sp>
        <p:nvSpPr>
          <p:cNvPr id="3" name="Footer Placeholder 2"/>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F9F433A-4934-47F3-ACBB-2EB400A01FB1}" type="datetime1">
              <a:rPr lang="en-US" smtClean="0"/>
              <a:pPr/>
              <a:t>7/15/2021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93B004D-28BC-4259-9AF2-F01B9351E6BD}" type="datetime1">
              <a:rPr lang="en-US" smtClean="0"/>
              <a:pPr/>
              <a:t>7/15/2021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B983C2-FE26-4C74-ABD8-1B86138EB4B5}" type="datetime1">
              <a:rPr lang="en-US" smtClean="0"/>
              <a:pPr/>
              <a:t>7/15/2021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Prof.  Mahadev Kamble, Bhogawati Mahavidyalaya,Kurukali.</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381000"/>
            <a:ext cx="7848600" cy="5970865"/>
          </a:xfrm>
          <a:prstGeom prst="rect">
            <a:avLst/>
          </a:prstGeom>
        </p:spPr>
        <p:txBody>
          <a:bodyPr wrap="square">
            <a:spAutoFit/>
          </a:bodyPr>
          <a:lstStyle/>
          <a:p>
            <a:pPr algn="ctr"/>
            <a:r>
              <a:rPr lang="mr-IN" sz="3200" b="1" dirty="0" smtClean="0">
                <a:solidFill>
                  <a:srgbClr val="7030A0"/>
                </a:solidFill>
                <a:latin typeface="Arial Unicode MS" pitchFamily="34" charset="-128"/>
                <a:ea typeface="Arial Unicode MS" pitchFamily="34" charset="-128"/>
                <a:cs typeface="Arial Unicode MS" pitchFamily="34" charset="-128"/>
              </a:rPr>
              <a:t>विषय : विपणनाची तत्त्वे</a:t>
            </a:r>
            <a:endParaRPr lang="en-US" sz="3200" b="1" dirty="0" smtClean="0">
              <a:latin typeface="Arial Unicode MS" pitchFamily="34" charset="-128"/>
              <a:ea typeface="Arial Unicode MS" pitchFamily="34" charset="-128"/>
              <a:cs typeface="Arial Unicode MS" pitchFamily="34" charset="-128"/>
            </a:endParaRPr>
          </a:p>
          <a:p>
            <a:pPr algn="ctr" eaLnBrk="0" fontAlgn="base" hangingPunct="0">
              <a:lnSpc>
                <a:spcPct val="150000"/>
              </a:lnSpc>
              <a:spcBef>
                <a:spcPct val="0"/>
              </a:spcBef>
              <a:spcAft>
                <a:spcPct val="0"/>
              </a:spcAft>
            </a:pPr>
            <a:endParaRPr lang="mr-IN" sz="2000" b="1" dirty="0" smtClean="0">
              <a:solidFill>
                <a:srgbClr val="002060"/>
              </a:solidFill>
              <a:latin typeface="Times New Roman" pitchFamily="18" charset="0"/>
              <a:ea typeface="Arial Unicode MS" pitchFamily="34" charset="-128"/>
              <a:cs typeface="Times New Roman" pitchFamily="18" charset="0"/>
            </a:endParaRPr>
          </a:p>
          <a:p>
            <a:pPr lvl="0" algn="ctr" eaLnBrk="0" fontAlgn="base" hangingPunct="0">
              <a:lnSpc>
                <a:spcPct val="150000"/>
              </a:lnSpc>
              <a:spcBef>
                <a:spcPct val="0"/>
              </a:spcBef>
              <a:spcAft>
                <a:spcPct val="0"/>
              </a:spcAft>
            </a:pPr>
            <a:r>
              <a:rPr lang="mr-IN" sz="3600" b="1" dirty="0" smtClean="0">
                <a:solidFill>
                  <a:srgbClr val="00B050"/>
                </a:solidFill>
                <a:latin typeface="Times New Roman" pitchFamily="18" charset="0"/>
                <a:ea typeface="Arial Unicode MS" pitchFamily="34" charset="-128"/>
                <a:cs typeface="Arial Unicode MS" pitchFamily="34" charset="-128"/>
              </a:rPr>
              <a:t>वस्तू</a:t>
            </a:r>
          </a:p>
          <a:p>
            <a:pPr lvl="0" algn="ctr" eaLnBrk="0" fontAlgn="base" hangingPunct="0">
              <a:lnSpc>
                <a:spcPct val="150000"/>
              </a:lnSpc>
              <a:spcBef>
                <a:spcPct val="0"/>
              </a:spcBef>
              <a:spcAft>
                <a:spcPct val="0"/>
              </a:spcAft>
            </a:pPr>
            <a:r>
              <a:rPr lang="en-US" sz="2800" b="1" dirty="0" smtClean="0">
                <a:solidFill>
                  <a:srgbClr val="002060"/>
                </a:solidFill>
                <a:latin typeface="Times New Roman" pitchFamily="18" charset="0"/>
                <a:ea typeface="Arial Unicode MS" pitchFamily="34" charset="-128"/>
                <a:cs typeface="Times New Roman" pitchFamily="18" charset="0"/>
              </a:rPr>
              <a:t>Product</a:t>
            </a:r>
          </a:p>
          <a:p>
            <a:pPr lvl="0" algn="ctr" eaLnBrk="0" fontAlgn="base" hangingPunct="0">
              <a:lnSpc>
                <a:spcPct val="150000"/>
              </a:lnSpc>
              <a:spcBef>
                <a:spcPct val="0"/>
              </a:spcBef>
              <a:spcAft>
                <a:spcPct val="0"/>
              </a:spcAft>
            </a:pPr>
            <a:endParaRPr lang="en-US" sz="2800" b="1" dirty="0" smtClean="0">
              <a:solidFill>
                <a:srgbClr val="002060"/>
              </a:solidFill>
              <a:latin typeface="Times New Roman" pitchFamily="18" charset="0"/>
              <a:ea typeface="Arial Unicode MS" pitchFamily="34" charset="-128"/>
              <a:cs typeface="Times New Roman" pitchFamily="18" charset="0"/>
            </a:endParaRPr>
          </a:p>
          <a:p>
            <a:pPr lvl="0" algn="ctr" eaLnBrk="0" fontAlgn="base" hangingPunct="0">
              <a:lnSpc>
                <a:spcPct val="150000"/>
              </a:lnSpc>
              <a:spcBef>
                <a:spcPct val="0"/>
              </a:spcBef>
              <a:spcAft>
                <a:spcPct val="0"/>
              </a:spcAft>
            </a:pPr>
            <a:endParaRPr lang="en-GB" sz="2800" b="1" dirty="0" smtClean="0">
              <a:solidFill>
                <a:srgbClr val="002060"/>
              </a:solidFill>
              <a:latin typeface="Times New Roman" pitchFamily="18" charset="0"/>
              <a:ea typeface="Arial Unicode MS" pitchFamily="34" charset="-128"/>
              <a:cs typeface="Times New Roman" pitchFamily="18" charset="0"/>
            </a:endParaRPr>
          </a:p>
          <a:p>
            <a:pPr algn="ctr"/>
            <a:endParaRPr lang="en-US" b="1" dirty="0" smtClean="0">
              <a:solidFill>
                <a:srgbClr val="FF0000"/>
              </a:solidFill>
              <a:latin typeface="Arial Unicode MS" pitchFamily="34" charset="-128"/>
              <a:ea typeface="Arial Unicode MS" pitchFamily="34" charset="-128"/>
              <a:cs typeface="Arial Unicode MS" pitchFamily="34" charset="-128"/>
            </a:endParaRPr>
          </a:p>
          <a:p>
            <a:pPr algn="ctr"/>
            <a:r>
              <a:rPr lang="mr-IN" sz="2800" b="1" dirty="0" smtClean="0">
                <a:solidFill>
                  <a:srgbClr val="FF0000"/>
                </a:solidFill>
                <a:latin typeface="Arial Unicode MS" pitchFamily="34" charset="-128"/>
                <a:ea typeface="Arial Unicode MS" pitchFamily="34" charset="-128"/>
                <a:cs typeface="Arial Unicode MS" pitchFamily="34" charset="-128"/>
              </a:rPr>
              <a:t>प्रा.</a:t>
            </a:r>
            <a:r>
              <a:rPr lang="en-US" sz="2800" b="1" dirty="0" smtClean="0">
                <a:solidFill>
                  <a:srgbClr val="FF0000"/>
                </a:solidFill>
                <a:latin typeface="Arial Unicode MS" pitchFamily="34" charset="-128"/>
                <a:ea typeface="Arial Unicode MS" pitchFamily="34" charset="-128"/>
                <a:cs typeface="Arial Unicode MS" pitchFamily="34" charset="-128"/>
              </a:rPr>
              <a:t> </a:t>
            </a:r>
            <a:r>
              <a:rPr lang="mr-IN" sz="2800" b="1" dirty="0" smtClean="0">
                <a:solidFill>
                  <a:srgbClr val="FF0000"/>
                </a:solidFill>
                <a:latin typeface="Arial Unicode MS" pitchFamily="34" charset="-128"/>
                <a:ea typeface="Arial Unicode MS" pitchFamily="34" charset="-128"/>
                <a:cs typeface="Arial Unicode MS" pitchFamily="34" charset="-128"/>
              </a:rPr>
              <a:t>महादेव कांबळे </a:t>
            </a:r>
          </a:p>
          <a:p>
            <a:pPr algn="ctr"/>
            <a:r>
              <a:rPr lang="mr-IN" sz="2800" dirty="0" smtClean="0">
                <a:latin typeface="Arial Unicode MS" pitchFamily="34" charset="-128"/>
                <a:ea typeface="Arial Unicode MS" pitchFamily="34" charset="-128"/>
                <a:cs typeface="Arial Unicode MS" pitchFamily="34" charset="-128"/>
              </a:rPr>
              <a:t>			</a:t>
            </a:r>
            <a:endParaRPr lang="en-US" sz="2400" dirty="0" smtClean="0">
              <a:latin typeface="Bookman Old Style" pitchFamily="18" charset="0"/>
              <a:ea typeface="Arial Unicode MS" pitchFamily="34" charset="-128"/>
              <a:cs typeface="Arial Unicode MS" pitchFamily="34" charset="-128"/>
            </a:endParaRPr>
          </a:p>
          <a:p>
            <a:pPr algn="ctr"/>
            <a:r>
              <a:rPr lang="mr-IN" sz="2400" b="1" dirty="0" smtClean="0">
                <a:solidFill>
                  <a:srgbClr val="7030A0"/>
                </a:solidFill>
                <a:latin typeface="Arial Unicode MS" pitchFamily="34" charset="-128"/>
                <a:ea typeface="Arial Unicode MS" pitchFamily="34" charset="-128"/>
                <a:cs typeface="Arial Unicode MS" pitchFamily="34" charset="-128"/>
              </a:rPr>
              <a:t>सहाय्यक प्राध्यापक व  वाणिज्य विभाग प्रमुख</a:t>
            </a:r>
            <a:endParaRPr lang="en-US" sz="2400" b="1" dirty="0" smtClean="0">
              <a:solidFill>
                <a:srgbClr val="7030A0"/>
              </a:solidFill>
              <a:latin typeface="Arial Unicode MS" pitchFamily="34" charset="-128"/>
              <a:ea typeface="Arial Unicode MS" pitchFamily="34" charset="-128"/>
              <a:cs typeface="Arial Unicode MS" pitchFamily="34" charset="-128"/>
            </a:endParaRPr>
          </a:p>
          <a:p>
            <a:pPr algn="ctr"/>
            <a:r>
              <a:rPr lang="mr-IN" sz="2400" b="1" dirty="0" smtClean="0">
                <a:solidFill>
                  <a:srgbClr val="7030A0"/>
                </a:solidFill>
                <a:latin typeface="Arial Unicode MS" pitchFamily="34" charset="-128"/>
                <a:ea typeface="Arial Unicode MS" pitchFamily="34" charset="-128"/>
                <a:cs typeface="Arial Unicode MS" pitchFamily="34" charset="-128"/>
              </a:rPr>
              <a:t>भोगावती महाविद्यालय, कुरुकली  </a:t>
            </a:r>
            <a:endParaRPr lang="en-US" b="1" dirty="0" smtClean="0">
              <a:solidFill>
                <a:srgbClr val="7030A0"/>
              </a:solidFill>
              <a:latin typeface="Arial Unicode MS" pitchFamily="34" charset="-128"/>
              <a:ea typeface="Arial Unicode MS" pitchFamily="34" charset="-128"/>
              <a:cs typeface="Arial Unicode MS" pitchFamily="34" charset="-128"/>
            </a:endParaRPr>
          </a:p>
          <a:p>
            <a:pPr algn="ctr"/>
            <a:endParaRPr lang="en-US" b="1" dirty="0" smtClean="0">
              <a:solidFill>
                <a:srgbClr val="FF0000"/>
              </a:solidFill>
              <a:latin typeface="Arial Unicode MS" pitchFamily="34" charset="-128"/>
              <a:ea typeface="Arial Unicode MS" pitchFamily="34" charset="-128"/>
              <a:cs typeface="Arial Unicode MS" pitchFamily="34" charset="-128"/>
            </a:endParaRPr>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pic>
        <p:nvPicPr>
          <p:cNvPr id="3" name="Picture 2" descr="F:\Mahadev Kamble Sir PPT\1-removebg-preview.png"/>
          <p:cNvPicPr>
            <a:picLocks noChangeAspect="1" noChangeArrowheads="1"/>
          </p:cNvPicPr>
          <p:nvPr/>
        </p:nvPicPr>
        <p:blipFill>
          <a:blip r:embed="rId2" cstate="print"/>
          <a:srcRect/>
          <a:stretch>
            <a:fillRect/>
          </a:stretch>
        </p:blipFill>
        <p:spPr bwMode="auto">
          <a:xfrm>
            <a:off x="533400" y="1828800"/>
            <a:ext cx="2743200" cy="23622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
        <p:nvSpPr>
          <p:cNvPr id="23553" name="Rectangle 1"/>
          <p:cNvSpPr>
            <a:spLocks noChangeArrowheads="1"/>
          </p:cNvSpPr>
          <p:nvPr/>
        </p:nvSpPr>
        <p:spPr bwMode="auto">
          <a:xfrm>
            <a:off x="228600" y="328265"/>
            <a:ext cx="8686800" cy="59323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254D4"/>
                </a:solidFill>
                <a:effectLst/>
                <a:latin typeface="Times New Roman" pitchFamily="18" charset="0"/>
                <a:ea typeface="Arial Unicode MS" pitchFamily="34" charset="-128"/>
                <a:cs typeface="Arial Unicode MS" pitchFamily="34" charset="-128"/>
              </a:rPr>
              <a:t>२. भौतिक आकार व रचना </a:t>
            </a:r>
            <a:r>
              <a:rPr kumimoji="0" lang="mr-IN" sz="2300" b="0" i="0" u="none" strike="noStrike" cap="none" normalizeH="0" baseline="0" dirty="0" smtClean="0">
                <a:ln>
                  <a:noFill/>
                </a:ln>
                <a:solidFill>
                  <a:srgbClr val="F254D4"/>
                </a:solidFill>
                <a:effectLst/>
                <a:latin typeface="Times New Roman" pitchFamily="18" charset="0"/>
                <a:ea typeface="Arial Unicode MS" pitchFamily="34" charset="-128"/>
                <a:cs typeface="Arial Unicode MS" pitchFamily="34" charset="-128"/>
              </a:rPr>
              <a:t>(</a:t>
            </a:r>
            <a:r>
              <a:rPr kumimoji="0" lang="en-GB" sz="2300" b="1" i="0" u="none" strike="noStrike" cap="none" normalizeH="0" baseline="0" dirty="0" smtClean="0">
                <a:ln>
                  <a:noFill/>
                </a:ln>
                <a:solidFill>
                  <a:srgbClr val="F254D4"/>
                </a:solidFill>
                <a:effectLst/>
                <a:latin typeface="Times New Roman" pitchFamily="18" charset="0"/>
                <a:ea typeface="Arial Unicode MS" pitchFamily="34" charset="-128"/>
                <a:cs typeface="Times New Roman" pitchFamily="18" charset="0"/>
              </a:rPr>
              <a:t>Physical Configuration) : </a:t>
            </a:r>
            <a:endParaRPr kumimoji="0" lang="en-US" sz="2300" b="0" i="0" u="none" strike="noStrike" cap="none" normalizeH="0" baseline="0" dirty="0" smtClean="0">
              <a:ln>
                <a:noFill/>
              </a:ln>
              <a:solidFill>
                <a:srgbClr val="F254D4"/>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300" dirty="0" smtClean="0">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भौतिक स्वरूपाची वस्तू असल्यास तिची रचना अनेक भौतिक घटकांपासून बनलेली असते. त्या भौतिक घटकांमध्ये कच्चा माल, रसायने, वजन, लांबी, उंची, रंग, डिझाईन, व्यापारी नाव, लेबल, वेष्टन इत्यादींचा समावेश असतो.</a:t>
            </a:r>
            <a:endPar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r>
              <a:rPr lang="mr-IN" sz="2400" b="1" dirty="0" smtClean="0">
                <a:solidFill>
                  <a:srgbClr val="F254D4"/>
                </a:solidFill>
                <a:latin typeface="Arial Unicode MS" pitchFamily="34" charset="-128"/>
                <a:ea typeface="Arial Unicode MS" pitchFamily="34" charset="-128"/>
                <a:cs typeface="Arial Unicode MS" pitchFamily="34" charset="-128"/>
              </a:rPr>
              <a:t>३. वस्तू जीवन चक्र </a:t>
            </a:r>
            <a:r>
              <a:rPr lang="mr-IN" sz="2300" dirty="0" smtClean="0">
                <a:solidFill>
                  <a:srgbClr val="F254D4"/>
                </a:solidFill>
                <a:latin typeface="Arial Unicode MS" pitchFamily="34" charset="-128"/>
                <a:ea typeface="Arial Unicode MS" pitchFamily="34" charset="-128"/>
                <a:cs typeface="Arial Unicode MS" pitchFamily="34" charset="-128"/>
              </a:rPr>
              <a:t>(</a:t>
            </a:r>
            <a:r>
              <a:rPr lang="en-US" sz="2300" dirty="0" smtClean="0">
                <a:solidFill>
                  <a:srgbClr val="F254D4"/>
                </a:solidFill>
                <a:latin typeface="Arial Unicode MS" pitchFamily="34" charset="-128"/>
                <a:ea typeface="Arial Unicode MS" pitchFamily="34" charset="-128"/>
                <a:cs typeface="Arial Unicode MS" pitchFamily="34" charset="-128"/>
              </a:rPr>
              <a:t>Product Life Cycle) :</a:t>
            </a:r>
          </a:p>
          <a:p>
            <a:pPr lvl="0" indent="457200" algn="just" eaLnBrk="0" fontAlgn="base" hangingPunct="0">
              <a:lnSpc>
                <a:spcPct val="150000"/>
              </a:lnSpc>
              <a:spcBef>
                <a:spcPct val="0"/>
              </a:spcBef>
              <a:spcAft>
                <a:spcPct val="0"/>
              </a:spcAft>
            </a:pPr>
            <a:r>
              <a:rPr lang="en-US" sz="2300" dirty="0" smtClean="0">
                <a:latin typeface="Arial Unicode MS" pitchFamily="34" charset="-128"/>
                <a:ea typeface="Arial Unicode MS" pitchFamily="34" charset="-128"/>
                <a:cs typeface="Arial Unicode MS" pitchFamily="34" charset="-128"/>
              </a:rPr>
              <a:t> </a:t>
            </a:r>
            <a:r>
              <a:rPr lang="mr-IN" sz="2300" dirty="0" smtClean="0">
                <a:latin typeface="Arial Unicode MS" pitchFamily="34" charset="-128"/>
                <a:ea typeface="Arial Unicode MS" pitchFamily="34" charset="-128"/>
                <a:cs typeface="Arial Unicode MS" pitchFamily="34" charset="-128"/>
              </a:rPr>
              <a:t>प्रत्येक वस्तूचे एक जीवन चक्र असते. वस्तूचा बाजारपेठ प्रवेश, वस्तुविकास, परिपक्वता व वस्तू उच्चाटन अशा अवस्थांपासून कोणत्याही वस्तूचे जीवन चक्र पूर्ण होत असते. काही वस्तूंचे जीवन चक्र अल्प, मध्यम व दीर्घ असे ढोबळ तीन प्रकारचे असते.</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100</a:t>
            </a:fld>
            <a:endParaRPr lang="en-US"/>
          </a:p>
        </p:txBody>
      </p:sp>
      <p:sp>
        <p:nvSpPr>
          <p:cNvPr id="115713" name="Rectangle 1"/>
          <p:cNvSpPr>
            <a:spLocks noChangeArrowheads="1"/>
          </p:cNvSpPr>
          <p:nvPr/>
        </p:nvSpPr>
        <p:spPr bwMode="auto">
          <a:xfrm>
            <a:off x="0" y="212468"/>
            <a:ext cx="9144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नावचिठ्ठीचे प्रकार</a:t>
            </a:r>
            <a:endParaRPr kumimoji="0" lang="en-US" sz="32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28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१. चिन्हनामाची नावचिठ्ठी : </a:t>
            </a:r>
            <a:endParaRPr kumimoji="0" lang="en-US" sz="2800" b="1"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नावचिठ्ठीवर वस्तूचे चिन्हनाम छापण्यात येते.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२. दर्जाप्रकारदर्शक नावचिठ्ठी (</a:t>
            </a:r>
            <a:r>
              <a:rPr kumimoji="0" lang="en-GB"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Grade Label) :</a:t>
            </a:r>
          </a:p>
          <a:p>
            <a:pPr marL="0" marR="0" lvl="0" indent="457200" algn="just" defTabSz="914400" rtl="0" eaLnBrk="0" fontAlgn="base" latinLnBrk="0" hangingPunct="0">
              <a:lnSpc>
                <a:spcPct val="150000"/>
              </a:lnSpc>
              <a:spcBef>
                <a:spcPct val="0"/>
              </a:spcBef>
              <a:spcAft>
                <a:spcPct val="0"/>
              </a:spcAft>
              <a:buClrTx/>
              <a:buSzTx/>
              <a:buFontTx/>
              <a:buNone/>
              <a:tabLst/>
            </a:pPr>
            <a:r>
              <a:rPr lang="en-GB" sz="2400" dirty="0" smtClean="0">
                <a:latin typeface="Arial Unicode MS" pitchFamily="34" charset="-128"/>
                <a:ea typeface="Arial Unicode MS" pitchFamily="34" charset="-128"/>
                <a:cs typeface="Arial Unicode MS" pitchFamily="34" charset="-128"/>
              </a:rPr>
              <a:t>	</a:t>
            </a:r>
            <a:r>
              <a:rPr lang="en-GB" sz="2400" dirty="0" smtClean="0">
                <a:latin typeface="Arial Unicode MS" pitchFamily="34" charset="-128"/>
                <a:ea typeface="Arial Unicode MS" pitchFamily="34" charset="-128"/>
                <a:cs typeface="Arial Unicode MS" pitchFamily="34" charset="-128"/>
              </a:rPr>
              <a:t>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नावचिठ्ठीवर वस्तूचा दर्जाप्रकार छापला जातो.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३. वर्णनपर नावचिठ्ठी (</a:t>
            </a:r>
            <a:r>
              <a:rPr kumimoji="0" lang="en-GB"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Descriptive </a:t>
            </a:r>
            <a:r>
              <a:rPr kumimoji="0" lang="en-GB" sz="2800" b="1" i="0" u="none" strike="noStrike" cap="none" normalizeH="0" baseline="0" dirty="0" err="1" smtClean="0">
                <a:ln>
                  <a:noFill/>
                </a:ln>
                <a:solidFill>
                  <a:srgbClr val="00B050"/>
                </a:solidFill>
                <a:effectLst/>
                <a:latin typeface="Arial Unicode MS" pitchFamily="34" charset="-128"/>
                <a:ea typeface="Arial Unicode MS" pitchFamily="34" charset="-128"/>
                <a:cs typeface="Arial Unicode MS" pitchFamily="34" charset="-128"/>
              </a:rPr>
              <a:t>Lable</a:t>
            </a:r>
            <a:r>
              <a:rPr kumimoji="0" lang="en-GB"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 : </a:t>
            </a:r>
            <a:endParaRPr kumimoji="0" lang="en-US" sz="2800" b="1"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नावचिठ्ठीवर वस्तूविषयी संक्षिप्त माहिती छापण्यात येते.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101</a:t>
            </a:fld>
            <a:endParaRPr lang="en-US"/>
          </a:p>
        </p:txBody>
      </p:sp>
      <p:sp>
        <p:nvSpPr>
          <p:cNvPr id="116737" name="Rectangle 1"/>
          <p:cNvSpPr>
            <a:spLocks noChangeArrowheads="1"/>
          </p:cNvSpPr>
          <p:nvPr/>
        </p:nvSpPr>
        <p:spPr bwMode="auto">
          <a:xfrm>
            <a:off x="0" y="1572399"/>
            <a:ext cx="9144000" cy="36009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४. टिकाऊ नावचिठ्ठी (</a:t>
            </a:r>
            <a:r>
              <a:rPr kumimoji="0" lang="en-GB" sz="2800" b="0" i="0" u="none" strike="noStrike" cap="none" normalizeH="0" baseline="0" dirty="0" err="1" smtClean="0">
                <a:ln>
                  <a:noFill/>
                </a:ln>
                <a:solidFill>
                  <a:srgbClr val="00B050"/>
                </a:solidFill>
                <a:effectLst/>
                <a:latin typeface="Arial Unicode MS" pitchFamily="34" charset="-128"/>
                <a:ea typeface="Arial Unicode MS" pitchFamily="34" charset="-128"/>
                <a:cs typeface="Arial Unicode MS" pitchFamily="34" charset="-128"/>
              </a:rPr>
              <a:t>Permanant</a:t>
            </a:r>
            <a:r>
              <a:rPr kumimoji="0" lang="en-GB" sz="2800" b="0"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 Label) : </a:t>
            </a:r>
            <a:endParaRPr kumimoji="0" lang="en-US" sz="28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नावचिठ्ठी काढता अथवा फाडता येत नाही. वस्तूपासून सहजासहजी अलग करता येत नाही.</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५. काढता येणारी नावचिठ्ठी (</a:t>
            </a:r>
            <a:r>
              <a:rPr kumimoji="0" lang="en-GB" sz="2800" b="0" i="0" u="none" strike="noStrike" cap="none" normalizeH="0" baseline="0" dirty="0" err="1" smtClean="0">
                <a:ln>
                  <a:noFill/>
                </a:ln>
                <a:solidFill>
                  <a:srgbClr val="00B050"/>
                </a:solidFill>
                <a:effectLst/>
                <a:latin typeface="Arial Unicode MS" pitchFamily="34" charset="-128"/>
                <a:ea typeface="Arial Unicode MS" pitchFamily="34" charset="-128"/>
                <a:cs typeface="Arial Unicode MS" pitchFamily="34" charset="-128"/>
              </a:rPr>
              <a:t>Peelable</a:t>
            </a:r>
            <a:r>
              <a:rPr kumimoji="0" lang="en-GB" sz="2800" b="0"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 Label) :</a:t>
            </a:r>
            <a:endParaRPr kumimoji="0" lang="en-US" sz="28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नावचिठ्ठी वस्तूपासून सहजपणे काढता येते अथवा अलग करता येते.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102</a:t>
            </a:fld>
            <a:endParaRPr lang="en-US"/>
          </a:p>
        </p:txBody>
      </p:sp>
      <p:sp>
        <p:nvSpPr>
          <p:cNvPr id="117761" name="Rectangle 1"/>
          <p:cNvSpPr>
            <a:spLocks noChangeArrowheads="1"/>
          </p:cNvSpPr>
          <p:nvPr/>
        </p:nvSpPr>
        <p:spPr bwMode="auto">
          <a:xfrm>
            <a:off x="0" y="381000"/>
            <a:ext cx="9144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वस्तू साहाय्यसेवा</a:t>
            </a:r>
            <a:endParaRPr kumimoji="0" lang="en-US" sz="2800" b="1"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(Product Support)</a:t>
            </a:r>
            <a:endParaRPr kumimoji="0" lang="en-US" sz="2800" b="1"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rgbClr val="CC9900"/>
                </a:solidFill>
                <a:effectLst/>
                <a:latin typeface="Arial Unicode MS" pitchFamily="34" charset="-128"/>
                <a:ea typeface="Arial Unicode MS" pitchFamily="34" charset="-128"/>
                <a:cs typeface="Arial Unicode MS" pitchFamily="34" charset="-128"/>
              </a:rPr>
              <a:t>व्याख्या</a:t>
            </a:r>
            <a:endParaRPr kumimoji="0" lang="en-US" sz="2600" b="0" i="0" u="none" strike="noStrike" cap="none" normalizeH="0" baseline="0" dirty="0" smtClean="0">
              <a:ln>
                <a:noFill/>
              </a:ln>
              <a:solidFill>
                <a:srgbClr val="CC99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"वस्तूबाबत तांत्रिक समस्या अथवा बिघाड सोडविण्यासाठी ग्राहकांना साहाय्य करण्यासाठी पुरविण्यात येणारी सेवा म्हणजे वस्तू साहाय्यसेवा होय</a:t>
            </a:r>
            <a:r>
              <a:rPr kumimoji="0" lang="en-US" sz="26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6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600" b="1" i="0" u="none" strike="noStrike" cap="none" normalizeH="0" baseline="0" dirty="0" smtClean="0">
                <a:ln>
                  <a:noFill/>
                </a:ln>
                <a:solidFill>
                  <a:srgbClr val="0F87BD"/>
                </a:solidFill>
                <a:effectLst/>
                <a:latin typeface="Times New Roman" pitchFamily="18" charset="0"/>
                <a:ea typeface="Arial Unicode MS" pitchFamily="34" charset="-128"/>
                <a:cs typeface="Times New Roman" pitchFamily="18" charset="0"/>
              </a:rPr>
              <a:t>"Product support is a service provided to help customers resolve any technical problems or malfunction that they have with product."</a:t>
            </a:r>
            <a:endParaRPr kumimoji="0" lang="en-GB" sz="2600" b="1" i="0" u="none" strike="noStrike" cap="none" normalizeH="0" baseline="0" dirty="0" smtClean="0">
              <a:ln>
                <a:noFill/>
              </a:ln>
              <a:solidFill>
                <a:srgbClr val="0F87BD"/>
              </a:solidFill>
              <a:effectLst/>
              <a:latin typeface="Times New Roman" pitchFamily="18" charset="0"/>
              <a:cs typeface="Times New Roman" pitchFamily="18" charset="0"/>
            </a:endParaRP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103</a:t>
            </a:fld>
            <a:endParaRPr lang="en-US"/>
          </a:p>
        </p:txBody>
      </p:sp>
      <p:sp>
        <p:nvSpPr>
          <p:cNvPr id="118785" name="Rectangle 1"/>
          <p:cNvSpPr>
            <a:spLocks noChangeArrowheads="1"/>
          </p:cNvSpPr>
          <p:nvPr/>
        </p:nvSpPr>
        <p:spPr bwMode="auto">
          <a:xfrm>
            <a:off x="0" y="228600"/>
            <a:ext cx="9144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0F87BD"/>
                </a:solidFill>
                <a:effectLst/>
                <a:latin typeface="Arial Unicode MS" pitchFamily="34" charset="-128"/>
                <a:ea typeface="Arial Unicode MS" pitchFamily="34" charset="-128"/>
                <a:cs typeface="Arial Unicode MS" pitchFamily="34" charset="-128"/>
              </a:rPr>
              <a:t>'वस्तू साहाय्यसेवा' या संज्ञेच्या व्याख्येवरून त्या साहाय्यसेवेची ठळक वैशिष्ट्ये पुढीलप्रमाणे आहेत.</a:t>
            </a:r>
            <a:endParaRPr kumimoji="0" lang="en-US" sz="2800" b="0" i="0" u="none" strike="noStrike" cap="none" normalizeH="0" baseline="0" dirty="0" smtClean="0">
              <a:ln>
                <a:noFill/>
              </a:ln>
              <a:solidFill>
                <a:srgbClr val="0F87BD"/>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ही साहाय्यसेवा मुख्यतः तांत्रिक वस्तुबाबत पुरविण्यात येते.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उत्पादनसंस्था अथवा स्थानिक विक्रेता ही साहाय्यसेवा पुरवितो.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साधारणपणे ही सेवा मोफत असते.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वस्तूच्या विक्रीसोबत ही साहाय्यसेवा मिळणे अभिप्रेत आहे.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साधारणपणे वस्तूचा वापर बिनचूकपणे व्हावा, या हेतूने ही साहाय्यसेवा देण्यात येते.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वस्तूच्या बिनचूक वापराबाबत ग्राहकाला भविष्यातसुद्धा सुलभ व्हावे व म व्हावी असे या सेवेचे स्वरूप असते.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ही सेवा तांत्रिक स्वरूपाची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104</a:t>
            </a:fld>
            <a:endParaRPr lang="en-US"/>
          </a:p>
        </p:txBody>
      </p:sp>
      <p:sp>
        <p:nvSpPr>
          <p:cNvPr id="119809" name="Rectangle 1"/>
          <p:cNvSpPr>
            <a:spLocks noChangeArrowheads="1"/>
          </p:cNvSpPr>
          <p:nvPr/>
        </p:nvSpPr>
        <p:spPr bwMode="auto">
          <a:xfrm>
            <a:off x="0" y="0"/>
            <a:ext cx="9144000" cy="6832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वस्तूजीवन चक्र</a:t>
            </a:r>
            <a:endParaRPr kumimoji="0" lang="en-US" sz="2800" b="0"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(Product Life Cycle)</a:t>
            </a:r>
            <a:endParaRPr kumimoji="0" lang="en-US" sz="2400" b="0"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जीवनचक्राची ही नवी संकल्पना मांडण्याचे श्रेय प्रा. थिओडोर लेव्हिट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Prof. Theodore </a:t>
            </a:r>
            <a:r>
              <a:rPr kumimoji="0" lang="en-GB" sz="2400" b="0" i="0" u="none" strike="noStrike" cap="none" normalizeH="0" baseline="0" dirty="0" err="1" smtClean="0">
                <a:ln>
                  <a:noFill/>
                </a:ln>
                <a:solidFill>
                  <a:schemeClr val="tx1"/>
                </a:solidFill>
                <a:effectLst/>
                <a:latin typeface="Arial Unicode MS" pitchFamily="34" charset="-128"/>
                <a:ea typeface="Arial Unicode MS" pitchFamily="34" charset="-128"/>
                <a:cs typeface="Arial Unicode MS" pitchFamily="34" charset="-128"/>
              </a:rPr>
              <a:t>Livitt</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यांना दिले जाते. वस्तूचा जीवनकाल हा बाजारपेठेतील तिच्या विक्रीशी जोडला जातो. </a:t>
            </a:r>
            <a:r>
              <a:rPr kumimoji="0" lang="mr-IN" sz="24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विक्री ही ग्राहकांच्या मागणीवर आधारित असते. ग्राहकांची एखाद्या नव्या वस्तूबाबत मागणी निर्माण झाल्यास, ती बाजारपेठेत आणली जाते, (म्हणजे उत्पादन करून) त्यास वस्तूप्रवेश म्हणतात</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त्या वस्तूची मागणी (विक्री) नसल्यास ती वस्तू बाजारातून लुप्त होते. म्हणजेच बाजारातून मागे घेण्यात येते अथवा तिचे उत्पादनच बंद केले जाते. वस्तूची विक्री नसल्यामुळे उत्पादन बंद करणे म्हणजे त्या वस्तूचे वापरातून उच्चाटन (शेवट) होय.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प्रवेश ते वस्तू उच्चाटन हा वस्तूचा जीवनकाळ होय. यालाच विपणनाच्या भाषेत 'वस्तूजीवन 'चक्र' असे म्हटले जाते.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105</a:t>
            </a:fld>
            <a:endParaRPr lang="en-US"/>
          </a:p>
        </p:txBody>
      </p:sp>
      <p:sp>
        <p:nvSpPr>
          <p:cNvPr id="120833" name="Rectangle 1"/>
          <p:cNvSpPr>
            <a:spLocks noChangeArrowheads="1"/>
          </p:cNvSpPr>
          <p:nvPr/>
        </p:nvSpPr>
        <p:spPr bwMode="auto">
          <a:xfrm>
            <a:off x="0" y="94610"/>
            <a:ext cx="9144000" cy="63248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व्याख्या</a:t>
            </a:r>
            <a:endParaRPr kumimoji="0" lang="en-US" sz="2800" b="1"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 फिलीप कोटलर: </a:t>
            </a:r>
            <a:endParaRPr kumimoji="0" lang="en-US" sz="24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rPr>
              <a:t>"</a:t>
            </a:r>
            <a:r>
              <a:rPr kumimoji="0" lang="en-GB" sz="2200" b="0" i="0" u="none" strike="noStrike" cap="none" normalizeH="0" baseline="0" dirty="0" smtClean="0">
                <a:ln>
                  <a:noFill/>
                </a:ln>
                <a:solidFill>
                  <a:schemeClr val="tx1"/>
                </a:solidFill>
                <a:effectLst/>
                <a:latin typeface="Times New Roman" pitchFamily="18" charset="0"/>
                <a:ea typeface="Arial Unicode MS" pitchFamily="34" charset="-128"/>
                <a:cs typeface="Times New Roman" pitchFamily="18" charset="0"/>
              </a:rPr>
              <a:t>Product Life Cycle is an attempt to recognise </a:t>
            </a:r>
            <a:r>
              <a:rPr kumimoji="0" lang="en-GB" sz="2200" b="0" i="0" u="none" strike="noStrike" cap="none" normalizeH="0" baseline="0" dirty="0" err="1" smtClean="0">
                <a:ln>
                  <a:noFill/>
                </a:ln>
                <a:solidFill>
                  <a:schemeClr val="tx1"/>
                </a:solidFill>
                <a:effectLst/>
                <a:latin typeface="Times New Roman" pitchFamily="18" charset="0"/>
                <a:ea typeface="Arial Unicode MS" pitchFamily="34" charset="-128"/>
                <a:cs typeface="Times New Roman" pitchFamily="18" charset="0"/>
              </a:rPr>
              <a:t>dis</a:t>
            </a:r>
            <a:r>
              <a:rPr kumimoji="0" lang="en-GB" sz="2200" b="0" i="0" u="none" strike="noStrike" cap="none" normalizeH="0" baseline="0" dirty="0" smtClean="0">
                <a:ln>
                  <a:noFill/>
                </a:ln>
                <a:solidFill>
                  <a:schemeClr val="tx1"/>
                </a:solidFill>
                <a:effectLst/>
                <a:latin typeface="Times New Roman" pitchFamily="18" charset="0"/>
                <a:ea typeface="Arial Unicode MS" pitchFamily="34" charset="-128"/>
                <a:cs typeface="Times New Roman" pitchFamily="18" charset="0"/>
              </a:rPr>
              <a:t> </a:t>
            </a:r>
            <a:r>
              <a:rPr kumimoji="0" lang="en-GB" sz="2200" b="0" i="0" u="none" strike="noStrike" cap="none" normalizeH="0" baseline="0" dirty="0" err="1" smtClean="0">
                <a:ln>
                  <a:noFill/>
                </a:ln>
                <a:solidFill>
                  <a:schemeClr val="tx1"/>
                </a:solidFill>
                <a:effectLst/>
                <a:latin typeface="Times New Roman" pitchFamily="18" charset="0"/>
                <a:ea typeface="Arial Unicode MS" pitchFamily="34" charset="-128"/>
                <a:cs typeface="Times New Roman" pitchFamily="18" charset="0"/>
              </a:rPr>
              <a:t>tinct</a:t>
            </a:r>
            <a:r>
              <a:rPr kumimoji="0" lang="en-GB" sz="2200" b="0" i="0" u="none" strike="noStrike" cap="none" normalizeH="0" baseline="0" dirty="0" smtClean="0">
                <a:ln>
                  <a:noFill/>
                </a:ln>
                <a:solidFill>
                  <a:schemeClr val="tx1"/>
                </a:solidFill>
                <a:effectLst/>
                <a:latin typeface="Times New Roman" pitchFamily="18" charset="0"/>
                <a:ea typeface="Arial Unicode MS" pitchFamily="34" charset="-128"/>
                <a:cs typeface="Times New Roman" pitchFamily="18" charset="0"/>
              </a:rPr>
              <a:t> stages in the sales history of the product." - by Philip </a:t>
            </a:r>
            <a:r>
              <a:rPr kumimoji="0" lang="en-GB" sz="2200" b="0" i="0" u="none" strike="noStrike" cap="none" normalizeH="0" baseline="0" dirty="0" err="1" smtClean="0">
                <a:ln>
                  <a:noFill/>
                </a:ln>
                <a:solidFill>
                  <a:schemeClr val="tx1"/>
                </a:solidFill>
                <a:effectLst/>
                <a:latin typeface="Times New Roman" pitchFamily="18" charset="0"/>
                <a:ea typeface="Arial Unicode MS" pitchFamily="34" charset="-128"/>
                <a:cs typeface="Times New Roman" pitchFamily="18" charset="0"/>
              </a:rPr>
              <a:t>Kotler</a:t>
            </a:r>
            <a:r>
              <a:rPr kumimoji="0" lang="en-GB" sz="2200" b="0" i="0" u="none" strike="noStrike" cap="none" normalizeH="0" baseline="0" dirty="0" smtClean="0">
                <a:ln>
                  <a:noFill/>
                </a:ln>
                <a:solidFill>
                  <a:schemeClr val="tx1"/>
                </a:solidFill>
                <a:effectLst/>
                <a:latin typeface="Times New Roman" pitchFamily="18" charset="0"/>
                <a:ea typeface="Arial Unicode MS" pitchFamily="34" charset="-128"/>
                <a:cs typeface="Times New Roman" pitchFamily="18" charset="0"/>
              </a:rPr>
              <a:t> </a:t>
            </a:r>
            <a:endParaRPr kumimoji="0" lang="en-US"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200" b="0" i="0" u="none" strike="noStrike" cap="none" normalizeH="0" baseline="0" dirty="0" smtClean="0">
                <a:ln>
                  <a:noFill/>
                </a:ln>
                <a:solidFill>
                  <a:schemeClr val="tx1"/>
                </a:solidFill>
                <a:effectLst/>
                <a:latin typeface="Times New Roman" pitchFamily="18" charset="0"/>
                <a:ea typeface="Arial Unicode MS" pitchFamily="34" charset="-128"/>
                <a:cs typeface="Times New Roman" pitchFamily="18" charset="0"/>
              </a:rPr>
              <a:t>"</a:t>
            </a:r>
            <a:r>
              <a:rPr kumimoji="0" lang="mr-IN" sz="2200" b="0"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rPr>
              <a:t>वस्तूच्या विक्री इतिहासातील विभिन्न अवस्था दर्शविणाऱ्या क्रिया म्हणजे व जीवनचक्र होय.“</a:t>
            </a:r>
            <a:endParaRPr kumimoji="0" lang="en-US" sz="2200" b="0"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Times New Roman" pitchFamily="18" charset="0"/>
                <a:ea typeface="Arial Unicode MS" pitchFamily="34" charset="-128"/>
                <a:cs typeface="Arial Unicode MS" pitchFamily="34" charset="-128"/>
              </a:rPr>
              <a:t>२. कोल्लाट, ब्लॅकवेल व रॉबिनसन: </a:t>
            </a:r>
            <a:endParaRPr kumimoji="0" lang="en-US" sz="2400" b="1" i="0" u="none" strike="noStrike" cap="none" normalizeH="0" baseline="0" dirty="0" smtClean="0">
              <a:ln>
                <a:noFill/>
              </a:ln>
              <a:solidFill>
                <a:srgbClr val="0070C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rPr>
              <a:t>"</a:t>
            </a:r>
            <a:r>
              <a:rPr kumimoji="0" lang="en-GB" sz="2200" b="0" i="0" u="none" strike="noStrike" cap="none" normalizeH="0" baseline="0" dirty="0" smtClean="0">
                <a:ln>
                  <a:noFill/>
                </a:ln>
                <a:solidFill>
                  <a:schemeClr val="tx1"/>
                </a:solidFill>
                <a:effectLst/>
                <a:latin typeface="Times New Roman" pitchFamily="18" charset="0"/>
                <a:ea typeface="Arial Unicode MS" pitchFamily="34" charset="-128"/>
                <a:cs typeface="Times New Roman" pitchFamily="18" charset="0"/>
              </a:rPr>
              <a:t>Product Life Cycle is a generalised model of sales and profits trends for a product class or category over a period of time.”</a:t>
            </a:r>
            <a:endParaRPr kumimoji="0" lang="en-US" sz="2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Calibri"/>
                <a:ea typeface="Arial Unicode MS" pitchFamily="34" charset="-128"/>
                <a:cs typeface="Arial Unicode MS" pitchFamily="34" charset="-128"/>
              </a:rPr>
              <a:t>“</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वस्तूविषयी विशिष्ट कालावधीमधील विक्री व नफ्याची प्रवृत्ती दर्शविणारे सर्वसाधारण प्रतिमान म्हणजे वस्तू जीवनचक्र होय.’</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106</a:t>
            </a:fld>
            <a:endParaRPr lang="en-US"/>
          </a:p>
        </p:txBody>
      </p:sp>
      <p:sp>
        <p:nvSpPr>
          <p:cNvPr id="121857" name="Rectangle 1"/>
          <p:cNvSpPr>
            <a:spLocks noChangeArrowheads="1"/>
          </p:cNvSpPr>
          <p:nvPr/>
        </p:nvSpPr>
        <p:spPr bwMode="auto">
          <a:xfrm>
            <a:off x="0" y="0"/>
            <a:ext cx="9144000" cy="66348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वस्तूजीवन चक्राच्या व्याख्येवरून त्या संकल्पनेची ठळक वैशिष्ट्ये पुढीलप्रमाणे दिसून येतात.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वस्तूचा जीवनकाळ हा मर्यादित असतो.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वस्तूचा जीवनकाल हा बाजारपेठेतील तिची विक्री व मिळणारा नफा या घटकांच्या आधारावर ठरविला जातो.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वस्तू विक्री ही वेगवेगळ्या वैशिष्ट्यपूर्ण अवस्थांमधून मार्गक्रमण करत असते, ज्यातून विक्रीबाबत आव्हाने, संधी व समस्या या बाबी निर्माण होत असतात.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वस्तूचा जीवनकाळ बाजारपेठ प्रवेश, विक्रीवाढ, विक्री परिपक्वता, विक्री स व वस्तूमाघार या अवस्थांमधून जात असतो.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वस्तूच्या जीवनकाल चक्राच्या वेगवेगळ्या अवस्थांमध्ये वस्तूच्या विक्री व नफ्यामध्ये वाढ व घट होत असते.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वस्तू जीवनचक्राच्या वेगवेगळ्या अवस्थांमध्ये विपणन, उत्पादन, वित्तीय व मानवी संसाधन क्रियांबाबत भिन्न-भिन्न धोरणे व व्यूहरचना करावी लागते.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107</a:t>
            </a:fld>
            <a:endParaRPr lang="en-US"/>
          </a:p>
        </p:txBody>
      </p:sp>
      <p:sp>
        <p:nvSpPr>
          <p:cNvPr id="122881" name="Rectangle 1"/>
          <p:cNvSpPr>
            <a:spLocks noChangeArrowheads="1"/>
          </p:cNvSpPr>
          <p:nvPr/>
        </p:nvSpPr>
        <p:spPr bwMode="auto">
          <a:xfrm>
            <a:off x="0" y="210235"/>
            <a:ext cx="91440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वस्तू जीवनचक्राच्या अवस्था </a:t>
            </a:r>
            <a:endParaRPr kumimoji="0" lang="en-US" sz="32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Stages of Product Life Cycle) </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१. वस्तू प्रवेश (</a:t>
            </a:r>
            <a:r>
              <a:rPr kumimoji="0" lang="en-GB"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Product Introduction) : </a:t>
            </a:r>
            <a:endParaRPr kumimoji="0" lang="mr-IN"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जेव्हा नवी अथवा सुधारित वस्तू बाजारपेठेमध्ये विपणनासाठी व विक्रीसाठी आणणे म्हणजे वस्तू प्रवेश होय. उत्पादसंस्था नियोजनपूर्वक ही वस्तूप्रवेशाची क्रिया करीत असते. ही वस्तूप्रवेशाची क्रिया टप्प्या टप्प्याने किंवा एकदम केली जाते. प्रथम काही मोठ्या शहरांमध्ये नवी वस्तू बाजारात आणली जाते व नंतर यथावकाश अन्य शहरांमध्ये वस्तू आणण्यात येते, यास टप्प्या टप्प्याने वस्तूप्रवेश म्हणतात.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108</a:t>
            </a:fld>
            <a:endParaRPr lang="en-US"/>
          </a:p>
        </p:txBody>
      </p:sp>
      <p:sp>
        <p:nvSpPr>
          <p:cNvPr id="123905" name="Rectangle 1"/>
          <p:cNvSpPr>
            <a:spLocks noChangeArrowheads="1"/>
          </p:cNvSpPr>
          <p:nvPr/>
        </p:nvSpPr>
        <p:spPr bwMode="auto">
          <a:xfrm>
            <a:off x="0" y="304800"/>
            <a:ext cx="91440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२. वस्तूविक्री वाढ (</a:t>
            </a:r>
            <a:r>
              <a:rPr kumimoji="0" lang="en-GB"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Product Growth) : </a:t>
            </a:r>
            <a:endParaRPr kumimoji="0" lang="en-US" sz="2800" b="1"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वस्तूला बाजारपेठेत ग्राहकांकडून प्रतिसाद मिळाल्यानंतर व वस्तू ग्राहकांकडून स्वीकृत झाल्यानंतर तिची विक्री वाढण्यास सुरुवात होते व वस्तूच्या विक्री वाढीची दुसरी अवस्था सुरू होते. नव्या वस्तूला स्वीकारण्याबाबत ग्राहकांचा विरोध कुशल विपणनतंत्राद्वारे कमी केला जातो व खप वाढविण्यासाठी वितरकाचे/किरकोळ व्यापाऱ्यांचे जाळे निर्माण केले जाते. जाहिरात व विक्रीवाढीच्या विभिन्न तंत्रांचा उपयोग करून विक्री वाढविण्यास लक्ष केंद्रित करण्यात येते.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तर काही वेळा तिसऱ्या अवस्थेऐवजी वस्तूची वाटचाल थेट चौथ्या अवस्थेकडे होते व वस्तूचे जीवनचक्र संपुष्टात येऊ शकते. ज्या वस्तू तिसऱ्या अवस्थेत जातात, त्याचा जीवनकाल आशादायक व उत्साहवर्धक ठरतो.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109</a:t>
            </a:fld>
            <a:endParaRPr lang="en-US"/>
          </a:p>
        </p:txBody>
      </p:sp>
      <p:sp>
        <p:nvSpPr>
          <p:cNvPr id="124929" name="Rectangle 1"/>
          <p:cNvSpPr>
            <a:spLocks noChangeArrowheads="1"/>
          </p:cNvSpPr>
          <p:nvPr/>
        </p:nvSpPr>
        <p:spPr bwMode="auto">
          <a:xfrm>
            <a:off x="0" y="990600"/>
            <a:ext cx="91440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३. परिपक्वता अवस्था (</a:t>
            </a:r>
            <a:r>
              <a:rPr kumimoji="0" lang="en-GB"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Maturity Stage) : </a:t>
            </a:r>
            <a:endParaRPr kumimoji="0" lang="en-US" sz="2800" b="1"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विक्री वाढती असते व तिची वाटचाल ही विक्रीच्या शिखरबिंदूकडे सुरू असते, त्या अवस्थेस वस्तूच्या जीवनचक्रातील परिपक्वता अवस्था म्हटले जाते. बाजारपेठेतील स्पर्धेवर मात करून व ग्राहकांचा विश्वास संपादून वस्तूची ही अवस्था विक्रीच्या उच्चांकाकडे जाते. वस्तू आपल्या जीवनचक्रातील विक्री उच्चांक या अवस्थेत गाठते. विक्री उच्चांकाची अवस्था जास्त काळ टिकत नाही व विक्रीचे प्रमाण घटण्यास प्रारंभ होतो.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sp>
        <p:nvSpPr>
          <p:cNvPr id="24577" name="Rectangle 1"/>
          <p:cNvSpPr>
            <a:spLocks noChangeArrowheads="1"/>
          </p:cNvSpPr>
          <p:nvPr/>
        </p:nvSpPr>
        <p:spPr bwMode="auto">
          <a:xfrm>
            <a:off x="304800" y="1169076"/>
            <a:ext cx="8458200"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F254D4"/>
                </a:solidFill>
                <a:effectLst/>
                <a:latin typeface="Times New Roman" pitchFamily="18" charset="0"/>
                <a:ea typeface="Arial Unicode MS" pitchFamily="34" charset="-128"/>
                <a:cs typeface="Arial Unicode MS" pitchFamily="34" charset="-128"/>
              </a:rPr>
              <a:t>४. अभौतिक गुणघटक (</a:t>
            </a:r>
            <a:r>
              <a:rPr kumimoji="0" lang="en-GB" sz="2800" b="1" i="0" u="none" strike="noStrike" cap="none" normalizeH="0" baseline="0" dirty="0" smtClean="0">
                <a:ln>
                  <a:noFill/>
                </a:ln>
                <a:solidFill>
                  <a:srgbClr val="F254D4"/>
                </a:solidFill>
                <a:effectLst/>
                <a:latin typeface="Times New Roman" pitchFamily="18" charset="0"/>
                <a:ea typeface="Arial Unicode MS" pitchFamily="34" charset="-128"/>
                <a:cs typeface="Times New Roman" pitchFamily="18" charset="0"/>
              </a:rPr>
              <a:t>Non-material Factors)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rPr>
              <a:t>भौतिक अथवा अभौतिक 'वस्तू'मध्ये अनेक प्रकारची अभौतिक वैशिष्ट्येसुद्धा असतात. गंध, चव, देखणेपणा, सफाईदारपणा, सौंदर्य, आकर्षकता, स्टाईल, कंपनीची प्रतिमा, सुरक्षितता, क्षमता, ख्याती (</a:t>
            </a:r>
            <a:r>
              <a:rPr kumimoji="0" lang="en-GB" sz="2400" b="0" i="0" u="none" strike="noStrike" cap="none" normalizeH="0" baseline="0" dirty="0" smtClean="0">
                <a:ln>
                  <a:noFill/>
                </a:ln>
                <a:solidFill>
                  <a:schemeClr val="tx1"/>
                </a:solidFill>
                <a:effectLst/>
                <a:latin typeface="Times New Roman" pitchFamily="18" charset="0"/>
                <a:ea typeface="Arial Unicode MS" pitchFamily="34" charset="-128"/>
                <a:cs typeface="Times New Roman" pitchFamily="18" charset="0"/>
              </a:rPr>
              <a:t>Goodwill) </a:t>
            </a:r>
            <a:r>
              <a:rPr kumimoji="0" lang="mr-IN" sz="2400" b="0"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rPr>
              <a:t>इत्यादी प्रकारचे गुणघटक असतात. वस्तुपरत्वे ते भिन्न-भिन्न असतील हा भाग वेगळा आहे.</a:t>
            </a:r>
            <a:endParaRPr kumimoji="0" lang="mr-IN" sz="2400" b="0" i="0" u="none" strike="noStrike" cap="none" normalizeH="0" baseline="0" dirty="0" smtClean="0">
              <a:ln>
                <a:noFill/>
              </a:ln>
              <a:solidFill>
                <a:schemeClr val="tx1"/>
              </a:solidFill>
              <a:effectLst/>
              <a:latin typeface="Times New Roman" pitchFamily="18" charset="0"/>
              <a:cs typeface="Arial" pitchFamily="34" charset="0"/>
            </a:endParaRP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110</a:t>
            </a:fld>
            <a:endParaRPr lang="en-US"/>
          </a:p>
        </p:txBody>
      </p:sp>
      <p:pic>
        <p:nvPicPr>
          <p:cNvPr id="128002" name="Picture 2" descr="C:\Users\tejpal\Downloads\WhatsApp Image 2021-07-15 at 6.20.35 PM.jpeg"/>
          <p:cNvPicPr>
            <a:picLocks noChangeAspect="1" noChangeArrowheads="1"/>
          </p:cNvPicPr>
          <p:nvPr/>
        </p:nvPicPr>
        <p:blipFill>
          <a:blip r:embed="rId2" cstate="print"/>
          <a:srcRect/>
          <a:stretch>
            <a:fillRect/>
          </a:stretch>
        </p:blipFill>
        <p:spPr bwMode="auto">
          <a:xfrm>
            <a:off x="304800" y="685800"/>
            <a:ext cx="8610600" cy="5486400"/>
          </a:xfrm>
          <a:prstGeom prst="rect">
            <a:avLst/>
          </a:prstGeom>
          <a:noFill/>
        </p:spPr>
      </p:pic>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111</a:t>
            </a:fld>
            <a:endParaRPr lang="en-US"/>
          </a:p>
        </p:txBody>
      </p:sp>
      <p:sp>
        <p:nvSpPr>
          <p:cNvPr id="125953" name="Rectangle 1"/>
          <p:cNvSpPr>
            <a:spLocks noChangeArrowheads="1"/>
          </p:cNvSpPr>
          <p:nvPr/>
        </p:nvSpPr>
        <p:spPr bwMode="auto">
          <a:xfrm>
            <a:off x="0" y="868234"/>
            <a:ext cx="91440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४. विक्री ऱ्हास (</a:t>
            </a:r>
            <a:r>
              <a:rPr kumimoji="0" lang="en-GB"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Product Decline) </a:t>
            </a:r>
            <a:endParaRPr kumimoji="0" lang="mr-IN"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बाजारपेठेतील विक्री व नफा हा दुसऱ्या अवस्थेतील विक्री पातळीच्या आसपास आल्यास, ती शेवटची म्हणजे विक्री हासाची अवस्था होय. बाजारपेठेतील स्पर्धा, ग्राहकांच्या बदललेल्या आवडीनिवडी व वस्तूपसंतीचा बदललेला क्रम या कारणांमुळे विक्रीमध्ये सातत्याने घट होते. विक्रीवाढीच्या व जाहिरातीच्या प्रयत्नांमुळेही स्थिती बदलत नाही. काही वेळा तंत्रज्ञानातील परिवर्तनामुळे अथवा फॅशन्स, ओसरल्यामुळे विक्रीमध्ये अधिक वेगाने घट होऊ शकते. स्पर्धक अथवा पर्यायी वस्तूंचा बाजारपेठेतील प्रवेश वस्तू ऱ्हासाची  गती वाढवितो.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112</a:t>
            </a:fld>
            <a:endParaRPr lang="en-US"/>
          </a:p>
        </p:txBody>
      </p:sp>
      <p:sp>
        <p:nvSpPr>
          <p:cNvPr id="126977" name="Rectangle 1"/>
          <p:cNvSpPr>
            <a:spLocks noChangeArrowheads="1"/>
          </p:cNvSpPr>
          <p:nvPr/>
        </p:nvSpPr>
        <p:spPr bwMode="auto">
          <a:xfrm>
            <a:off x="0" y="762000"/>
            <a:ext cx="91440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५. वस्तू उच्चाटन (</a:t>
            </a:r>
            <a:r>
              <a:rPr kumimoji="0" lang="en-GB"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Product Elimination) : </a:t>
            </a:r>
            <a:endParaRPr kumimoji="0" lang="mr-IN"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जीवनचक्रातील अंतिम अवस्थेमध्ये तिची विक्री शून्य पातळीपर्यंत येते व नफ्याऐवजी तोटा होण्यास सुरुवात होते. उत्पादनसंस्था आपली वस्तू बाजारपेठेतून मागे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Withdrawal)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काढून घेते. ही अवस्था म्हणजे वस्तू उच्चाटन अवस्था होय. उत्पादनसंस्था आपल्या वस्तूचे विपणनक्षेत्रातून उच्चाटन करण्याचा निर्णय घेते. परिणामी वस्तूचे उत्पादन बंद करते. वितरक, व्यापारी व ग्राहक हेच वस्तूचे बाजरपेठेतून उच्चाटन करतात, असे म्हणावे लागेल. इथे वस्तूचे जीवनचक्र संपते. उत्पादन व विपणन क्षेत्रातून वस्तूचा जीवनकाल कायमचा संपुष्टात येतो.</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113</a:t>
            </a:fld>
            <a:endParaRPr lang="en-US"/>
          </a:p>
        </p:txBody>
      </p:sp>
      <p:sp>
        <p:nvSpPr>
          <p:cNvPr id="4" name="Rectangle 3"/>
          <p:cNvSpPr/>
          <p:nvPr/>
        </p:nvSpPr>
        <p:spPr>
          <a:xfrm>
            <a:off x="2057400" y="2514600"/>
            <a:ext cx="5029200" cy="923330"/>
          </a:xfrm>
          <a:prstGeom prst="rect">
            <a:avLst/>
          </a:prstGeom>
          <a:noFill/>
        </p:spPr>
        <p:txBody>
          <a:bodyPr wrap="square" lIns="91440" tIns="45720" rIns="91440" bIns="45720">
            <a:spAutoFit/>
          </a:bodyPr>
          <a:lstStyle/>
          <a:p>
            <a:pPr algn="ctr"/>
            <a:r>
              <a:rPr lang="en-US"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Thank You !!!</a:t>
            </a:r>
            <a:endParaRPr lang="en-US"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a:p>
        </p:txBody>
      </p:sp>
      <p:sp>
        <p:nvSpPr>
          <p:cNvPr id="25601" name="Rectangle 1"/>
          <p:cNvSpPr>
            <a:spLocks noChangeArrowheads="1"/>
          </p:cNvSpPr>
          <p:nvPr/>
        </p:nvSpPr>
        <p:spPr bwMode="auto">
          <a:xfrm>
            <a:off x="381000" y="221651"/>
            <a:ext cx="8458200" cy="61401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५. उपयोगितांचा समूह (</a:t>
            </a:r>
            <a:r>
              <a:rPr kumimoji="0" lang="en-GB"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Bundle of Utilities): </a:t>
            </a:r>
            <a:endParaRPr kumimoji="0" lang="en-US" sz="2800" b="1"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ही भौतिक असो अथवा अभौतिक असो, तिच्यामध्ये विभिन्न प्रकारच्या उपयोगितांचा समूह असतो. प्रत्येक वस्तूमध्ये उपयोगितेचे घटक भिन्न-भिन्न असले तरी उपयोगितेशिवाय वस्तू अर्थहीन व निरुपयोगी आहे.</a:t>
            </a:r>
            <a:endParaRPr lang="en-US" sz="2400" dirty="0" smtClean="0">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r>
              <a:rPr lang="mr-IN" sz="2800" b="1" dirty="0" smtClean="0">
                <a:solidFill>
                  <a:srgbClr val="F254D4"/>
                </a:solidFill>
                <a:latin typeface="Arial Unicode MS" pitchFamily="34" charset="-128"/>
                <a:ea typeface="Arial Unicode MS" pitchFamily="34" charset="-128"/>
                <a:cs typeface="Arial Unicode MS" pitchFamily="34" charset="-128"/>
              </a:rPr>
              <a:t>६. गरजांचे समाधान </a:t>
            </a:r>
            <a:r>
              <a:rPr lang="mr-IN" sz="2800" dirty="0" smtClean="0">
                <a:solidFill>
                  <a:srgbClr val="F254D4"/>
                </a:solidFill>
                <a:latin typeface="Arial Unicode MS" pitchFamily="34" charset="-128"/>
                <a:ea typeface="Arial Unicode MS" pitchFamily="34" charset="-128"/>
                <a:cs typeface="Arial Unicode MS" pitchFamily="34" charset="-128"/>
              </a:rPr>
              <a:t>(</a:t>
            </a:r>
            <a:r>
              <a:rPr lang="en-US" sz="2800" dirty="0" smtClean="0">
                <a:solidFill>
                  <a:srgbClr val="F254D4"/>
                </a:solidFill>
                <a:latin typeface="Arial Unicode MS" pitchFamily="34" charset="-128"/>
                <a:ea typeface="Arial Unicode MS" pitchFamily="34" charset="-128"/>
                <a:cs typeface="Arial Unicode MS" pitchFamily="34" charset="-128"/>
              </a:rPr>
              <a:t>Satisfaction of Wants) :</a:t>
            </a:r>
          </a:p>
          <a:p>
            <a:pPr lvl="0" indent="457200" algn="just" eaLnBrk="0" fontAlgn="base" hangingPunct="0">
              <a:lnSpc>
                <a:spcPct val="150000"/>
              </a:lnSpc>
              <a:spcBef>
                <a:spcPct val="0"/>
              </a:spcBef>
              <a:spcAft>
                <a:spcPct val="0"/>
              </a:spcAft>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वस्तू ही मानवाच्या गरजांचे समाधान करणारी बाब (</a:t>
            </a:r>
            <a:r>
              <a:rPr lang="en-US" sz="2400" dirty="0" smtClean="0">
                <a:latin typeface="Arial Unicode MS" pitchFamily="34" charset="-128"/>
                <a:ea typeface="Arial Unicode MS" pitchFamily="34" charset="-128"/>
                <a:cs typeface="Arial Unicode MS" pitchFamily="34" charset="-128"/>
              </a:rPr>
              <a:t>Item) </a:t>
            </a:r>
            <a:r>
              <a:rPr lang="mr-IN" sz="2400" dirty="0" smtClean="0">
                <a:latin typeface="Arial Unicode MS" pitchFamily="34" charset="-128"/>
                <a:ea typeface="Arial Unicode MS" pitchFamily="34" charset="-128"/>
                <a:cs typeface="Arial Unicode MS" pitchFamily="34" charset="-128"/>
              </a:rPr>
              <a:t>आहे. हे समाधान केवळ आर्थिक स्वरूपाचे नसते तर मानसिक व सामाजिक स्वरूपाचेसुद्धा आहे. विपणनाची क्रिया मुख्यतः वस्तूमध्ये असलेल्या गरजांच्या समाधानात केंद्रित असते.</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
        <p:nvSpPr>
          <p:cNvPr id="26625" name="Rectangle 1"/>
          <p:cNvSpPr>
            <a:spLocks noChangeArrowheads="1"/>
          </p:cNvSpPr>
          <p:nvPr/>
        </p:nvSpPr>
        <p:spPr bwMode="auto">
          <a:xfrm>
            <a:off x="228600" y="667435"/>
            <a:ext cx="86868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७. संलग्न सेवा </a:t>
            </a:r>
            <a:r>
              <a:rPr kumimoji="0" lang="mr-IN" sz="2800" b="0"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a:t>
            </a:r>
            <a:r>
              <a:rPr kumimoji="0" lang="en-GB"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Associated Services)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कोणत्याही वस्तूसोबत संलग्न सेवा अभिप्रेत असतात. या संलग्न सेवा विक्रीपूर्व व विक्रीउत्तर अशा दोन्ही प्रकारच्या असतात. विक्रीपूर्व सेवांमध्ये वस्तूचे प्रात्यक्षिक दाखविणे, मोफत नमुना देणे, चाचणी वापरास मुभादेणे, पतपुरवठ्याची व्यवस्था करणे इत्यादी बाबींचा समावेश होतो, तर विक्रीउत्तर सेवांमध्ये घरपोच सेवा, वस्तू बसवून देणे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Installation),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सुटे भाग पुरविणे, दुरुस्ती करणे, मोफत देखभाल करणे, अदलाबदल करून देणे इत्यादी गोष्टींचा समावेश 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
        <p:nvSpPr>
          <p:cNvPr id="27650" name="Rectangle 2"/>
          <p:cNvSpPr>
            <a:spLocks noChangeArrowheads="1"/>
          </p:cNvSpPr>
          <p:nvPr/>
        </p:nvSpPr>
        <p:spPr bwMode="auto">
          <a:xfrm>
            <a:off x="228600" y="671774"/>
            <a:ext cx="8686800" cy="54245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८. किंमत </a:t>
            </a:r>
            <a:r>
              <a:rPr kumimoji="0" lang="mr-IN" sz="2400" b="0"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Price Element): </a:t>
            </a:r>
            <a:endParaRPr kumimoji="0" lang="en-US" sz="24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प्रत्येक वस्तूची किंमत असते. उत्पादन संस्था अथवा विपणन संस्था आपल्या वस्तूची किंमत निर्धारित करीत असते. वस्तू बाजारपेठेत सोडण्यापूर्वी ही किंमत निश्चित केलेली असते. </a:t>
            </a:r>
            <a:endPar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९. वस्तू मिश्रण </a:t>
            </a:r>
            <a:r>
              <a:rPr kumimoji="0" lang="mr-IN" sz="2400" b="0"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Product Mix) </a:t>
            </a:r>
            <a:endParaRPr kumimoji="0" lang="mr-IN" sz="2400" b="0"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बहुसंख्य उत्पादन संस्था अथवा विपणन संस्था एका वस्तूचे उत्पादन / विपणन करताना, त्या वस्तूशी संबंधित वस्तूंचे उत्पादन/विपणन करतात. सुटिंगचे कापड उत्पादन करणारी कंपनी शर्टिंगचे उत्पादन व विपणन करतात. पुस्तकांची विक्री करणारी संस्था वह्या व तत्सम साहित्यांचीसुद्धा विक्री करतात. </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sp>
        <p:nvSpPr>
          <p:cNvPr id="28673" name="Rectangle 1"/>
          <p:cNvSpPr>
            <a:spLocks noChangeArrowheads="1"/>
          </p:cNvSpPr>
          <p:nvPr/>
        </p:nvSpPr>
        <p:spPr bwMode="auto">
          <a:xfrm>
            <a:off x="381000" y="1219200"/>
            <a:ext cx="8458200" cy="38779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(ब) गर्भित वैशिष्ट्ये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Implicit Features)</a:t>
            </a:r>
            <a:endParaRPr kumimoji="0" lang="en-US"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1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कोणत्याही वस्तूमध्ये गर्भित किंवा अभौतिक स्वरूपाची वैशिष्ट्ये असतात. या गर्भित वैशिष्ट्याचे आकलन ग्राहकपरत्वे भिन्न-भिन्न असते. एखाद्या ग्राहकाला एका वस्तूमध्ये जे दिसेल, ते दुसऱ्या ग्राहकाला दिसेलच असे नाही. म्हणून या गर्भित वैशिष्ट्यांचे स्वरूप गुणात्मक असते.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ही ग्राहकांच्या दृष्टीने गर्भित अथवा सूचित वैशिष्ट्ये पुढीलप्रमाणे आहेत.</a:t>
            </a:r>
            <a:endParaRPr kumimoji="0" lang="mr-IN" sz="24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
        <p:nvSpPr>
          <p:cNvPr id="29698" name="Rectangle 2"/>
          <p:cNvSpPr>
            <a:spLocks noChangeArrowheads="1"/>
          </p:cNvSpPr>
          <p:nvPr/>
        </p:nvSpPr>
        <p:spPr bwMode="auto">
          <a:xfrm>
            <a:off x="304800" y="1244655"/>
            <a:ext cx="8458200"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 प्रतीक भिन्नता </a:t>
            </a:r>
            <a:r>
              <a:rPr kumimoji="0" lang="mr-IN" sz="24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Product Symbolism) : </a:t>
            </a:r>
            <a:endParaRPr kumimoji="0" lang="en-US" sz="24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ही तिच्या अंगी असणाऱ्या विभिन्न प्रकारच्या उपयोगितांचे व लाभांचे प्रतीक असते. पण ग्राहकपरत्वे त्या प्रतीकांचे आकलन भिन्न-भिन्न असते. ही वस्तूमधील प्रतीक भिन्नता एक महत्त्वाचे वैशिष्ट्य होय. एखाद्या ग्राहकाला एखाद्या वस्तूमध्ये जे प्रतीक दिसेल, ते प्रतीक दुसऱ्या ग्राहकाला आकलन होईलच असे नाही.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17</a:t>
            </a:fld>
            <a:endParaRPr lang="en-US"/>
          </a:p>
        </p:txBody>
      </p:sp>
      <p:sp>
        <p:nvSpPr>
          <p:cNvPr id="30721" name="Rectangle 1"/>
          <p:cNvSpPr>
            <a:spLocks noChangeArrowheads="1"/>
          </p:cNvSpPr>
          <p:nvPr/>
        </p:nvSpPr>
        <p:spPr bwMode="auto">
          <a:xfrm>
            <a:off x="0" y="374301"/>
            <a:ext cx="9144000" cy="588622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२. संदेशाचे प्रक्षेपण </a:t>
            </a:r>
            <a:r>
              <a:rPr kumimoji="0" lang="mr-IN" sz="21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a:t>
            </a:r>
            <a:r>
              <a:rPr kumimoji="0" lang="en-GB" sz="21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Communication Media): </a:t>
            </a:r>
            <a:endParaRPr kumimoji="0" lang="en-US" sz="21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ही आपल्याविषयी ग्राहकाला एक संदेश प्रक्षेपित करीत असते. या संदेशाचा प्रत्येक ग्राहक आपल्या कुवतीनुसार व आकलनानुसार अर्थ काढत असतो. वस्तू आपल्या अंगी अंतर्भूत असलेल्यागुण, लाभ, उपयोगिता, भौतिक घटक, अभौतिक घटक इत्यादींबाबत हा संदेश प्रक्षेपित करीत असते. म्हणून प्रत्येक वस्तू ही संदेश प्रक्षेपणाचे माध्यम होय.</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३. स्वाद आकलन </a:t>
            </a:r>
            <a:r>
              <a:rPr kumimoji="0" lang="mr-IN" sz="21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a:t>
            </a:r>
            <a:r>
              <a:rPr kumimoji="0" lang="en-GB" sz="21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Product Perception)</a:t>
            </a:r>
            <a:r>
              <a:rPr kumimoji="0" lang="en-GB" sz="21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 : </a:t>
            </a:r>
            <a:endParaRPr kumimoji="0" lang="mr-IN" sz="21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ग्राहकाला वस्तूचा उपभोग घेताना त्या वस्तूसंबंधी एक प्रकारे मानसिक आकलन होत असते. ग्राहक हा वस्तूबाबत जितका आसक्त असेल तितके हे आकलन तीव्र असते. तसे हे आकलन वस्तूबाबतची त्याची आसक्ती व्यक्त करीत असते. त्याच्या मनातील (ठेवणीत जपलेला) वस्तुस्वाद व त्याच्यासमोर असलेल्या वस्तूचा स्वाद याची तो मनातल्या मनात तुलनाही करीत असतो. </a:t>
            </a:r>
            <a:endParaRPr kumimoji="0" lang="mr-IN" sz="21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sp>
        <p:nvSpPr>
          <p:cNvPr id="31745" name="Rectangle 1"/>
          <p:cNvSpPr>
            <a:spLocks noChangeArrowheads="1"/>
          </p:cNvSpPr>
          <p:nvPr/>
        </p:nvSpPr>
        <p:spPr bwMode="auto">
          <a:xfrm>
            <a:off x="381000" y="1143000"/>
            <a:ext cx="8382000" cy="44319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४. वस्तू मूल्यमापन </a:t>
            </a:r>
            <a:r>
              <a:rPr kumimoji="0" lang="mr-IN" sz="24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Product Evaluation) : </a:t>
            </a:r>
            <a:endParaRPr kumimoji="0" lang="en-US" sz="24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1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प्रत्येक वस्तूचे एक मूल्यमापन असते व ग्राहक ते मनातल्या मनात करीत असतो. वस्तूतील लाभाचे प्रतीक, वस्तूपासून मिळालेला संदेश व वस्तुस्वादाचे आकलन या आधारे वस्तूचे मूल्यमापन केले जाते. वस्तूची किंमत व त्यापासून मिळणारे समाधान याची तुलना करून हे मूल्यमापन करण्यात येते. हीसुद्धा मानसिक क्रिया आहे व म्हणून ग्राहकपरत्वे हे मूल्यमापन भिन्न असू शकते.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a:p>
        </p:txBody>
      </p:sp>
      <p:sp>
        <p:nvSpPr>
          <p:cNvPr id="32769" name="Rectangle 1"/>
          <p:cNvSpPr>
            <a:spLocks noChangeArrowheads="1"/>
          </p:cNvSpPr>
          <p:nvPr/>
        </p:nvSpPr>
        <p:spPr bwMode="auto">
          <a:xfrm>
            <a:off x="228600" y="114300"/>
            <a:ext cx="8686800" cy="64863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वस्तूचे महत्त्व </a:t>
            </a:r>
            <a:r>
              <a:rPr kumimoji="0" lang="mr-IN" sz="23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a:t>
            </a:r>
            <a:r>
              <a:rPr kumimoji="0" lang="en-GB" sz="23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Importance)</a:t>
            </a:r>
            <a:endParaRPr kumimoji="0" lang="en-US" sz="23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१. विक्रीचे प्रमाण :</a:t>
            </a:r>
            <a:endParaRPr kumimoji="0" lang="en-US" sz="2300" b="1"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'वस्तू' आकर्षक, दर्जेदार व उपयुक्त असल्यास बाजारपेठेत तिची विक्री अधिक होऊ शकते. विक्रीचे प्रमाण वस्तूवर अवलंबून असते. वस्तू ग्राहकांच्या दृष्टीने चांगली व उपयुक्त नसल्यास किती विक्री होऊ शकत नाही. याउलट, वस्तू चांगली असल्यास तिची विक्री अधिक होऊ शकते.</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3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२. स्पर्धेवर मात: </a:t>
            </a:r>
            <a:endParaRPr kumimoji="0" lang="en-US" sz="2300" b="1"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बाजारपेठेत वस्तूला अनेक स्पर्धक व पर्यायी वस्तू असतात. आपल्या वस्तूची स्पर्धाशक्ती जास्त असल्यास ती वस्तू बाजारपेठेतील स्पर्धेवर मात करू शकते. स्पर्धेचा यशस्वीपणे तोंड देऊ शकते. अर्थात, वस्तूची स्पर्धाशक्ती अनेक घटकांवर अवलंबून असल्याने त्यादृष्टीने वस्तू विकसित करावी लागते.</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a:t>
            </a:fld>
            <a:endParaRPr lang="en-US"/>
          </a:p>
        </p:txBody>
      </p:sp>
      <p:sp>
        <p:nvSpPr>
          <p:cNvPr id="2049" name="Rectangle 1"/>
          <p:cNvSpPr>
            <a:spLocks noChangeArrowheads="1"/>
          </p:cNvSpPr>
          <p:nvPr/>
        </p:nvSpPr>
        <p:spPr bwMode="auto">
          <a:xfrm>
            <a:off x="381000" y="304800"/>
            <a:ext cx="8382000" cy="61170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वस्तू : अर्थ व वर्गीकरण</a:t>
            </a:r>
            <a:endParaRPr kumimoji="0" lang="en-US" sz="2800"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(Product: Meaning and Classifications)</a:t>
            </a:r>
            <a:endParaRPr kumimoji="0" lang="en-US" sz="24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प्रास्ताविक</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'विपणनामध्ये 'वस्तू' ही सर्वांत महत्त्वाची बाब आहे. सर्व विपणन क्रियांचा व कार्यांचा 'वस्तू' हा केंद्रबिंदू आहे. 'वस्तू' असेल तरच विपणन, वितरण, विक्रयवृद्धी या सर्व क्रिया करता येतात. उपभोक्ता ही वस्तू खरेदी करीत असतो. पण खऱ्या अर्थाने वस्तूच्या रूपात तो आपल्या 'गरजांचे समाधान खरेदी करीत असतो. हे 'गरजांचे समाधान' आर्थिक व मानसिक स्वरूपाचे असते. प्रत्येक वस्तूच्या संकल्पनेमागे हे गरजांचे समाधान असते. म्हणजेच वस्तूमध्ये तिच्या लाभांची गोळाबेरीज अंतर्भूत असते. अर्थशास्त्राच्या भाषेत 'वस्तूच्या लाभांची गोळाबेरीज' म्हणजे त्या वस्तूची उपयोगिता होय. </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20</a:t>
            </a:fld>
            <a:endParaRPr lang="en-US"/>
          </a:p>
        </p:txBody>
      </p:sp>
      <p:sp>
        <p:nvSpPr>
          <p:cNvPr id="33793" name="Rectangle 1"/>
          <p:cNvSpPr>
            <a:spLocks noChangeArrowheads="1"/>
          </p:cNvSpPr>
          <p:nvPr/>
        </p:nvSpPr>
        <p:spPr bwMode="auto">
          <a:xfrm>
            <a:off x="228600" y="360289"/>
            <a:ext cx="86106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३. गरजेची पूर्तता </a:t>
            </a:r>
            <a:r>
              <a:rPr kumimoji="0" lang="en-US"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a:t>
            </a:r>
            <a:endParaRPr kumimoji="0" lang="en-US" sz="2800" b="1"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ग्राहकांच्या गरजा पूर्ण करण्याची क्षमता वस्तूच्या अंगी असते. म्हणून ग्राहकाच्या गरजेची पूर्तता करणारी वस्तू असते. बाजारपेठेमध्ये वस्तूची मागणी ही वस्तूची गरज पूर्ततेच्या क्षमतेवर अवलंबून असते.</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४. वस्तूची प्रतिमा : </a:t>
            </a:r>
            <a:endParaRPr kumimoji="0" lang="en-US" sz="2800" b="1"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बाजारपेठेमध्ये आपल्या वस्तूने स्वतः प्रतिमा निर्माण करणेआवश्यक आहे. वस्तूचा दर्जा, जाहिरात, विक्रयवृद्धीचे प्रयत्न, विक्रेत्यांचे जाळे, कंपनीचा नावलौकिक, तिची उपयुक्तता इत्यादी अनेक घटकांवर वस्तूची प्रतिमा अवलंबून असते. म्हणून वस्तूद्वारे बाजारपेठेत उच्चतम प्रतिमा निर्माण होणे आवश्यक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21</a:t>
            </a:fld>
            <a:endParaRPr lang="en-US"/>
          </a:p>
        </p:txBody>
      </p:sp>
      <p:sp>
        <p:nvSpPr>
          <p:cNvPr id="34817" name="Rectangle 1"/>
          <p:cNvSpPr>
            <a:spLocks noChangeArrowheads="1"/>
          </p:cNvSpPr>
          <p:nvPr/>
        </p:nvSpPr>
        <p:spPr bwMode="auto">
          <a:xfrm>
            <a:off x="457200" y="279485"/>
            <a:ext cx="8458200" cy="6232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५. उत्पादन संस्थेचा नावलौकिक: </a:t>
            </a:r>
            <a:endParaRPr kumimoji="0" lang="en-US" sz="2800" b="1"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बाजारपेठेमध्ये उत्पादन संस्था ही आपल्या वस्तूच्या आधारे नावलौकिक निर्माण करू शकते. दर्जेदार व उपयुक्त वस्तू असल्यास उत्पादक संस्थेला आपोआपच प्रसिद्धी मिळते. तसेच संस्थेची प्रतिष्ठासुद्धा वस्तूवर अवलंबून असते.</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६. मागणी: </a:t>
            </a:r>
            <a:endParaRPr kumimoji="0" lang="en-US" sz="2800" b="1"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वस्तू व मागणी या दोन्हीचा सहसंबंध फार महत्त्वाचा आहे. मागणीनुसार वस्तू खपत असली तरी 'वस्तू' ती मागणी निर्माण करणारा घटक होय. दुसऱ्या भाषेत बाजारपेठेतील मागणी ही वस्तूवर अवलंबून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22</a:t>
            </a:fld>
            <a:endParaRPr lang="en-US"/>
          </a:p>
        </p:txBody>
      </p:sp>
      <p:sp>
        <p:nvSpPr>
          <p:cNvPr id="35841" name="Rectangle 1"/>
          <p:cNvSpPr>
            <a:spLocks noChangeArrowheads="1"/>
          </p:cNvSpPr>
          <p:nvPr/>
        </p:nvSpPr>
        <p:spPr bwMode="auto">
          <a:xfrm>
            <a:off x="228600" y="436489"/>
            <a:ext cx="84582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७. विपणन सुलभता : </a:t>
            </a:r>
            <a:endParaRPr kumimoji="0" lang="en-US" sz="2800" b="1"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चांगली व ग्राहकांच्या गरजा पूर्ण करणारी असल्यास तिचे विपणनसुद्धा सुलभतेने करता येते. परिणामकारक विपणनासाठी वस्तू हे सर्वांत महत्त्वाचे माध्यम होय. म्हणून विपणन यशस्वी करण्याची क्षमता वस्तूच्या अंगी असते.</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८. संस्थेचा नफा : </a:t>
            </a:r>
            <a:endParaRPr kumimoji="0" lang="en-US" sz="2800" b="1"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वस्तूला मागणी असेल, ग्राहक असेल तर बाजारपेठेत तिची विक्री होते. वस्तूच्या विक्रीवर संस्थेचा नफा अवलंबून असतो. त्यादृष्टीने वस्तू ही संस्थेचा नफा मिळवून देणारी बाब होय.</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sp>
        <p:nvSpPr>
          <p:cNvPr id="36865" name="Rectangle 1"/>
          <p:cNvSpPr>
            <a:spLocks noChangeArrowheads="1"/>
          </p:cNvSpPr>
          <p:nvPr/>
        </p:nvSpPr>
        <p:spPr bwMode="auto">
          <a:xfrm>
            <a:off x="381000" y="1295400"/>
            <a:ext cx="8305800" cy="43396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९. संस्थेचा विकास : </a:t>
            </a:r>
            <a:r>
              <a:rPr kumimoji="0" lang="en-US"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	</a:t>
            </a:r>
            <a:endParaRPr kumimoji="0" lang="en-US" sz="2800" b="1"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mr-IN" sz="2600" dirty="0" smtClean="0">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बाजारपेठेमध्ये वस्तूची विक्री उल्लेखनीय असल्यास संस्थेला नफासुद्धा अधिक मिळतो. परिणामी, संस्थेला आपला आर्थिक विकास करता येतो. वस्तूची विक्री ही संस्थेला उत्पन्न मिळवून देणारी एकमेव बाब आहे. दुसऱ्या भाषेत संस्थेचे अस्तित्व व स्थैर्यसुद्धा वस्तूवर अवलंबून असते.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
        <p:nvSpPr>
          <p:cNvPr id="37889" name="Rectangle 1"/>
          <p:cNvSpPr>
            <a:spLocks noChangeArrowheads="1"/>
          </p:cNvSpPr>
          <p:nvPr/>
        </p:nvSpPr>
        <p:spPr bwMode="auto">
          <a:xfrm>
            <a:off x="304800" y="228600"/>
            <a:ext cx="8534400" cy="64171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0070C0"/>
                </a:solidFill>
                <a:effectLst/>
                <a:latin typeface="Times New Roman" pitchFamily="18" charset="0"/>
                <a:ea typeface="Arial Unicode MS" pitchFamily="34" charset="-128"/>
                <a:cs typeface="Arial Unicode MS" pitchFamily="34" charset="-128"/>
              </a:rPr>
              <a:t>वस्तू मिश्रणाची संकल्पना </a:t>
            </a:r>
            <a:endParaRPr kumimoji="0" lang="en-US" sz="32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300" b="0" i="0" u="none" strike="noStrike" cap="none" normalizeH="0" baseline="0" dirty="0" smtClean="0">
                <a:ln>
                  <a:noFill/>
                </a:ln>
                <a:solidFill>
                  <a:srgbClr val="0070C0"/>
                </a:solidFill>
                <a:effectLst/>
                <a:latin typeface="Times New Roman" pitchFamily="18" charset="0"/>
                <a:ea typeface="Arial Unicode MS" pitchFamily="34" charset="-128"/>
                <a:cs typeface="Arial Unicode MS" pitchFamily="34" charset="-128"/>
              </a:rPr>
              <a:t>(</a:t>
            </a:r>
            <a:r>
              <a:rPr kumimoji="0" lang="en-GB" sz="23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Concept of Product Mix)</a:t>
            </a:r>
            <a:endParaRPr kumimoji="0" lang="en-US" sz="2300" b="0" i="0" u="none" strike="noStrike" cap="none" normalizeH="0" baseline="0" dirty="0" smtClean="0">
              <a:ln>
                <a:noFill/>
              </a:ln>
              <a:solidFill>
                <a:srgbClr val="0070C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300" dirty="0" smtClean="0">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बाजारपेठेच्या गरजांबद्दल विचार करून वस्तूंच्या स्वरूपात आवश्यक ते बदल घडवून आणण्यासाठी वस्तूं धोरण (</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Product Policy)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ठरविले जाते व धोरण राबविल्यानंतर जी वस्तू रेषा (</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Product Line)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तयार होते, तिला वस्तू मिश्रण (</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Product Mix)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असे म्हणतात.</a:t>
            </a:r>
            <a:endPar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r>
              <a:rPr lang="mr-IN" sz="2300" dirty="0" smtClean="0">
                <a:latin typeface="Arial Unicode MS" pitchFamily="34" charset="-128"/>
                <a:ea typeface="Arial Unicode MS" pitchFamily="34" charset="-128"/>
                <a:cs typeface="Arial Unicode MS" pitchFamily="34" charset="-128"/>
              </a:rPr>
              <a:t>जेव्हा एखाद्या वस्तूत ग्राहकांच्या सर्व आशा व अपेक्षा पूर्ण करण्याची क्षमता असते, तेव्हा ग्राहक ती वस्तू खरेदी करण्यास प्रवृत्त होतो व विक्रेत्याचे विक्री उद्दिष्ट पूर्ण होते. याचा अर्थ वस्तू म्हणजे ग्राहकांच्या अपेक्षा, उपयोगिता, उपभोग्यता, समाधान या सर्वांचे मिश्रण होय. </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25</a:t>
            </a:fld>
            <a:endParaRPr lang="en-US"/>
          </a:p>
        </p:txBody>
      </p:sp>
      <p:sp>
        <p:nvSpPr>
          <p:cNvPr id="4" name="Rectangle 3"/>
          <p:cNvSpPr/>
          <p:nvPr/>
        </p:nvSpPr>
        <p:spPr>
          <a:xfrm>
            <a:off x="228600" y="304800"/>
            <a:ext cx="8534400" cy="6034985"/>
          </a:xfrm>
          <a:prstGeom prst="rect">
            <a:avLst/>
          </a:prstGeom>
        </p:spPr>
        <p:txBody>
          <a:bodyPr wrap="square">
            <a:spAutoFit/>
          </a:bodyPr>
          <a:lstStyle/>
          <a:p>
            <a:pPr lvl="0" indent="457200" algn="just" eaLnBrk="0" fontAlgn="base" hangingPunct="0">
              <a:lnSpc>
                <a:spcPct val="150000"/>
              </a:lnSpc>
              <a:spcBef>
                <a:spcPct val="0"/>
              </a:spcBef>
              <a:spcAft>
                <a:spcPct val="0"/>
              </a:spcAft>
            </a:pPr>
            <a:r>
              <a:rPr lang="mr-IN" sz="2300" dirty="0" smtClean="0">
                <a:latin typeface="Arial Unicode MS" pitchFamily="34" charset="-128"/>
                <a:ea typeface="Arial Unicode MS" pitchFamily="34" charset="-128"/>
                <a:cs typeface="Arial Unicode MS" pitchFamily="34" charset="-128"/>
              </a:rPr>
              <a:t>वस्तू मिश्रणात ज्या गोष्टींचा समावेश केला जातो त्यांना वस्तू मिश्रणाचे घटक संबोधले जाते.</a:t>
            </a:r>
            <a:endParaRPr lang="en-US" sz="2300" dirty="0" smtClean="0">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r>
              <a:rPr lang="mr-IN" sz="2300" dirty="0" smtClean="0">
                <a:latin typeface="Arial Unicode MS" pitchFamily="34" charset="-128"/>
                <a:ea typeface="Arial Unicode MS" pitchFamily="34" charset="-128"/>
                <a:cs typeface="Arial Unicode MS" pitchFamily="34" charset="-128"/>
              </a:rPr>
              <a:t> वस्तू मिश्रणाचे हे घटक पुढीलप्रमाणे आहेत.</a:t>
            </a:r>
            <a:endParaRPr lang="en-US" sz="2300" dirty="0" smtClean="0">
              <a:latin typeface="Arial Unicode MS" pitchFamily="34" charset="-128"/>
              <a:ea typeface="Arial Unicode MS" pitchFamily="34" charset="-128"/>
              <a:cs typeface="Arial Unicode MS" pitchFamily="34" charset="-128"/>
            </a:endParaRPr>
          </a:p>
          <a:p>
            <a:pPr marL="457200" indent="-457200" algn="just">
              <a:lnSpc>
                <a:spcPct val="150000"/>
              </a:lnSpc>
              <a:spcAft>
                <a:spcPts val="800"/>
              </a:spcAft>
              <a:buAutoNum type="hindiNumPeriod"/>
            </a:pPr>
            <a:r>
              <a:rPr lang="en-US" sz="2400" b="1" dirty="0" err="1" smtClean="0">
                <a:solidFill>
                  <a:srgbClr val="7030A0"/>
                </a:solidFill>
                <a:latin typeface="Arial Unicode MS" pitchFamily="34" charset="-128"/>
                <a:ea typeface="Arial Unicode MS" pitchFamily="34" charset="-128"/>
                <a:cs typeface="Arial Unicode MS" pitchFamily="34" charset="-128"/>
              </a:rPr>
              <a:t>वस्तूचे</a:t>
            </a:r>
            <a:r>
              <a:rPr lang="en-US" sz="2400" b="1" dirty="0" smtClean="0">
                <a:solidFill>
                  <a:srgbClr val="7030A0"/>
                </a:solidFill>
                <a:latin typeface="Arial Unicode MS" pitchFamily="34" charset="-128"/>
                <a:ea typeface="Arial Unicode MS" pitchFamily="34" charset="-128"/>
                <a:cs typeface="Arial Unicode MS" pitchFamily="34" charset="-128"/>
              </a:rPr>
              <a:t> </a:t>
            </a:r>
            <a:r>
              <a:rPr lang="en-US" sz="2400" b="1" dirty="0" err="1" smtClean="0">
                <a:solidFill>
                  <a:srgbClr val="7030A0"/>
                </a:solidFill>
                <a:latin typeface="Arial Unicode MS" pitchFamily="34" charset="-128"/>
                <a:ea typeface="Arial Unicode MS" pitchFamily="34" charset="-128"/>
                <a:cs typeface="Arial Unicode MS" pitchFamily="34" charset="-128"/>
              </a:rPr>
              <a:t>चिन्ह</a:t>
            </a:r>
            <a:r>
              <a:rPr lang="en-US" sz="2400" b="1" dirty="0" smtClean="0">
                <a:solidFill>
                  <a:srgbClr val="7030A0"/>
                </a:solidFill>
                <a:latin typeface="Arial Unicode MS" pitchFamily="34" charset="-128"/>
                <a:ea typeface="Arial Unicode MS" pitchFamily="34" charset="-128"/>
                <a:cs typeface="Arial Unicode MS" pitchFamily="34" charset="-128"/>
              </a:rPr>
              <a:t>, </a:t>
            </a:r>
            <a:r>
              <a:rPr lang="en-US" sz="2400" b="1" dirty="0" err="1" smtClean="0">
                <a:solidFill>
                  <a:srgbClr val="7030A0"/>
                </a:solidFill>
                <a:latin typeface="Arial Unicode MS" pitchFamily="34" charset="-128"/>
                <a:ea typeface="Arial Unicode MS" pitchFamily="34" charset="-128"/>
                <a:cs typeface="Arial Unicode MS" pitchFamily="34" charset="-128"/>
              </a:rPr>
              <a:t>छाप</a:t>
            </a:r>
            <a:r>
              <a:rPr lang="en-US" sz="2400" b="1" dirty="0" smtClean="0">
                <a:solidFill>
                  <a:srgbClr val="7030A0"/>
                </a:solidFill>
                <a:latin typeface="Arial Unicode MS" pitchFamily="34" charset="-128"/>
                <a:ea typeface="Arial Unicode MS" pitchFamily="34" charset="-128"/>
                <a:cs typeface="Arial Unicode MS" pitchFamily="34" charset="-128"/>
              </a:rPr>
              <a:t> </a:t>
            </a:r>
            <a:r>
              <a:rPr lang="en-US" sz="2400" b="1" dirty="0" err="1" smtClean="0">
                <a:solidFill>
                  <a:srgbClr val="7030A0"/>
                </a:solidFill>
                <a:latin typeface="Arial Unicode MS" pitchFamily="34" charset="-128"/>
                <a:ea typeface="Arial Unicode MS" pitchFamily="34" charset="-128"/>
                <a:cs typeface="Arial Unicode MS" pitchFamily="34" charset="-128"/>
              </a:rPr>
              <a:t>किंवा</a:t>
            </a:r>
            <a:r>
              <a:rPr lang="en-US" sz="2400" b="1" dirty="0" smtClean="0">
                <a:solidFill>
                  <a:srgbClr val="7030A0"/>
                </a:solidFill>
                <a:latin typeface="Arial Unicode MS" pitchFamily="34" charset="-128"/>
                <a:ea typeface="Arial Unicode MS" pitchFamily="34" charset="-128"/>
                <a:cs typeface="Arial Unicode MS" pitchFamily="34" charset="-128"/>
              </a:rPr>
              <a:t> </a:t>
            </a:r>
            <a:r>
              <a:rPr lang="en-US" sz="2400" b="1" dirty="0" err="1" smtClean="0">
                <a:solidFill>
                  <a:srgbClr val="7030A0"/>
                </a:solidFill>
                <a:latin typeface="Arial Unicode MS" pitchFamily="34" charset="-128"/>
                <a:ea typeface="Arial Unicode MS" pitchFamily="34" charset="-128"/>
                <a:cs typeface="Arial Unicode MS" pitchFamily="34" charset="-128"/>
              </a:rPr>
              <a:t>लेबल</a:t>
            </a:r>
            <a:r>
              <a:rPr lang="en-US" sz="2400" b="1" dirty="0" smtClean="0">
                <a:solidFill>
                  <a:srgbClr val="7030A0"/>
                </a:solidFill>
                <a:latin typeface="Arial Unicode MS" pitchFamily="34" charset="-128"/>
                <a:ea typeface="Arial Unicode MS" pitchFamily="34" charset="-128"/>
                <a:cs typeface="Arial Unicode MS" pitchFamily="34" charset="-128"/>
              </a:rPr>
              <a:t>: </a:t>
            </a:r>
          </a:p>
          <a:p>
            <a:pPr indent="457200" algn="just">
              <a:lnSpc>
                <a:spcPct val="150000"/>
              </a:lnSpc>
              <a:spcAft>
                <a:spcPts val="800"/>
              </a:spcAft>
            </a:pPr>
            <a:r>
              <a:rPr lang="en-US" sz="2300" dirty="0" err="1" smtClean="0">
                <a:latin typeface="Arial Unicode MS" pitchFamily="34" charset="-128"/>
                <a:ea typeface="Arial Unicode MS" pitchFamily="34" charset="-128"/>
                <a:cs typeface="Arial Unicode MS" pitchFamily="34" charset="-128"/>
              </a:rPr>
              <a:t>उत्पादकाने</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उत्पादित</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केलेल्या</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वस्तूंचे</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नाव</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लक्षात</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राहण्यासाठी</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ज्या</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चिन्हांचा</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उपयोग</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केला</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जातो</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त्याला</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ब्रँड</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असे</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म्हणतात</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उदा</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माकडछाप</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काळी</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टूथपावडर</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डालडा</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पोस्टमन</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ऑईल</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बाटा</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शूज</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इत्यादी</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वस्तू</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ओळखण्यासाठी</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हाताळण्यासाठी</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सोईची</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जावी</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म्हणून</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अशा</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चिन्हांचा</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चित्रांचा</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लेबलचा</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उपयोग</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होतो</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वस्तूंच्या</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चिन्हामुळे</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वस्तूंची</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जाहिरात</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करणे</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सोपे</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जाते</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लेबलमुळे</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ग्राहकाला</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इतर</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वस्तूंतून</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आपल्याला</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पाहिजे</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असलेली</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वस्तू</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ओळखता</a:t>
            </a:r>
            <a:r>
              <a:rPr lang="en-US" sz="2300" dirty="0" smtClean="0">
                <a:latin typeface="Arial Unicode MS" pitchFamily="34" charset="-128"/>
                <a:ea typeface="Arial Unicode MS" pitchFamily="34" charset="-128"/>
                <a:cs typeface="Arial Unicode MS" pitchFamily="34" charset="-128"/>
              </a:rPr>
              <a:t> व </a:t>
            </a:r>
            <a:r>
              <a:rPr lang="en-US" sz="2300" dirty="0" err="1" smtClean="0">
                <a:latin typeface="Arial Unicode MS" pitchFamily="34" charset="-128"/>
                <a:ea typeface="Arial Unicode MS" pitchFamily="34" charset="-128"/>
                <a:cs typeface="Arial Unicode MS" pitchFamily="34" charset="-128"/>
              </a:rPr>
              <a:t>निवडता</a:t>
            </a:r>
            <a:r>
              <a:rPr lang="en-US" sz="2300" dirty="0" smtClean="0">
                <a:latin typeface="Arial Unicode MS" pitchFamily="34" charset="-128"/>
                <a:ea typeface="Arial Unicode MS" pitchFamily="34" charset="-128"/>
                <a:cs typeface="Arial Unicode MS" pitchFamily="34" charset="-128"/>
              </a:rPr>
              <a:t> </a:t>
            </a:r>
            <a:r>
              <a:rPr lang="en-US" sz="2300" dirty="0" err="1" smtClean="0">
                <a:latin typeface="Arial Unicode MS" pitchFamily="34" charset="-128"/>
                <a:ea typeface="Arial Unicode MS" pitchFamily="34" charset="-128"/>
                <a:cs typeface="Arial Unicode MS" pitchFamily="34" charset="-128"/>
              </a:rPr>
              <a:t>येते</a:t>
            </a:r>
            <a:r>
              <a:rPr lang="en-US" sz="2300" dirty="0" smtClean="0">
                <a:latin typeface="Arial Unicode MS" pitchFamily="34" charset="-128"/>
                <a:ea typeface="Arial Unicode MS" pitchFamily="34" charset="-128"/>
                <a:cs typeface="Arial Unicode MS" pitchFamily="34" charset="-128"/>
              </a:rPr>
              <a:t>. </a:t>
            </a:r>
            <a:endParaRPr lang="mr-IN" sz="2300" dirty="0" smtClean="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26</a:t>
            </a:fld>
            <a:endParaRPr lang="en-US"/>
          </a:p>
        </p:txBody>
      </p:sp>
      <p:sp>
        <p:nvSpPr>
          <p:cNvPr id="38913" name="Rectangle 1"/>
          <p:cNvSpPr>
            <a:spLocks noChangeArrowheads="1"/>
          </p:cNvSpPr>
          <p:nvPr/>
        </p:nvSpPr>
        <p:spPr bwMode="auto">
          <a:xfrm>
            <a:off x="228600" y="1461592"/>
            <a:ext cx="8686800" cy="37625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२. वस्तूचे डिझाईन व आकार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मिश्रणात वस्तूच्या डिझाईनचा देखील समावेश होतो. डिझाईनमध्ये वस्तूंचा आकार, रंग, रूप, सजावट, बनावट, गंध इत्यादी बाबींचा समावेश होतो. वस्तूच्या आकाराचा संबंध वस्तूच्या स्वरूपाशी असतो. आकार, छोटा, मध्यम किंवा मोठा असू शकतो. ग्राहकांच्या गरजा वस्तूच्या आकारमानावर, डिझाईनवर व वस्तूच्या स्वरूपावर अवलंबून असतात.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27</a:t>
            </a:fld>
            <a:endParaRPr lang="en-US"/>
          </a:p>
        </p:txBody>
      </p:sp>
      <p:sp>
        <p:nvSpPr>
          <p:cNvPr id="4" name="Rectangle 3"/>
          <p:cNvSpPr/>
          <p:nvPr/>
        </p:nvSpPr>
        <p:spPr>
          <a:xfrm>
            <a:off x="228600" y="1143000"/>
            <a:ext cx="8458200" cy="4062651"/>
          </a:xfrm>
          <a:prstGeom prst="rect">
            <a:avLst/>
          </a:prstGeom>
        </p:spPr>
        <p:txBody>
          <a:bodyPr wrap="square">
            <a:spAutoFit/>
          </a:bodyPr>
          <a:lstStyle/>
          <a:p>
            <a:pPr algn="just" eaLnBrk="0" fontAlgn="base" hangingPunct="0">
              <a:lnSpc>
                <a:spcPct val="150000"/>
              </a:lnSpc>
              <a:spcBef>
                <a:spcPct val="0"/>
              </a:spcBef>
              <a:spcAft>
                <a:spcPct val="0"/>
              </a:spcAft>
            </a:pPr>
            <a:r>
              <a:rPr lang="mr-IN" sz="2800" b="1" dirty="0" smtClean="0">
                <a:solidFill>
                  <a:srgbClr val="7030A0"/>
                </a:solidFill>
                <a:latin typeface="Arial Unicode MS" pitchFamily="34" charset="-128"/>
                <a:ea typeface="Arial Unicode MS" pitchFamily="34" charset="-128"/>
                <a:cs typeface="Arial Unicode MS" pitchFamily="34" charset="-128"/>
              </a:rPr>
              <a:t>३. वस्तूचा रंग:</a:t>
            </a:r>
          </a:p>
          <a:p>
            <a:pPr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 </a:t>
            </a: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ग्राहकोपयोगी वस्तूंच्या बाबतीत वस्तूंच्या रंगाला विपणन व्यवस्थेत महत्त्व आहे. ग्राहकांच्या रंगांच्या आवडीनिवडी विचारात घेऊन विशिष्ट रंगाची वस्तू तयार करणे व ती बाजारपेठेत आणणे याला विक्रीच्या दृष्टीने महत्त्वाचे स्थान आहे. लहान मुले ग्राहक असल्यास त्यांना विशिष्ट रंगाचे आकर्षण असते. म्हणून साबण किंवा टूथपेस्ट वेगवेगळ्या रंगांत उपलब्ध करून दिल्या जातात.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28</a:t>
            </a:fld>
            <a:endParaRPr lang="en-US"/>
          </a:p>
        </p:txBody>
      </p:sp>
      <p:sp>
        <p:nvSpPr>
          <p:cNvPr id="40961" name="Rectangle 1"/>
          <p:cNvSpPr>
            <a:spLocks noChangeArrowheads="1"/>
          </p:cNvSpPr>
          <p:nvPr/>
        </p:nvSpPr>
        <p:spPr bwMode="auto">
          <a:xfrm>
            <a:off x="381000" y="1207176"/>
            <a:ext cx="8458200"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४. वस्तूची बांधणी : </a:t>
            </a:r>
            <a:endParaRPr kumimoji="0" lang="en-US" sz="2800" b="1"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विपणनासाठी वस्तूची आकर्षक बांधणी हाही महत्त्वाचा घटक आहे. बांधणी ही विक्रीचे एक साधन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Tool)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आहे. तसेच ते जाहिरातीचे एक उत्तम माध्यम आहे. आपली वस्तू इतर उत्पादकांपेक्षा वेगळी दाखविण्याचे ते एक उत्तम साधन आहे. आकर्षक बांधणीमुळे वस्तूकडे अधिक ग्राहक आकर्षित करता येतात.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29</a:t>
            </a:fld>
            <a:endParaRPr lang="en-US"/>
          </a:p>
        </p:txBody>
      </p:sp>
      <p:sp>
        <p:nvSpPr>
          <p:cNvPr id="43009" name="Rectangle 1"/>
          <p:cNvSpPr>
            <a:spLocks noChangeArrowheads="1"/>
          </p:cNvSpPr>
          <p:nvPr/>
        </p:nvSpPr>
        <p:spPr bwMode="auto">
          <a:xfrm>
            <a:off x="228600" y="1066800"/>
            <a:ext cx="86106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५. वस्तूची हमी व सेवा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वस्तू नियोजन व मिश्रणातील एक महत्त्वाचा घटक होय. यात ग्राहकाला वस्तूबाबत हमी दिली जाते. हमी कालावधीत वस्तू खराब झाल्यास किंवा बिघडल्यास ती बदलून देण्याची किंवा दुरुस्त करून देण्याची हमी दिली जाते. ग्राहकाने वस्तूसाठी दिलेल्या किमतीचे त्याला योग्य प्रतिफल मिळवून देणे हा हमी देण्यामागचा उद्देश असतो. तसेच विक्रीनंतर योग्य त्या विक्रयोत्तर सेवा किंवा वस्तू साहाय्य सेवा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After Sale Service and Product Support)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हाही विक्रय नियोजनाचा एक भाग असतो.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
        <p:nvSpPr>
          <p:cNvPr id="16385" name="Rectangle 1"/>
          <p:cNvSpPr>
            <a:spLocks noChangeArrowheads="1"/>
          </p:cNvSpPr>
          <p:nvPr/>
        </p:nvSpPr>
        <p:spPr bwMode="auto">
          <a:xfrm>
            <a:off x="381000" y="304800"/>
            <a:ext cx="83058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व्याख्या</a:t>
            </a:r>
            <a:endParaRPr kumimoji="0" lang="en-US" sz="3200" b="1" i="0" u="none" strike="noStrike" cap="none" normalizeH="0" baseline="0" dirty="0" smtClean="0">
              <a:ln>
                <a:noFill/>
              </a:ln>
              <a:solidFill>
                <a:srgbClr val="7030A0"/>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या संज्ञेची व्याख्या पुढीलप्रमाणे करता येईल.</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lang="en-GB" sz="2600" dirty="0" smtClean="0">
                <a:latin typeface="Times New Roman" pitchFamily="18" charset="0"/>
                <a:ea typeface="Arial Unicode MS" pitchFamily="34" charset="-128"/>
                <a:cs typeface="Times New Roman" pitchFamily="18" charset="0"/>
              </a:rPr>
              <a:t>	</a:t>
            </a:r>
            <a:r>
              <a:rPr kumimoji="0" lang="en-GB" sz="2600" b="0"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"A product is a bundle of all kinds of satisfaction of both material and non-material kinds, ranging from economic utilities to satisfaction of a social psychological nature</a:t>
            </a:r>
            <a:r>
              <a:rPr kumimoji="0" lang="en-GB" sz="2600" b="0" i="0" u="none" strike="noStrike" cap="none" normalizeH="0" baseline="0" dirty="0" smtClean="0">
                <a:ln>
                  <a:noFill/>
                </a:ln>
                <a:solidFill>
                  <a:schemeClr val="tx1"/>
                </a:solidFill>
                <a:effectLst/>
                <a:latin typeface="Times New Roman" pitchFamily="18" charset="0"/>
                <a:ea typeface="Arial Unicode MS" pitchFamily="34" charset="-128"/>
                <a:cs typeface="Times New Roman" pitchFamily="18" charset="0"/>
              </a:rPr>
              <a:t>”.</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rgbClr val="00206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rgbClr val="002060"/>
                </a:solidFill>
                <a:effectLst/>
                <a:latin typeface="Calibri"/>
                <a:ea typeface="Arial Unicode MS" pitchFamily="34" charset="-128"/>
                <a:cs typeface="Arial Unicode MS" pitchFamily="34" charset="-128"/>
              </a:rPr>
              <a:t>	</a:t>
            </a:r>
            <a:r>
              <a:rPr kumimoji="0" lang="mr-IN" sz="2600" b="0" i="0" u="none" strike="noStrike" cap="none" normalizeH="0" baseline="0" dirty="0" smtClean="0">
                <a:ln>
                  <a:noFill/>
                </a:ln>
                <a:solidFill>
                  <a:srgbClr val="002060"/>
                </a:solidFill>
                <a:effectLst/>
                <a:latin typeface="Calibri"/>
                <a:ea typeface="Arial Unicode MS" pitchFamily="34" charset="-128"/>
                <a:cs typeface="Arial Unicode MS" pitchFamily="34" charset="-128"/>
              </a:rPr>
              <a:t>“</a:t>
            </a:r>
            <a:r>
              <a:rPr kumimoji="0" lang="mr-IN" sz="2600" b="0"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वस्तू म्हणजे भौतिक व अभौतिक प्रकारच्या समाधानाचा समूह होय, ज्यामध्ये आर्थिक उपयोगितेच्या समाधानापासून सामाजिक मानसशास्त्रीय स्वरूपाच्या समाधानाचा समावेश होतो</a:t>
            </a:r>
            <a:r>
              <a:rPr kumimoji="0" lang="en-US" sz="2600" b="0" i="0" u="none" strike="noStrike" cap="none" normalizeH="0" baseline="0" dirty="0" smtClean="0">
                <a:ln>
                  <a:noFill/>
                </a:ln>
                <a:solidFill>
                  <a:srgbClr val="002060"/>
                </a:solidFill>
                <a:effectLst/>
                <a:latin typeface="Arial Unicode MS" pitchFamily="34" charset="-128"/>
                <a:ea typeface="Arial Unicode MS" pitchFamily="34" charset="-128"/>
                <a:cs typeface="Arial Unicode MS" pitchFamily="34" charset="-128"/>
              </a:rPr>
              <a:t>”.</a:t>
            </a:r>
            <a:endParaRPr kumimoji="0" lang="mr-IN" sz="2600" b="0" i="0" u="none" strike="noStrike" cap="none" normalizeH="0" baseline="0" dirty="0" smtClean="0">
              <a:ln>
                <a:noFill/>
              </a:ln>
              <a:solidFill>
                <a:srgbClr val="002060"/>
              </a:solidFill>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30</a:t>
            </a:fld>
            <a:endParaRPr lang="en-US"/>
          </a:p>
        </p:txBody>
      </p:sp>
      <p:graphicFrame>
        <p:nvGraphicFramePr>
          <p:cNvPr id="4" name="Diagram 3"/>
          <p:cNvGraphicFramePr/>
          <p:nvPr/>
        </p:nvGraphicFramePr>
        <p:xfrm>
          <a:off x="228600" y="1219200"/>
          <a:ext cx="83820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4033" name="Rectangle 1"/>
          <p:cNvSpPr>
            <a:spLocks noChangeArrowheads="1"/>
          </p:cNvSpPr>
          <p:nvPr/>
        </p:nvSpPr>
        <p:spPr bwMode="auto">
          <a:xfrm>
            <a:off x="1196717" y="271790"/>
            <a:ext cx="6750566"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00000"/>
              </a:lnSpc>
              <a:spcBef>
                <a:spcPct val="0"/>
              </a:spcBef>
              <a:spcAft>
                <a:spcPct val="0"/>
              </a:spcAft>
              <a:buClrTx/>
              <a:buSzTx/>
              <a:buFontTx/>
              <a:buNone/>
              <a:tabLst/>
            </a:pPr>
            <a:r>
              <a:rPr kumimoji="0" lang="mr-IN"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वस्तूंचे वर्गीकरण </a:t>
            </a:r>
            <a:r>
              <a:rPr kumimoji="0" lang="mr-IN" sz="2800" b="0" i="0" u="none" strike="noStrike" cap="none" normalizeH="0" baseline="0" dirty="0" smtClean="0">
                <a:ln>
                  <a:noFill/>
                </a:ln>
                <a:solidFill>
                  <a:srgbClr val="7030A0"/>
                </a:solidFill>
                <a:effectLst/>
                <a:latin typeface="Times New Roman" pitchFamily="18" charset="0"/>
                <a:ea typeface="Arial Unicode MS" pitchFamily="34" charset="-128"/>
                <a:cs typeface="Arial Unicode MS" pitchFamily="34" charset="-128"/>
              </a:rPr>
              <a:t>(</a:t>
            </a:r>
            <a:r>
              <a:rPr kumimoji="0" lang="en-GB" sz="2800" b="1" i="0" u="none" strike="noStrike" cap="none" normalizeH="0" baseline="0" dirty="0" smtClean="0">
                <a:ln>
                  <a:noFill/>
                </a:ln>
                <a:solidFill>
                  <a:srgbClr val="7030A0"/>
                </a:solidFill>
                <a:effectLst/>
                <a:latin typeface="Times New Roman" pitchFamily="18" charset="0"/>
                <a:ea typeface="Arial Unicode MS" pitchFamily="34" charset="-128"/>
                <a:cs typeface="Times New Roman" pitchFamily="18" charset="0"/>
              </a:rPr>
              <a:t>Product Classifications)</a:t>
            </a:r>
            <a:endParaRPr kumimoji="0" lang="en-GB" sz="2800" b="0" i="0" u="none" strike="noStrike" cap="none" normalizeH="0" baseline="0" dirty="0" smtClean="0">
              <a:ln>
                <a:noFill/>
              </a:ln>
              <a:solidFill>
                <a:srgbClr val="7030A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31</a:t>
            </a:fld>
            <a:endParaRPr lang="en-US"/>
          </a:p>
        </p:txBody>
      </p:sp>
      <p:sp>
        <p:nvSpPr>
          <p:cNvPr id="45057" name="Rectangle 1"/>
          <p:cNvSpPr>
            <a:spLocks noChangeArrowheads="1"/>
          </p:cNvSpPr>
          <p:nvPr/>
        </p:nvSpPr>
        <p:spPr bwMode="auto">
          <a:xfrm>
            <a:off x="0" y="914400"/>
            <a:ext cx="9144000" cy="43396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विपणनामध्ये वस्तूचा उपयोग ही सर्वांत महत्त्वाची बाब होय. कारण वस्तूची खरेदी करण्यामागे तिचा उपयोग हाच महत्त्वाचा उद्देश असतो म्हणून वस्तूच्या उपयोगानुसार वस्तूंचे वर्गीकरणसुद्धा सर्वांत महत्त्वाचे समजले जाते. </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त्यानुसार (</a:t>
            </a: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१) उपभोग्य वस्तू व (२) औद्योगिक वस्तू </a:t>
            </a:r>
            <a:endParaRPr kumimoji="0" lang="en-US" sz="2600" b="1" i="0" u="none" strike="noStrike" cap="none" normalizeH="0" baseline="0" dirty="0" smtClean="0">
              <a:ln>
                <a:noFill/>
              </a:ln>
              <a:solidFill>
                <a:srgbClr val="7030A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lang="en-US" sz="2600" dirty="0" smtClean="0">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दोन प्रकार पाडले जातात.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32</a:t>
            </a:fld>
            <a:endParaRPr lang="en-US"/>
          </a:p>
        </p:txBody>
      </p:sp>
      <p:sp>
        <p:nvSpPr>
          <p:cNvPr id="46081" name="Rectangle 1"/>
          <p:cNvSpPr>
            <a:spLocks noChangeArrowheads="1"/>
          </p:cNvSpPr>
          <p:nvPr/>
        </p:nvSpPr>
        <p:spPr bwMode="auto">
          <a:xfrm>
            <a:off x="228600" y="1031727"/>
            <a:ext cx="86868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१. उपभोग्य वस्तू (</a:t>
            </a:r>
            <a:r>
              <a:rPr kumimoji="0" lang="en-GB"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Consumer Goods)</a:t>
            </a:r>
            <a:endParaRPr kumimoji="0" lang="mr-IN"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उत्पादन संस्थेकडून अथवा विपणन संस्थेकडून ग्राहक प्रत्यक्ष उपभोगासाठी ज्या वस्तूंची खरेदी करतो, अशा वस्तूंना 'उपभोग्य वस्तू' असे म्हणतात. वस्तूचा प्रत्यक्ष वापर करून किंवा उपभोग घेऊन उपभोक्ता आपल्या गरजांचे समाधान करून घेतो. देशाच्या अर्थव्यवस्थेमध्ये उपभोग्य वस्तूंची संख्या व त्यांची विविधता सर्वांत जास्त असते. म्हणून उपभोग्य वस्तूची बाजारपेठ व्यापक व सर्वांत मोठी असते. </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33</a:t>
            </a:fld>
            <a:endParaRPr lang="en-US"/>
          </a:p>
        </p:txBody>
      </p:sp>
      <p:sp>
        <p:nvSpPr>
          <p:cNvPr id="4" name="Rectangle 3"/>
          <p:cNvSpPr/>
          <p:nvPr/>
        </p:nvSpPr>
        <p:spPr>
          <a:xfrm>
            <a:off x="0" y="762000"/>
            <a:ext cx="9144000" cy="664221"/>
          </a:xfrm>
          <a:prstGeom prst="rect">
            <a:avLst/>
          </a:prstGeom>
        </p:spPr>
        <p:txBody>
          <a:bodyPr wrap="square">
            <a:spAutoFit/>
          </a:bodyPr>
          <a:lstStyle/>
          <a:p>
            <a:pPr algn="ctr">
              <a:lnSpc>
                <a:spcPct val="150000"/>
              </a:lnSpc>
            </a:pPr>
            <a:r>
              <a:rPr lang="en-US" sz="2800" b="1" dirty="0" err="1" smtClean="0">
                <a:solidFill>
                  <a:srgbClr val="00B050"/>
                </a:solidFill>
                <a:latin typeface="Arial Unicode MS" pitchFamily="34" charset="-128"/>
                <a:ea typeface="Arial Unicode MS" pitchFamily="34" charset="-128"/>
                <a:cs typeface="Arial Unicode MS" pitchFamily="34" charset="-128"/>
              </a:rPr>
              <a:t>उपभोग्य</a:t>
            </a:r>
            <a:r>
              <a:rPr lang="en-US" sz="2800" b="1" dirty="0" smtClean="0">
                <a:solidFill>
                  <a:srgbClr val="00B050"/>
                </a:solidFill>
                <a:latin typeface="Arial Unicode MS" pitchFamily="34" charset="-128"/>
                <a:ea typeface="Arial Unicode MS" pitchFamily="34" charset="-128"/>
                <a:cs typeface="Arial Unicode MS" pitchFamily="34" charset="-128"/>
              </a:rPr>
              <a:t> </a:t>
            </a:r>
            <a:r>
              <a:rPr lang="en-US" sz="2800" b="1" dirty="0" err="1" smtClean="0">
                <a:solidFill>
                  <a:srgbClr val="00B050"/>
                </a:solidFill>
                <a:latin typeface="Arial Unicode MS" pitchFamily="34" charset="-128"/>
                <a:ea typeface="Arial Unicode MS" pitchFamily="34" charset="-128"/>
                <a:cs typeface="Arial Unicode MS" pitchFamily="34" charset="-128"/>
              </a:rPr>
              <a:t>वस्तूचे</a:t>
            </a:r>
            <a:r>
              <a:rPr lang="en-US" sz="2800" b="1" dirty="0" smtClean="0">
                <a:solidFill>
                  <a:srgbClr val="00B050"/>
                </a:solidFill>
                <a:latin typeface="Arial Unicode MS" pitchFamily="34" charset="-128"/>
                <a:ea typeface="Arial Unicode MS" pitchFamily="34" charset="-128"/>
                <a:cs typeface="Arial Unicode MS" pitchFamily="34" charset="-128"/>
              </a:rPr>
              <a:t> </a:t>
            </a:r>
            <a:r>
              <a:rPr lang="en-US" sz="2800" b="1" dirty="0" err="1" smtClean="0">
                <a:solidFill>
                  <a:srgbClr val="00B050"/>
                </a:solidFill>
                <a:latin typeface="Arial Unicode MS" pitchFamily="34" charset="-128"/>
                <a:ea typeface="Arial Unicode MS" pitchFamily="34" charset="-128"/>
                <a:cs typeface="Arial Unicode MS" pitchFamily="34" charset="-128"/>
              </a:rPr>
              <a:t>वर्गीकरण</a:t>
            </a:r>
            <a:r>
              <a:rPr lang="en-US" sz="2800" b="1" dirty="0" smtClean="0">
                <a:solidFill>
                  <a:srgbClr val="00B050"/>
                </a:solidFill>
                <a:latin typeface="Arial Unicode MS" pitchFamily="34" charset="-128"/>
                <a:ea typeface="Arial Unicode MS" pitchFamily="34" charset="-128"/>
                <a:cs typeface="Arial Unicode MS" pitchFamily="34" charset="-128"/>
              </a:rPr>
              <a:t> </a:t>
            </a:r>
            <a:r>
              <a:rPr lang="en-US" sz="2800" b="1" dirty="0" err="1" smtClean="0">
                <a:solidFill>
                  <a:srgbClr val="00B050"/>
                </a:solidFill>
                <a:latin typeface="Arial Unicode MS" pitchFamily="34" charset="-128"/>
                <a:ea typeface="Arial Unicode MS" pitchFamily="34" charset="-128"/>
                <a:cs typeface="Arial Unicode MS" pitchFamily="34" charset="-128"/>
              </a:rPr>
              <a:t>पुढील</a:t>
            </a:r>
            <a:r>
              <a:rPr lang="en-US" sz="2800" b="1" dirty="0" smtClean="0">
                <a:solidFill>
                  <a:srgbClr val="00B050"/>
                </a:solidFill>
                <a:latin typeface="Arial Unicode MS" pitchFamily="34" charset="-128"/>
                <a:ea typeface="Arial Unicode MS" pitchFamily="34" charset="-128"/>
                <a:cs typeface="Arial Unicode MS" pitchFamily="34" charset="-128"/>
              </a:rPr>
              <a:t> </a:t>
            </a:r>
            <a:r>
              <a:rPr lang="en-US" sz="2800" b="1" dirty="0" err="1" smtClean="0">
                <a:solidFill>
                  <a:srgbClr val="00B050"/>
                </a:solidFill>
                <a:latin typeface="Arial Unicode MS" pitchFamily="34" charset="-128"/>
                <a:ea typeface="Arial Unicode MS" pitchFamily="34" charset="-128"/>
                <a:cs typeface="Arial Unicode MS" pitchFamily="34" charset="-128"/>
              </a:rPr>
              <a:t>दोन</a:t>
            </a:r>
            <a:r>
              <a:rPr lang="en-US" sz="2800" b="1" dirty="0" smtClean="0">
                <a:solidFill>
                  <a:srgbClr val="00B050"/>
                </a:solidFill>
                <a:latin typeface="Arial Unicode MS" pitchFamily="34" charset="-128"/>
                <a:ea typeface="Arial Unicode MS" pitchFamily="34" charset="-128"/>
                <a:cs typeface="Arial Unicode MS" pitchFamily="34" charset="-128"/>
              </a:rPr>
              <a:t> </a:t>
            </a:r>
            <a:r>
              <a:rPr lang="en-US" sz="2800" b="1" dirty="0" err="1" smtClean="0">
                <a:solidFill>
                  <a:srgbClr val="00B050"/>
                </a:solidFill>
                <a:latin typeface="Arial Unicode MS" pitchFamily="34" charset="-128"/>
                <a:ea typeface="Arial Unicode MS" pitchFamily="34" charset="-128"/>
                <a:cs typeface="Arial Unicode MS" pitchFamily="34" charset="-128"/>
              </a:rPr>
              <a:t>आधारे</a:t>
            </a:r>
            <a:r>
              <a:rPr lang="en-US" sz="2800" b="1" dirty="0" smtClean="0">
                <a:solidFill>
                  <a:srgbClr val="00B050"/>
                </a:solidFill>
                <a:latin typeface="Arial Unicode MS" pitchFamily="34" charset="-128"/>
                <a:ea typeface="Arial Unicode MS" pitchFamily="34" charset="-128"/>
                <a:cs typeface="Arial Unicode MS" pitchFamily="34" charset="-128"/>
              </a:rPr>
              <a:t> </a:t>
            </a:r>
            <a:r>
              <a:rPr lang="en-US" sz="2800" b="1" dirty="0" err="1" smtClean="0">
                <a:solidFill>
                  <a:srgbClr val="00B050"/>
                </a:solidFill>
                <a:latin typeface="Arial Unicode MS" pitchFamily="34" charset="-128"/>
                <a:ea typeface="Arial Unicode MS" pitchFamily="34" charset="-128"/>
                <a:cs typeface="Arial Unicode MS" pitchFamily="34" charset="-128"/>
              </a:rPr>
              <a:t>केले</a:t>
            </a:r>
            <a:r>
              <a:rPr lang="en-US" sz="2800" b="1" dirty="0" smtClean="0">
                <a:solidFill>
                  <a:srgbClr val="00B050"/>
                </a:solidFill>
                <a:latin typeface="Arial Unicode MS" pitchFamily="34" charset="-128"/>
                <a:ea typeface="Arial Unicode MS" pitchFamily="34" charset="-128"/>
                <a:cs typeface="Arial Unicode MS" pitchFamily="34" charset="-128"/>
              </a:rPr>
              <a:t> </a:t>
            </a:r>
            <a:r>
              <a:rPr lang="en-US" sz="2800" b="1" dirty="0" err="1" smtClean="0">
                <a:solidFill>
                  <a:srgbClr val="00B050"/>
                </a:solidFill>
                <a:latin typeface="Arial Unicode MS" pitchFamily="34" charset="-128"/>
                <a:ea typeface="Arial Unicode MS" pitchFamily="34" charset="-128"/>
                <a:cs typeface="Arial Unicode MS" pitchFamily="34" charset="-128"/>
              </a:rPr>
              <a:t>जाते</a:t>
            </a:r>
            <a:endParaRPr lang="en-US" sz="2800" b="1" dirty="0">
              <a:solidFill>
                <a:srgbClr val="00B050"/>
              </a:solidFill>
              <a:latin typeface="Arial Unicode MS" pitchFamily="34" charset="-128"/>
              <a:ea typeface="Arial Unicode MS" pitchFamily="34" charset="-128"/>
              <a:cs typeface="Arial Unicode MS" pitchFamily="34" charset="-128"/>
            </a:endParaRPr>
          </a:p>
        </p:txBody>
      </p:sp>
      <p:graphicFrame>
        <p:nvGraphicFramePr>
          <p:cNvPr id="7" name="Diagram 6"/>
          <p:cNvGraphicFramePr/>
          <p:nvPr/>
        </p:nvGraphicFramePr>
        <p:xfrm>
          <a:off x="609600" y="1600200"/>
          <a:ext cx="75438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34</a:t>
            </a:fld>
            <a:endParaRPr lang="en-US"/>
          </a:p>
        </p:txBody>
      </p:sp>
      <p:sp>
        <p:nvSpPr>
          <p:cNvPr id="47105" name="Rectangle 1"/>
          <p:cNvSpPr>
            <a:spLocks noChangeArrowheads="1"/>
          </p:cNvSpPr>
          <p:nvPr/>
        </p:nvSpPr>
        <p:spPr bwMode="auto">
          <a:xfrm>
            <a:off x="304800" y="258634"/>
            <a:ext cx="8458200" cy="60478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उपभोग्य वस्तूंची वैशिष्ट्ये</a:t>
            </a:r>
            <a:endParaRPr kumimoji="0" lang="en-US" sz="32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endParaRPr>
          </a:p>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FF5050"/>
                </a:solidFill>
                <a:effectLst/>
                <a:latin typeface="Times New Roman" pitchFamily="18" charset="0"/>
                <a:ea typeface="Arial Unicode MS" pitchFamily="34" charset="-128"/>
                <a:cs typeface="Arial Unicode MS" pitchFamily="34" charset="-128"/>
              </a:rPr>
              <a:t> (</a:t>
            </a:r>
            <a:r>
              <a:rPr kumimoji="0" lang="en-GB" sz="2800" b="1" i="0" u="none" strike="noStrike" cap="none" normalizeH="0" baseline="0" dirty="0" smtClean="0">
                <a:ln>
                  <a:noFill/>
                </a:ln>
                <a:solidFill>
                  <a:srgbClr val="FF5050"/>
                </a:solidFill>
                <a:effectLst/>
                <a:latin typeface="Times New Roman" pitchFamily="18" charset="0"/>
                <a:ea typeface="Arial Unicode MS" pitchFamily="34" charset="-128"/>
                <a:cs typeface="Times New Roman" pitchFamily="18" charset="0"/>
              </a:rPr>
              <a:t>Characteristics of Consumer Goods) </a:t>
            </a:r>
            <a:endParaRPr kumimoji="0" lang="en-US" sz="2800" b="0" i="0" u="none" strike="noStrike" cap="none" normalizeH="0" baseline="0" dirty="0" smtClean="0">
              <a:ln>
                <a:noFill/>
              </a:ln>
              <a:solidFill>
                <a:srgbClr val="FF5050"/>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उपभोग्य वस्तू या उपभोक्त्यांच्या गरजांचे समाधान करणाऱ्या असतात.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उपभोग्य वस्तू या उपभोक्त्यातर्फे प्रत्यक्ष व वैयक्तिकपणे वापरल्या जातात.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बाजारपेठेमध्ये उपभोग्य वस्तूचा हिस्सा सर्वांत जास्त व व्यापक स्वरूपाचा आहे.</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उपभोग्य वस्तूंबाबत विविधता तुलनेने खूपच जास्त आहे. </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उपभोग्य वस्तूचे आयुर्मान तुलनेने कमी असते.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उपभोग्य वस्तू उपभोक्त्याच्या उपभोगाद्वारे नाश पावते किंवा तिची उपयोगिता नष्ट होते.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उपभोग्य वस्तूचे ग्राहक ही देशाची संपूर्ण लोकसंख्या असते.</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उपभोग्य वस्तूंची खरेदी ही किरकोळ स्वरूपात असते.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35</a:t>
            </a:fld>
            <a:endParaRPr lang="en-US"/>
          </a:p>
        </p:txBody>
      </p:sp>
      <p:sp>
        <p:nvSpPr>
          <p:cNvPr id="49153" name="Rectangle 1"/>
          <p:cNvSpPr>
            <a:spLocks noChangeArrowheads="1"/>
          </p:cNvSpPr>
          <p:nvPr/>
        </p:nvSpPr>
        <p:spPr bwMode="auto">
          <a:xfrm>
            <a:off x="304800" y="517268"/>
            <a:ext cx="8382000" cy="56092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उपभोग्य वस्तूंचे प्रकार</a:t>
            </a:r>
            <a:endParaRPr kumimoji="0" lang="en-US" sz="3200" b="1" i="0" u="none" strike="noStrike" cap="none" normalizeH="0" baseline="0" dirty="0" smtClean="0">
              <a:ln>
                <a:noFill/>
              </a:ln>
              <a:solidFill>
                <a:srgbClr val="7030A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lang="en-US" sz="2300" dirty="0" smtClean="0">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आर्थिक गरजांनुसार तीन प्रकार व खरेदी सवयीनुसार चार प्रकार असे उपभोग्य वस्तूंचे सात प्रकार आढळतात. त्यानुसार - (१) आवश्यक वस्तू (</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Necessity Goods)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सुखसोईच्या वस्तू (</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Comfort Goods)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चैनीच्या वस्तू (</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Luxury Goods)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सोईच्या वस्तू (</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Convenience Goods)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सौद्याच्या वस्तू (</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Shopping Goods)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वैशिष्ट्यपूर्ण वस्तू (</a:t>
            </a:r>
            <a:r>
              <a:rPr kumimoji="0" lang="en-GB" sz="2300" b="0" i="0" u="none" strike="noStrike" cap="none" normalizeH="0" baseline="0" dirty="0" err="1" smtClean="0">
                <a:ln>
                  <a:noFill/>
                </a:ln>
                <a:solidFill>
                  <a:schemeClr val="tx1"/>
                </a:solidFill>
                <a:effectLst/>
                <a:latin typeface="Arial Unicode MS" pitchFamily="34" charset="-128"/>
                <a:ea typeface="Arial Unicode MS" pitchFamily="34" charset="-128"/>
                <a:cs typeface="Arial Unicode MS" pitchFamily="34" charset="-128"/>
              </a:rPr>
              <a:t>Specility</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Goods)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 (७) अनोळखी वस्तू (</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Unsought Goods)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असे सात प्रकार आहेत. तसेच उपभोग्य सेवा (</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Consumer Services)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सुद्धा महत्त्वाचा प्रकार आहे.</a:t>
            </a:r>
            <a:endParaRPr kumimoji="0" lang="mr-IN" sz="23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36</a:t>
            </a:fld>
            <a:endParaRPr lang="en-US"/>
          </a:p>
        </p:txBody>
      </p:sp>
      <p:sp>
        <p:nvSpPr>
          <p:cNvPr id="50177" name="Rectangle 1"/>
          <p:cNvSpPr>
            <a:spLocks noChangeArrowheads="1"/>
          </p:cNvSpPr>
          <p:nvPr/>
        </p:nvSpPr>
        <p:spPr bwMode="auto">
          <a:xfrm>
            <a:off x="0" y="318700"/>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औद्योगिक वस्तू</a:t>
            </a:r>
            <a:r>
              <a:rPr kumimoji="0" lang="mr-IN" sz="2400" b="0"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 (</a:t>
            </a:r>
            <a:r>
              <a:rPr kumimoji="0" lang="en-GB"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Industrial Goods)</a:t>
            </a:r>
          </a:p>
          <a:p>
            <a:pPr marL="0" marR="0" lvl="0" indent="0" algn="ctr" defTabSz="914400" rtl="0" eaLnBrk="1" fontAlgn="base" latinLnBrk="0" hangingPunct="1">
              <a:lnSpc>
                <a:spcPct val="150000"/>
              </a:lnSpc>
              <a:spcBef>
                <a:spcPct val="0"/>
              </a:spcBef>
              <a:spcAft>
                <a:spcPct val="0"/>
              </a:spcAft>
              <a:buClrTx/>
              <a:buSzTx/>
              <a:buFontTx/>
              <a:buNone/>
              <a:tabLst/>
            </a:pPr>
            <a:endParaRPr kumimoji="0" lang="mr-IN" sz="1100" b="0"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भौतिक वैशिष्ट्य विचारात घेता, कारखान्यामध्ये उत्पादित झालेली वस्तू म्हणजे औद्योगिक वस्तू होय असा एक दृष्टिकोण आहे. विपणन शास्त्राच्या दृष्टीने ही व्याख्या संकुचित स्वरूपाची समजली जाते. म्हणून वस्तूचा उपयोग व खरेदीदाराचा प्रकार हा आधार घेऊन अमेरिकन मार्केटिंग असोसिएशनने औद्योगिक वस्तूची व्याख्या व्यापक केली आहे. त्यानुसार 'ज्या वस्तूंचा वा सेवांचा उपयोग दुसऱ्या वस्तूंच्या उत्पादनासाठी केला जातो अशा सर्व वस्तू म्हणजे औद्योगिक वस्तू होय.'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दुसऱ्या भाषेमध्ये, औद्योगिक उपयोगकर्त्यास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Industrial Users)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ज्या वस्तूंची विक्री केली जाते, त्यांचा समावेश औद्योगिक वस्तूंमध्ये केला जातो.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37</a:t>
            </a:fld>
            <a:endParaRPr lang="en-US"/>
          </a:p>
        </p:txBody>
      </p:sp>
      <p:sp>
        <p:nvSpPr>
          <p:cNvPr id="51201" name="Rectangle 1"/>
          <p:cNvSpPr>
            <a:spLocks noChangeArrowheads="1"/>
          </p:cNvSpPr>
          <p:nvPr/>
        </p:nvSpPr>
        <p:spPr bwMode="auto">
          <a:xfrm>
            <a:off x="304800" y="104001"/>
            <a:ext cx="86106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औद्योगिक वस्तूंची वैशिष्ट्ये </a:t>
            </a:r>
            <a:endParaRPr kumimoji="0" lang="en-US"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Characteristics of Industrial Goods) </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औद्योगिक वस्तूंची खरेदी उत्पादन कार्यासाठी केली जाते.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औद्योगिक वस्तूंची खरेदी अधिक विवेकपूर्ण केली जाते.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उत्पादन प्रक्रियेची गरज लक्षात घेऊन औद्योगिक वस्तूंचे उत्पादन केले जाते.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औद्योगिक वस्तू अपवाद वगळता दीर्घकालीन उपभोगाच्या असतात.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औद्योगिक वस्तूंचा ग्राहकवर्ग मर्यादित असतो.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औद्योगिक वस्तूंचा ग्राहक हा उत्पादक असतो.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७. औद्योगिक वस्तूंची खरेदी मोठ्या प्रमाणावर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38</a:t>
            </a:fld>
            <a:endParaRPr lang="en-US"/>
          </a:p>
        </p:txBody>
      </p:sp>
      <p:sp>
        <p:nvSpPr>
          <p:cNvPr id="52225" name="Rectangle 1"/>
          <p:cNvSpPr>
            <a:spLocks noChangeArrowheads="1"/>
          </p:cNvSpPr>
          <p:nvPr/>
        </p:nvSpPr>
        <p:spPr bwMode="auto">
          <a:xfrm>
            <a:off x="0" y="0"/>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औद्योगिक वस्तूंचे प्रकार</a:t>
            </a:r>
            <a:endParaRPr kumimoji="0" lang="en-US"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 (</a:t>
            </a:r>
            <a:r>
              <a:rPr kumimoji="0" lang="en-GB"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Classification of Industrial Goods)</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औद्योगिक वस्तूंचे वर्गीकरण करताना विपणनाचा दृष्टिकोण आधारभूत म्हणून घेणे आवश्यक आहे; म्हणून उत्पादन क्रियेसाठी ज्या वस्तूंची खरेदी केली जाते, त्या आधारे औद्योगिक वस्तूंचे वर्गीकरण करण्यात येते. त्यानुसार (अ) कच्चा माल (ब) अर्धनिर्मित व निर्मित वस्तू व (३) औद्योगिक सेवा अशा ठळक तीन प्रकारांत वर्गीकरण केले जाते. कच्चा माल म्हणून कृषिमाल व निसर्गनिर्मित माल खरेदी केला जातो, तर घडाईचा माल व सुटे भाग, यंत्रे व उपकरणे, पूरक उपकरणे व यंत्रे आणि क्रिया चालविण्याचा वदेखभालीचा माल अशा चार वस्तूंचा समावेश निर्मित अर्धनिर्मित वस्तूंमध्ये केला जातो. उत्पादन कार्यासाठी एकूण या सहा प्रकारच्या वस्तू आवश्यक आहेत.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39</a:t>
            </a:fld>
            <a:endParaRPr lang="en-US"/>
          </a:p>
        </p:txBody>
      </p:sp>
      <p:sp>
        <p:nvSpPr>
          <p:cNvPr id="53249" name="Rectangle 1"/>
          <p:cNvSpPr>
            <a:spLocks noChangeArrowheads="1"/>
          </p:cNvSpPr>
          <p:nvPr/>
        </p:nvSpPr>
        <p:spPr bwMode="auto">
          <a:xfrm>
            <a:off x="0" y="143217"/>
            <a:ext cx="9144000"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चिन्हनाम व आवेष्टन</a:t>
            </a:r>
            <a:endParaRPr kumimoji="0" lang="en-US" sz="3200" b="1"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(Branding and Packaging)</a:t>
            </a:r>
            <a:endParaRPr kumimoji="0" lang="en-US" sz="24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rgbClr val="0F87BD"/>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F87BD"/>
                </a:solidFill>
                <a:effectLst/>
                <a:latin typeface="Arial Unicode MS" pitchFamily="34" charset="-128"/>
                <a:ea typeface="Arial Unicode MS" pitchFamily="34" charset="-128"/>
                <a:cs typeface="Arial Unicode MS" pitchFamily="34" charset="-128"/>
              </a:rPr>
              <a:t>१. चिन्हनाम </a:t>
            </a:r>
            <a:r>
              <a:rPr kumimoji="0" lang="mr-IN" sz="2400" b="0" i="0" u="none" strike="noStrike" cap="none" normalizeH="0" baseline="0" dirty="0" smtClean="0">
                <a:ln>
                  <a:noFill/>
                </a:ln>
                <a:solidFill>
                  <a:srgbClr val="0F87BD"/>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0F87BD"/>
                </a:solidFill>
                <a:effectLst/>
                <a:latin typeface="Arial Unicode MS" pitchFamily="34" charset="-128"/>
                <a:ea typeface="Arial Unicode MS" pitchFamily="34" charset="-128"/>
                <a:cs typeface="Arial Unicode MS" pitchFamily="34" charset="-128"/>
              </a:rPr>
              <a:t>Branding)</a:t>
            </a:r>
            <a:endParaRPr kumimoji="0" lang="mr-IN" sz="2400" b="0" i="0" u="none" strike="noStrike" cap="none" normalizeH="0" baseline="0" dirty="0" smtClean="0">
              <a:ln>
                <a:noFill/>
              </a:ln>
              <a:solidFill>
                <a:srgbClr val="0F87BD"/>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बाजारपेठेत ग्राहकांसाठी वस्तू मूळ रूपात सादर करण्याऐवजी तिच्यावर वेगवेगळे संस्कार करून सादर करण्याची पद्धत सर्वच उत्पादन संस्था अनुसरतात. जन्मलेल्या नव्या मुलास जसे बारसे करून एक नाव दिले जाते, तसेच वस्तूचे नामकरण करणे हे महत्त्वाचे संस्कारकार्य समजले जाते. वस्तूचे नामकरण करण्याच्या कार्यास विपणनशास्त्रामध्ये चिन्हांकन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Branding)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असे म्हटले जाते.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a:t>
            </a:fld>
            <a:endParaRPr lang="en-US"/>
          </a:p>
        </p:txBody>
      </p:sp>
      <p:sp>
        <p:nvSpPr>
          <p:cNvPr id="17409" name="Rectangle 1"/>
          <p:cNvSpPr>
            <a:spLocks noChangeArrowheads="1"/>
          </p:cNvSpPr>
          <p:nvPr/>
        </p:nvSpPr>
        <p:spPr bwMode="auto">
          <a:xfrm>
            <a:off x="381000" y="1168891"/>
            <a:ext cx="8382000" cy="42233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en-GB" sz="2600" b="0" i="0" u="none" strike="noStrike" cap="none" normalizeH="0" baseline="0" dirty="0" smtClean="0">
                <a:ln>
                  <a:noFill/>
                </a:ln>
                <a:solidFill>
                  <a:srgbClr val="002060"/>
                </a:solidFill>
                <a:effectLst/>
                <a:latin typeface="Times New Roman" pitchFamily="18" charset="0"/>
                <a:ea typeface="Arial Unicode MS" pitchFamily="34" charset="-128"/>
                <a:cs typeface="Times New Roman" pitchFamily="18" charset="0"/>
              </a:rPr>
              <a:t>	"Product is the sum-total of physical, economic, social and psychological benefits offered by a marketer, which a customer expects."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GB" sz="2600" b="0"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वस्तू म्हणजे भौतिक, आर्थिक, सामाजिक व मानसशास्त्रीय लाभांची गोळाबेरीज होय, जे विपणन संस्था उपलब्ध करते व ज्याची ग्राहक अपेक्षा करीत असतो."</a:t>
            </a:r>
            <a:endParaRPr kumimoji="0" lang="mr-IN" sz="2600" b="0" i="0" u="none" strike="noStrike" cap="none" normalizeH="0" baseline="0" dirty="0" smtClean="0">
              <a:ln>
                <a:noFill/>
              </a:ln>
              <a:solidFill>
                <a:srgbClr val="C0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40</a:t>
            </a:fld>
            <a:endParaRPr lang="en-US"/>
          </a:p>
        </p:txBody>
      </p:sp>
      <p:sp>
        <p:nvSpPr>
          <p:cNvPr id="54273" name="Rectangle 1"/>
          <p:cNvSpPr>
            <a:spLocks noChangeArrowheads="1"/>
          </p:cNvSpPr>
          <p:nvPr/>
        </p:nvSpPr>
        <p:spPr bwMode="auto">
          <a:xfrm>
            <a:off x="0" y="593147"/>
            <a:ext cx="91440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0F87BD"/>
                </a:solidFill>
                <a:effectLst/>
                <a:latin typeface="Arial Unicode MS" pitchFamily="34" charset="-128"/>
                <a:ea typeface="Arial Unicode MS" pitchFamily="34" charset="-128"/>
                <a:cs typeface="Arial Unicode MS" pitchFamily="34" charset="-128"/>
              </a:rPr>
              <a:t>चिन्हनामाचा अर्थ</a:t>
            </a:r>
            <a:endParaRPr kumimoji="0" lang="en-US" sz="3200" b="1" i="0" u="none" strike="noStrike" cap="none" normalizeH="0" baseline="0" dirty="0" smtClean="0">
              <a:ln>
                <a:noFill/>
              </a:ln>
              <a:solidFill>
                <a:srgbClr val="0F87BD"/>
              </a:solidFill>
              <a:effectLst/>
              <a:latin typeface="Arial Unicode MS" pitchFamily="34" charset="-128"/>
              <a:ea typeface="Arial Unicode MS" pitchFamily="34" charset="-128"/>
              <a:cs typeface="Arial Unicode MS" pitchFamily="34" charset="-128"/>
            </a:endParaRPr>
          </a:p>
          <a:p>
            <a:pPr marL="0" marR="0" lvl="0" indent="0" algn="ctr" defTabSz="914400" rtl="0" eaLnBrk="1" fontAlgn="base" latinLnBrk="0" hangingPunct="1">
              <a:lnSpc>
                <a:spcPct val="150000"/>
              </a:lnSpc>
              <a:spcBef>
                <a:spcPct val="0"/>
              </a:spcBef>
              <a:spcAft>
                <a:spcPct val="0"/>
              </a:spcAft>
              <a:buClrTx/>
              <a:buSzTx/>
              <a:buFontTx/>
              <a:buNone/>
              <a:tabLst/>
            </a:pPr>
            <a:endParaRPr kumimoji="0" lang="en-US" sz="3200" b="1" i="0" u="none" strike="noStrike" cap="none" normalizeH="0" baseline="0" dirty="0" smtClean="0">
              <a:ln>
                <a:noFill/>
              </a:ln>
              <a:solidFill>
                <a:srgbClr val="0F87BD"/>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Calibri"/>
                <a:ea typeface="Arial Unicode MS" pitchFamily="34" charset="-128"/>
                <a:cs typeface="Arial Unicode MS" pitchFamily="34" charset="-128"/>
              </a:rPr>
              <a:t>	</a:t>
            </a:r>
            <a:r>
              <a:rPr kumimoji="0" lang="mr-IN" sz="2600" b="0" i="0" u="none" strike="noStrike" cap="none" normalizeH="0" baseline="0" dirty="0" smtClean="0">
                <a:ln>
                  <a:noFill/>
                </a:ln>
                <a:solidFill>
                  <a:schemeClr val="accent1">
                    <a:lumMod val="75000"/>
                  </a:schemeClr>
                </a:solidFill>
                <a:effectLst/>
                <a:latin typeface="Calibri"/>
                <a:ea typeface="Arial Unicode MS" pitchFamily="34" charset="-128"/>
                <a:cs typeface="Arial Unicode MS" pitchFamily="34" charset="-128"/>
              </a:rPr>
              <a:t>“</a:t>
            </a:r>
            <a:r>
              <a:rPr kumimoji="0" lang="mr-IN" sz="2600" b="0"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चिन्हह्नाम म्हणजे वस्तू बाजारपेठेत ओळखता यावी व संदेशवहनाचे साधन म्हणून त्याचा विपणनात उपयोग व्हावा म्हणून वस्तूला दिलेले विशिष्ट नाव किंवा चिन्ह होय. </a:t>
            </a:r>
            <a:endParaRPr kumimoji="0" lang="en-US" sz="2600" b="0" i="0" u="none" strike="noStrike" cap="none" normalizeH="0" baseline="0" dirty="0" smtClean="0">
              <a:ln>
                <a:noFill/>
              </a:ln>
              <a:solidFill>
                <a:schemeClr val="accent1">
                  <a:lumMod val="75000"/>
                </a:schemeClr>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lang="en-US" sz="2600" dirty="0" smtClean="0">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rPr>
              <a:t>"</a:t>
            </a:r>
            <a:r>
              <a:rPr kumimoji="0" lang="en-GB" sz="2600" b="0" i="0" u="none" strike="noStrike" cap="none" normalizeH="0" baseline="0" dirty="0" smtClean="0">
                <a:ln>
                  <a:noFill/>
                </a:ln>
                <a:solidFill>
                  <a:schemeClr val="tx1"/>
                </a:solidFill>
                <a:effectLst/>
                <a:latin typeface="Times New Roman" pitchFamily="18" charset="0"/>
                <a:ea typeface="Arial Unicode MS" pitchFamily="34" charset="-128"/>
                <a:cs typeface="Times New Roman" pitchFamily="18" charset="0"/>
              </a:rPr>
              <a:t>Brand name is a name or mark or symbol that acts as means of communication to bring about an identify of a given product."</a:t>
            </a:r>
            <a:endParaRPr kumimoji="0" lang="en-GB" sz="2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41</a:t>
            </a:fld>
            <a:endParaRPr lang="en-US"/>
          </a:p>
        </p:txBody>
      </p:sp>
      <p:sp>
        <p:nvSpPr>
          <p:cNvPr id="55297" name="Rectangle 1"/>
          <p:cNvSpPr>
            <a:spLocks noChangeArrowheads="1"/>
          </p:cNvSpPr>
          <p:nvPr/>
        </p:nvSpPr>
        <p:spPr bwMode="auto">
          <a:xfrm>
            <a:off x="0" y="531054"/>
            <a:ext cx="91440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चिन्हनामाची ठळक वैशिष्ट्ये पुढीलप्रमाणे सांगता येतील.</a:t>
            </a:r>
            <a:endParaRPr kumimoji="0" lang="en-US" sz="2800" b="1" i="0" u="none" strike="noStrike" cap="none" normalizeH="0" baseline="0" dirty="0" smtClean="0">
              <a:ln>
                <a:noFill/>
              </a:ln>
              <a:solidFill>
                <a:schemeClr val="accent1">
                  <a:lumMod val="75000"/>
                </a:schemeClr>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१. वस्तूचे बाजारपेठेत विपणन सुलभ व्हावे या उद्देशाने चिन्हनाम दिले जाते.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चिन्हनामामुळे वस्तू बाजारात ओळखली जाते.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चिन्हनाम हे वस्तूची प्रतिमा दर्शवित असते.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चिन्हनामाद्वारे वस्तूचा दर्जा, उपयुक्तता व व्यक्तिमत्त्व दर्शविले जाते.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चिन्हह्नाम हे नाव, चित्र, प्रतीक, अक्षरे, चिन्ह अशा स्वरूपात दिले जाते.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चिन्हनाम देणे हा विपणनतंत्राचा व व्यूहरचनेचा भाग समजला जातो.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उत्पादन संस्था आपल्या विपणन विभागाच्या सल्लामसलतीने हे चिन्हनाम निवडत असते.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चिन्हनाम देण्याच्या कार्यास चिन्हांकन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Branding)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असे म्हणतात.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42</a:t>
            </a:fld>
            <a:endParaRPr lang="en-US"/>
          </a:p>
        </p:txBody>
      </p:sp>
      <p:sp>
        <p:nvSpPr>
          <p:cNvPr id="56321" name="Rectangle 1"/>
          <p:cNvSpPr>
            <a:spLocks noChangeArrowheads="1"/>
          </p:cNvSpPr>
          <p:nvPr/>
        </p:nvSpPr>
        <p:spPr bwMode="auto">
          <a:xfrm>
            <a:off x="228600" y="1322834"/>
            <a:ext cx="8686800" cy="42934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चिन्हांकन करताना काही कायदेशीर तरतुदींचे पालन करावे लागते. त्यानुसार राष्ट्राचे प्रतीक असलेले शब्द/संज्ञा, आंतरराष्ट्रीय प्रतीके, राष्ट्रपुरुषांची नावे इत्यादींचा चिन्हनाम म्हणून उपयोग करण्यास मनाई आहे. उदा. सरदार, भारत, अशोक चक्र, युनो, नेहरू, महात्मा गांधी, राष्ट्रपती, महाराष्ट्र यांसारख्या संज्ञा चिन्हनाम म्हणून वापरता येत नाहीत.</a:t>
            </a:r>
            <a:endPar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43</a:t>
            </a:fld>
            <a:endParaRPr lang="en-US"/>
          </a:p>
        </p:txBody>
      </p:sp>
      <p:sp>
        <p:nvSpPr>
          <p:cNvPr id="57345" name="Rectangle 1"/>
          <p:cNvSpPr>
            <a:spLocks noChangeArrowheads="1"/>
          </p:cNvSpPr>
          <p:nvPr/>
        </p:nvSpPr>
        <p:spPr bwMode="auto">
          <a:xfrm>
            <a:off x="0" y="609600"/>
            <a:ext cx="9144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व्यापारी चिन्हाचा अर्थ</a:t>
            </a:r>
            <a:r>
              <a:rPr kumimoji="0" lang="mr-IN" sz="2400" b="0"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 (</a:t>
            </a:r>
            <a:r>
              <a:rPr kumimoji="0" lang="en-GB" sz="2400" b="1" i="0" u="none" strike="noStrike" cap="none" normalizeH="0" baseline="0" dirty="0" smtClean="0">
                <a:ln>
                  <a:noFill/>
                </a:ln>
                <a:solidFill>
                  <a:srgbClr val="00B0F0"/>
                </a:solidFill>
                <a:effectLst/>
                <a:latin typeface="Arial Unicode MS" pitchFamily="34" charset="-128"/>
                <a:ea typeface="Arial Unicode MS" pitchFamily="34" charset="-128"/>
                <a:cs typeface="Arial Unicode MS" pitchFamily="34" charset="-128"/>
              </a:rPr>
              <a:t>Trademark: Meaning)</a:t>
            </a:r>
          </a:p>
          <a:p>
            <a:pPr marL="0" marR="0" lvl="0" indent="0" algn="ctr"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rgbClr val="00B0F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"जेव्हा चिन्हनाम संबंधित कायद्यानुसार नोंदवून त्यास कायदेशीर मान्यता घेण्यात येते तेव्हा त्या चिन्ह</a:t>
            </a:r>
            <a:r>
              <a:rPr kumimoji="0" lang="en-US"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नामाला 'व्यापारी चिन्ह' असे म्हणतात</a:t>
            </a:r>
            <a:r>
              <a:rPr kumimoji="0" lang="mr-IN" sz="24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a:t>
            </a:r>
            <a:endParaRPr kumimoji="0" lang="en-US" sz="24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	"When the brand name is duly registered under the concerned Act for legal protection, the brand name is known as trademark." </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व्यापारी चिन्ह हे कायदेशीर नोंदणीची व मान्यतेची प्रक्रिया आहे. चिन्हनाम हेच व्यापारी चिन्ह नोंदविले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44</a:t>
            </a:fld>
            <a:endParaRPr lang="en-US"/>
          </a:p>
        </p:txBody>
      </p:sp>
      <p:sp>
        <p:nvSpPr>
          <p:cNvPr id="58369" name="Rectangle 1"/>
          <p:cNvSpPr>
            <a:spLocks noChangeArrowheads="1"/>
          </p:cNvSpPr>
          <p:nvPr/>
        </p:nvSpPr>
        <p:spPr bwMode="auto">
          <a:xfrm>
            <a:off x="0" y="456878"/>
            <a:ext cx="9144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 व्यापारी चिन्हाची ठळक वैशिष्ट्ये पुढीलप्रमाणे आहेत.</a:t>
            </a:r>
            <a:endParaRPr kumimoji="0" lang="en-US" sz="28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संबंधित कायद्याखाली नोंदविलेल्या चिन्हनामास व्यापारी चिन्ह असे म्हणतात. त्या अर्थाने चिन्हनाम व व्यापारी चिन्ह एकच असते.</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ट्रेड अँड मर्चंटाईज मार्क अॅक्ट १९५८ च्या कायद्याखाली व्यापारी चिन्हाची नोंदणी करावी लागते.</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हा नोंदणी विभाग केंद्र सरकारच्या अखत्यारीत असून विहित केलेल्या कार्य पद्धतीनुसार व आवश्यक ते शुल्क भरून ही नोंदणी करावी लागते.</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नोंदणीमुळे व्यापारी चिन्हास कायदेशीर मान्यता व कायदेशीर संरक्षण मिळते.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45</a:t>
            </a:fld>
            <a:endParaRPr lang="en-US"/>
          </a:p>
        </p:txBody>
      </p:sp>
      <p:sp>
        <p:nvSpPr>
          <p:cNvPr id="59393" name="Rectangle 1"/>
          <p:cNvSpPr>
            <a:spLocks noChangeArrowheads="1"/>
          </p:cNvSpPr>
          <p:nvPr/>
        </p:nvSpPr>
        <p:spPr bwMode="auto">
          <a:xfrm>
            <a:off x="0" y="226585"/>
            <a:ext cx="9144000" cy="60238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नोंदविलेले व्यापारी चिन्ह वापरण्याचा अधिकार संबंधित कंपनीसच / उत्पादन संस्थेसच प्राप्त होतो. दुसऱ्या कोणत्याही उत्पादन संस्थेला ते व्यापारी चिन्ह वापरता येत नाही व वापरल्यास तो फौजदारी गुन्हा समजला जातो.</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व्यापारी चिन्हाची नोंदणी करताना संबंधित कायद्यातील अटींची पूर्तता करणे आवश्यक असते. अटींची पूर्तता केली तरच नोंदणी केली जाते. </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व्यापारी चिन्ह वेष्टनावर छापताना/वापरताना त्या चिन्हाच्या डोक्यावर उजव्या बाजूस (</a:t>
            </a:r>
            <a:r>
              <a:rPr kumimoji="0" lang="en-GB"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R)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चौकटीमध्ये 'आर') असे लिहिणे आवश्यक असते. 'आर' हे (याचा अर्थ</a:t>
            </a: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'रजिस्टर्ड) इंग्रजी अक्षर व्यापारी चिन्ह नोंदणीकृत असल्याचे दर्शविते.</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46</a:t>
            </a:fld>
            <a:endParaRPr lang="en-US"/>
          </a:p>
        </p:txBody>
      </p:sp>
      <p:sp>
        <p:nvSpPr>
          <p:cNvPr id="60417" name="Rectangle 1"/>
          <p:cNvSpPr>
            <a:spLocks noChangeArrowheads="1"/>
          </p:cNvSpPr>
          <p:nvPr/>
        </p:nvSpPr>
        <p:spPr bwMode="auto">
          <a:xfrm>
            <a:off x="0" y="990600"/>
            <a:ext cx="91440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राष्ट्रीय / आंतरराष्ट्रीय प्रतीके, राष्ट्रपुरुषांची नावे, केंद्र/राज्य/स्थानिक स्वराज्य संस्थेची प्रतीके इत्यादी स्वरूपाची व्यापारी चिन्हे नोंदविता येत नाहीत. तसेच समाजातील कोणत्याही घटकाच्या/पंथाच्या धार्मिक भावना दुखविणारे व्यापारी चिन्हसुद्धा नोंदविता येत नाही.</a:t>
            </a:r>
            <a:endParaRPr kumimoji="0" lang="en-US" sz="2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९. व्यापारी चिन्हाची नोंदणी करणे ऐच्छिक आहे. त्यामुळे प्रत्येक चिन्हह्नाम नोंदविलेले असतेच असे नाही. </a:t>
            </a:r>
            <a:endParaRPr kumimoji="0" lang="mr-IN"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47</a:t>
            </a:fld>
            <a:endParaRPr lang="en-US"/>
          </a:p>
        </p:txBody>
      </p:sp>
      <p:sp>
        <p:nvSpPr>
          <p:cNvPr id="61441" name="Rectangle 1"/>
          <p:cNvSpPr>
            <a:spLocks noChangeArrowheads="1"/>
          </p:cNvSpPr>
          <p:nvPr/>
        </p:nvSpPr>
        <p:spPr bwMode="auto">
          <a:xfrm>
            <a:off x="1828800" y="304800"/>
            <a:ext cx="5429693"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चिन्हनाम व व्यापारी चिन्ह यातील फरक</a:t>
            </a:r>
            <a:endParaRPr kumimoji="0" lang="mr-IN" sz="3600" b="1" i="0" u="none" strike="noStrike" cap="none" normalizeH="0" baseline="0" dirty="0" smtClean="0">
              <a:ln>
                <a:noFill/>
              </a:ln>
              <a:solidFill>
                <a:srgbClr val="FF0000"/>
              </a:solidFill>
              <a:effectLst/>
              <a:latin typeface="Arial" pitchFamily="34" charset="0"/>
              <a:cs typeface="Arial" pitchFamily="34" charset="0"/>
            </a:endParaRPr>
          </a:p>
        </p:txBody>
      </p:sp>
      <p:graphicFrame>
        <p:nvGraphicFramePr>
          <p:cNvPr id="5" name="Table 4"/>
          <p:cNvGraphicFramePr>
            <a:graphicFrameLocks noGrp="1"/>
          </p:cNvGraphicFramePr>
          <p:nvPr/>
        </p:nvGraphicFramePr>
        <p:xfrm>
          <a:off x="457200" y="990600"/>
          <a:ext cx="8458200" cy="5486400"/>
        </p:xfrm>
        <a:graphic>
          <a:graphicData uri="http://schemas.openxmlformats.org/drawingml/2006/table">
            <a:tbl>
              <a:tblPr firstRow="1" bandRow="1">
                <a:tableStyleId>{5C22544A-7EE6-4342-B048-85BDC9FD1C3A}</a:tableStyleId>
              </a:tblPr>
              <a:tblGrid>
                <a:gridCol w="4229100"/>
                <a:gridCol w="4229100"/>
              </a:tblGrid>
              <a:tr h="732890">
                <a:tc>
                  <a:txBody>
                    <a:bodyPr/>
                    <a:lstStyle/>
                    <a:p>
                      <a:pPr algn="ctr"/>
                      <a:r>
                        <a:rPr kumimoji="0" lang="en-US" sz="2200" b="1" kern="1200" dirty="0" err="1" smtClean="0">
                          <a:solidFill>
                            <a:schemeClr val="lt1"/>
                          </a:solidFill>
                          <a:latin typeface="Arial Unicode MS" pitchFamily="34" charset="-128"/>
                          <a:ea typeface="Arial Unicode MS" pitchFamily="34" charset="-128"/>
                          <a:cs typeface="Arial Unicode MS" pitchFamily="34" charset="-128"/>
                        </a:rPr>
                        <a:t>चिन्हनाम</a:t>
                      </a:r>
                      <a:endParaRPr kumimoji="0" lang="en-US" sz="2200" b="1" kern="1200" dirty="0" smtClean="0">
                        <a:solidFill>
                          <a:schemeClr val="lt1"/>
                        </a:solidFill>
                        <a:latin typeface="Arial Unicode MS" pitchFamily="34" charset="-128"/>
                        <a:ea typeface="Arial Unicode MS" pitchFamily="34" charset="-128"/>
                        <a:cs typeface="Arial Unicode MS" pitchFamily="34" charset="-128"/>
                      </a:endParaRPr>
                    </a:p>
                    <a:p>
                      <a:pPr algn="ctr"/>
                      <a:r>
                        <a:rPr kumimoji="0" lang="en-GB" sz="2200" b="1" kern="1200" dirty="0" smtClean="0">
                          <a:solidFill>
                            <a:schemeClr val="lt1"/>
                          </a:solidFill>
                          <a:latin typeface="Arial Unicode MS" pitchFamily="34" charset="-128"/>
                          <a:ea typeface="Arial Unicode MS" pitchFamily="34" charset="-128"/>
                          <a:cs typeface="Arial Unicode MS" pitchFamily="34" charset="-128"/>
                        </a:rPr>
                        <a:t>(Brand Name)</a:t>
                      </a:r>
                      <a:endParaRPr lang="en-US" sz="2200" dirty="0">
                        <a:latin typeface="Arial Unicode MS" pitchFamily="34" charset="-128"/>
                        <a:ea typeface="Arial Unicode MS" pitchFamily="34" charset="-128"/>
                        <a:cs typeface="Arial Unicode MS" pitchFamily="34" charset="-128"/>
                      </a:endParaRPr>
                    </a:p>
                  </a:txBody>
                  <a:tcPr/>
                </a:tc>
                <a:tc>
                  <a:txBody>
                    <a:bodyPr/>
                    <a:lstStyle/>
                    <a:p>
                      <a:pPr algn="ctr"/>
                      <a:r>
                        <a:rPr kumimoji="0" lang="en-US" sz="2200" b="1" kern="1200" dirty="0" err="1" smtClean="0">
                          <a:solidFill>
                            <a:schemeClr val="lt1"/>
                          </a:solidFill>
                          <a:latin typeface="Arial Unicode MS" pitchFamily="34" charset="-128"/>
                          <a:ea typeface="Arial Unicode MS" pitchFamily="34" charset="-128"/>
                          <a:cs typeface="Arial Unicode MS" pitchFamily="34" charset="-128"/>
                        </a:rPr>
                        <a:t>व्यापारी</a:t>
                      </a:r>
                      <a:r>
                        <a:rPr kumimoji="0" lang="en-US" sz="2200" b="1" kern="1200" dirty="0" smtClean="0">
                          <a:solidFill>
                            <a:schemeClr val="lt1"/>
                          </a:solidFill>
                          <a:latin typeface="Arial Unicode MS" pitchFamily="34" charset="-128"/>
                          <a:ea typeface="Arial Unicode MS" pitchFamily="34" charset="-128"/>
                          <a:cs typeface="Arial Unicode MS" pitchFamily="34" charset="-128"/>
                        </a:rPr>
                        <a:t> </a:t>
                      </a:r>
                      <a:r>
                        <a:rPr kumimoji="0" lang="en-US" sz="2200" b="1" kern="1200" dirty="0" err="1" smtClean="0">
                          <a:solidFill>
                            <a:schemeClr val="lt1"/>
                          </a:solidFill>
                          <a:latin typeface="Arial Unicode MS" pitchFamily="34" charset="-128"/>
                          <a:ea typeface="Arial Unicode MS" pitchFamily="34" charset="-128"/>
                          <a:cs typeface="Arial Unicode MS" pitchFamily="34" charset="-128"/>
                        </a:rPr>
                        <a:t>चिन्ह</a:t>
                      </a:r>
                      <a:endParaRPr kumimoji="0" lang="en-US" sz="2200" b="1" kern="1200" dirty="0" smtClean="0">
                        <a:solidFill>
                          <a:schemeClr val="lt1"/>
                        </a:solidFill>
                        <a:latin typeface="Arial Unicode MS" pitchFamily="34" charset="-128"/>
                        <a:ea typeface="Arial Unicode MS" pitchFamily="34" charset="-128"/>
                        <a:cs typeface="Arial Unicode MS" pitchFamily="34" charset="-128"/>
                      </a:endParaRPr>
                    </a:p>
                    <a:p>
                      <a:pPr algn="ctr"/>
                      <a:r>
                        <a:rPr kumimoji="0" lang="en-GB" sz="2200" b="1" kern="1200" dirty="0" smtClean="0">
                          <a:solidFill>
                            <a:schemeClr val="lt1"/>
                          </a:solidFill>
                          <a:latin typeface="Arial Unicode MS" pitchFamily="34" charset="-128"/>
                          <a:ea typeface="Arial Unicode MS" pitchFamily="34" charset="-128"/>
                          <a:cs typeface="Arial Unicode MS" pitchFamily="34" charset="-128"/>
                        </a:rPr>
                        <a:t>(Trademark)</a:t>
                      </a:r>
                      <a:endParaRPr lang="en-US" sz="2200" dirty="0">
                        <a:latin typeface="Arial Unicode MS" pitchFamily="34" charset="-128"/>
                        <a:ea typeface="Arial Unicode MS" pitchFamily="34" charset="-128"/>
                        <a:cs typeface="Arial Unicode MS" pitchFamily="34" charset="-128"/>
                      </a:endParaRPr>
                    </a:p>
                  </a:txBody>
                  <a:tcPr/>
                </a:tc>
              </a:tr>
              <a:tr h="73289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2200" kern="1200" dirty="0" smtClean="0">
                          <a:solidFill>
                            <a:schemeClr val="dk1"/>
                          </a:solidFill>
                          <a:latin typeface="Arial Unicode MS" pitchFamily="34" charset="-128"/>
                          <a:ea typeface="Arial Unicode MS" pitchFamily="34" charset="-128"/>
                          <a:cs typeface="Arial Unicode MS" pitchFamily="34" charset="-128"/>
                        </a:rPr>
                        <a:t>१.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चिन्हह्नाम</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कुठेही</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नोंदविले</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जात</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नाही</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p>
                    <a:p>
                      <a:pPr algn="just"/>
                      <a:endParaRPr lang="en-US" sz="2200" dirty="0">
                        <a:latin typeface="Arial Unicode MS" pitchFamily="34" charset="-128"/>
                        <a:ea typeface="Arial Unicode MS" pitchFamily="34" charset="-128"/>
                        <a:cs typeface="Arial Unicode MS" pitchFamily="34" charset="-128"/>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2200" kern="1200" dirty="0" smtClean="0">
                          <a:solidFill>
                            <a:schemeClr val="dk1"/>
                          </a:solidFill>
                          <a:latin typeface="Arial Unicode MS" pitchFamily="34" charset="-128"/>
                          <a:ea typeface="Arial Unicode MS" pitchFamily="34" charset="-128"/>
                          <a:cs typeface="Arial Unicode MS" pitchFamily="34" charset="-128"/>
                        </a:rPr>
                        <a:t>१.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व्यापारी</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चिन्ह</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संबंधित</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कायद्याखाली</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नोंदविलेले</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असते</a:t>
                      </a:r>
                      <a:r>
                        <a:rPr kumimoji="0" lang="en-US" sz="2200" kern="1200" dirty="0" smtClean="0">
                          <a:solidFill>
                            <a:schemeClr val="dk1"/>
                          </a:solidFill>
                          <a:latin typeface="Arial Unicode MS" pitchFamily="34" charset="-128"/>
                          <a:ea typeface="Arial Unicode MS" pitchFamily="34" charset="-128"/>
                          <a:cs typeface="Arial Unicode MS" pitchFamily="34" charset="-128"/>
                        </a:rPr>
                        <a:t>.</a:t>
                      </a:r>
                    </a:p>
                  </a:txBody>
                  <a:tcPr/>
                </a:tc>
              </a:tr>
              <a:tr h="732890">
                <a:tc>
                  <a:txBody>
                    <a:bodyPr/>
                    <a:lstStyle/>
                    <a:p>
                      <a:pPr algn="just"/>
                      <a:r>
                        <a:rPr kumimoji="0" lang="en-US" sz="2200" kern="1200" dirty="0" smtClean="0">
                          <a:solidFill>
                            <a:schemeClr val="dk1"/>
                          </a:solidFill>
                          <a:latin typeface="Arial Unicode MS" pitchFamily="34" charset="-128"/>
                          <a:ea typeface="Arial Unicode MS" pitchFamily="34" charset="-128"/>
                          <a:cs typeface="Arial Unicode MS" pitchFamily="34" charset="-128"/>
                        </a:rPr>
                        <a:t>२.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चिन्हनामाला</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कोणतीही</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कायदेशीर</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मान्यता</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अथवा</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संरक्षण</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नसते</a:t>
                      </a:r>
                      <a:r>
                        <a:rPr kumimoji="0" lang="en-US" sz="2200" kern="1200" dirty="0" smtClean="0">
                          <a:solidFill>
                            <a:schemeClr val="dk1"/>
                          </a:solidFill>
                          <a:latin typeface="Arial Unicode MS" pitchFamily="34" charset="-128"/>
                          <a:ea typeface="Arial Unicode MS" pitchFamily="34" charset="-128"/>
                          <a:cs typeface="Arial Unicode MS" pitchFamily="34" charset="-128"/>
                        </a:rPr>
                        <a:t>.</a:t>
                      </a:r>
                      <a:endParaRPr lang="en-US" sz="2200" dirty="0">
                        <a:latin typeface="Arial Unicode MS" pitchFamily="34" charset="-128"/>
                        <a:ea typeface="Arial Unicode MS" pitchFamily="34" charset="-128"/>
                        <a:cs typeface="Arial Unicode MS" pitchFamily="34" charset="-128"/>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2200" kern="1200" dirty="0" smtClean="0">
                          <a:solidFill>
                            <a:schemeClr val="dk1"/>
                          </a:solidFill>
                          <a:latin typeface="Arial Unicode MS" pitchFamily="34" charset="-128"/>
                          <a:ea typeface="Arial Unicode MS" pitchFamily="34" charset="-128"/>
                          <a:cs typeface="Arial Unicode MS" pitchFamily="34" charset="-128"/>
                        </a:rPr>
                        <a:t>२.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व्यापारी</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चिन्हास</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कायदेशीर</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मान्यता</a:t>
                      </a:r>
                      <a:r>
                        <a:rPr kumimoji="0" lang="en-US" sz="2200" kern="1200" dirty="0" smtClean="0">
                          <a:solidFill>
                            <a:schemeClr val="dk1"/>
                          </a:solidFill>
                          <a:latin typeface="Arial Unicode MS" pitchFamily="34" charset="-128"/>
                          <a:ea typeface="Arial Unicode MS" pitchFamily="34" charset="-128"/>
                          <a:cs typeface="Arial Unicode MS" pitchFamily="34" charset="-128"/>
                        </a:rPr>
                        <a:t> व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संरक्षण</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असते</a:t>
                      </a:r>
                      <a:r>
                        <a:rPr kumimoji="0" lang="en-US" sz="2200" kern="1200" dirty="0" smtClean="0">
                          <a:solidFill>
                            <a:schemeClr val="dk1"/>
                          </a:solidFill>
                          <a:latin typeface="Arial Unicode MS" pitchFamily="34" charset="-128"/>
                          <a:ea typeface="Arial Unicode MS" pitchFamily="34" charset="-128"/>
                          <a:cs typeface="Arial Unicode MS" pitchFamily="34" charset="-128"/>
                        </a:rPr>
                        <a:t>.</a:t>
                      </a:r>
                    </a:p>
                  </a:txBody>
                  <a:tcPr/>
                </a:tc>
              </a:tr>
              <a:tr h="139249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2200" kern="1200" dirty="0" smtClean="0">
                          <a:solidFill>
                            <a:schemeClr val="dk1"/>
                          </a:solidFill>
                          <a:latin typeface="Arial Unicode MS" pitchFamily="34" charset="-128"/>
                          <a:ea typeface="Arial Unicode MS" pitchFamily="34" charset="-128"/>
                          <a:cs typeface="Arial Unicode MS" pitchFamily="34" charset="-128"/>
                        </a:rPr>
                        <a:t>३.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एका</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कंपनीचे</a:t>
                      </a:r>
                      <a:r>
                        <a:rPr kumimoji="0" lang="en-US" sz="2200" kern="1200" dirty="0" smtClean="0">
                          <a:solidFill>
                            <a:schemeClr val="dk1"/>
                          </a:solidFill>
                          <a:latin typeface="Arial Unicode MS" pitchFamily="34" charset="-128"/>
                          <a:ea typeface="Arial Unicode MS" pitchFamily="34" charset="-128"/>
                          <a:cs typeface="Arial Unicode MS" pitchFamily="34" charset="-128"/>
                        </a:rPr>
                        <a:t> /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संस्थेने</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घेतलेले</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चिन्हनाम</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दुसरी</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कंपनी</a:t>
                      </a:r>
                      <a:r>
                        <a:rPr kumimoji="0" lang="en-US" sz="2200" kern="1200" dirty="0" smtClean="0">
                          <a:solidFill>
                            <a:schemeClr val="dk1"/>
                          </a:solidFill>
                          <a:latin typeface="Arial Unicode MS" pitchFamily="34" charset="-128"/>
                          <a:ea typeface="Arial Unicode MS" pitchFamily="34" charset="-128"/>
                          <a:cs typeface="Arial Unicode MS" pitchFamily="34" charset="-128"/>
                        </a:rPr>
                        <a:t>/</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संस्था</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वापरू</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शकते</a:t>
                      </a:r>
                      <a:r>
                        <a:rPr kumimoji="0" lang="en-US" sz="2200" kern="1200" dirty="0" smtClean="0">
                          <a:solidFill>
                            <a:schemeClr val="dk1"/>
                          </a:solidFill>
                          <a:latin typeface="Arial Unicode MS" pitchFamily="34" charset="-128"/>
                          <a:ea typeface="Arial Unicode MS" pitchFamily="34" charset="-128"/>
                          <a:cs typeface="Arial Unicode MS" pitchFamily="34" charset="-128"/>
                        </a:rPr>
                        <a:t>.</a:t>
                      </a:r>
                    </a:p>
                    <a:p>
                      <a:pPr algn="just"/>
                      <a:endParaRPr lang="en-US" sz="2200" dirty="0">
                        <a:latin typeface="Arial Unicode MS" pitchFamily="34" charset="-128"/>
                        <a:ea typeface="Arial Unicode MS" pitchFamily="34" charset="-128"/>
                        <a:cs typeface="Arial Unicode MS" pitchFamily="34" charset="-128"/>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2200" kern="1200" dirty="0" smtClean="0">
                          <a:solidFill>
                            <a:schemeClr val="dk1"/>
                          </a:solidFill>
                          <a:latin typeface="Arial Unicode MS" pitchFamily="34" charset="-128"/>
                          <a:ea typeface="Arial Unicode MS" pitchFamily="34" charset="-128"/>
                          <a:cs typeface="Arial Unicode MS" pitchFamily="34" charset="-128"/>
                        </a:rPr>
                        <a:t>३.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व्यापारी</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चिन्ह</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हे</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ज्या</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कंपनीने</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ते</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नोंदविले</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आहे</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त्याच</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कंपनीस</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वापरण्याचा</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अधिकार</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असतो</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दुसरी</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कंपनी</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ते</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व्यापारी</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चिन्ह</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वापरू</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शकत</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नाही</a:t>
                      </a:r>
                      <a:r>
                        <a:rPr kumimoji="0" lang="en-US" sz="2200" kern="1200" dirty="0" smtClean="0">
                          <a:solidFill>
                            <a:schemeClr val="dk1"/>
                          </a:solidFill>
                          <a:latin typeface="Arial Unicode MS" pitchFamily="34" charset="-128"/>
                          <a:ea typeface="Arial Unicode MS" pitchFamily="34" charset="-128"/>
                          <a:cs typeface="Arial Unicode MS" pitchFamily="34" charset="-128"/>
                        </a:rPr>
                        <a:t>.</a:t>
                      </a:r>
                    </a:p>
                  </a:txBody>
                  <a:tcPr/>
                </a:tc>
              </a:tr>
              <a:tr h="95275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2200" kern="1200" dirty="0" smtClean="0">
                          <a:solidFill>
                            <a:schemeClr val="dk1"/>
                          </a:solidFill>
                          <a:latin typeface="Arial Unicode MS" pitchFamily="34" charset="-128"/>
                          <a:ea typeface="Arial Unicode MS" pitchFamily="34" charset="-128"/>
                          <a:cs typeface="Arial Unicode MS" pitchFamily="34" charset="-128"/>
                        </a:rPr>
                        <a:t>४.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दुसऱ्या</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कंपनीने</a:t>
                      </a:r>
                      <a:r>
                        <a:rPr kumimoji="0" lang="en-US" sz="2200" kern="1200" dirty="0" smtClean="0">
                          <a:solidFill>
                            <a:schemeClr val="dk1"/>
                          </a:solidFill>
                          <a:latin typeface="Arial Unicode MS" pitchFamily="34" charset="-128"/>
                          <a:ea typeface="Arial Unicode MS" pitchFamily="34" charset="-128"/>
                          <a:cs typeface="Arial Unicode MS" pitchFamily="34" charset="-128"/>
                        </a:rPr>
                        <a:t>/</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संस्थेने</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चिन्हनाम</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वापरल्यास</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तो</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फौजदारी</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गुन्हा</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ठरत</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नाही</a:t>
                      </a:r>
                      <a:r>
                        <a:rPr kumimoji="0" lang="en-US" sz="2200" kern="1200" dirty="0" smtClean="0">
                          <a:solidFill>
                            <a:schemeClr val="dk1"/>
                          </a:solidFill>
                          <a:latin typeface="Arial Unicode MS" pitchFamily="34" charset="-128"/>
                          <a:ea typeface="Arial Unicode MS" pitchFamily="34" charset="-128"/>
                          <a:cs typeface="Arial Unicode MS" pitchFamily="34" charset="-128"/>
                        </a:rPr>
                        <a:t>.</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2200" kern="1200" dirty="0" smtClean="0">
                          <a:solidFill>
                            <a:schemeClr val="dk1"/>
                          </a:solidFill>
                          <a:latin typeface="Arial Unicode MS" pitchFamily="34" charset="-128"/>
                          <a:ea typeface="Arial Unicode MS" pitchFamily="34" charset="-128"/>
                          <a:cs typeface="Arial Unicode MS" pitchFamily="34" charset="-128"/>
                        </a:rPr>
                        <a:t>४.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व्यापारी</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चिन्ह</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दुसऱ्या</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कंपनीने</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वापरल्यास</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तो</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फौजदारी</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गुन्हा</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समजला</a:t>
                      </a:r>
                      <a:r>
                        <a:rPr kumimoji="0" lang="en-US" sz="2200" kern="1200" dirty="0" smtClean="0">
                          <a:solidFill>
                            <a:schemeClr val="dk1"/>
                          </a:solidFill>
                          <a:latin typeface="Arial Unicode MS" pitchFamily="34" charset="-128"/>
                          <a:ea typeface="Arial Unicode MS" pitchFamily="34" charset="-128"/>
                          <a:cs typeface="Arial Unicode MS" pitchFamily="34" charset="-128"/>
                        </a:rPr>
                        <a:t> </a:t>
                      </a:r>
                      <a:r>
                        <a:rPr kumimoji="0" lang="en-US" sz="2200" kern="1200" dirty="0" err="1" smtClean="0">
                          <a:solidFill>
                            <a:schemeClr val="dk1"/>
                          </a:solidFill>
                          <a:latin typeface="Arial Unicode MS" pitchFamily="34" charset="-128"/>
                          <a:ea typeface="Arial Unicode MS" pitchFamily="34" charset="-128"/>
                          <a:cs typeface="Arial Unicode MS" pitchFamily="34" charset="-128"/>
                        </a:rPr>
                        <a:t>जातो</a:t>
                      </a:r>
                      <a:r>
                        <a:rPr kumimoji="0" lang="en-US" sz="2200" kern="1200" dirty="0" smtClean="0">
                          <a:solidFill>
                            <a:schemeClr val="dk1"/>
                          </a:solidFill>
                          <a:latin typeface="Arial Unicode MS" pitchFamily="34" charset="-128"/>
                          <a:ea typeface="Arial Unicode MS" pitchFamily="34" charset="-128"/>
                          <a:cs typeface="Arial Unicode MS" pitchFamily="34" charset="-128"/>
                        </a:rPr>
                        <a:t>.</a:t>
                      </a:r>
                      <a:endParaRPr lang="en-US" sz="2200" dirty="0">
                        <a:latin typeface="Arial Unicode MS" pitchFamily="34" charset="-128"/>
                        <a:ea typeface="Arial Unicode MS" pitchFamily="34" charset="-128"/>
                        <a:cs typeface="Arial Unicode MS" pitchFamily="34" charset="-128"/>
                      </a:endParaRPr>
                    </a:p>
                  </a:txBody>
                  <a:tcPr/>
                </a:tc>
              </a:tr>
            </a:tbl>
          </a:graphicData>
        </a:graphic>
      </p:graphicFrame>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48</a:t>
            </a:fld>
            <a:endParaRPr lang="en-US"/>
          </a:p>
        </p:txBody>
      </p:sp>
      <p:graphicFrame>
        <p:nvGraphicFramePr>
          <p:cNvPr id="4" name="Table 3"/>
          <p:cNvGraphicFramePr>
            <a:graphicFrameLocks noGrp="1"/>
          </p:cNvGraphicFramePr>
          <p:nvPr/>
        </p:nvGraphicFramePr>
        <p:xfrm>
          <a:off x="381000" y="449323"/>
          <a:ext cx="8534400" cy="6103878"/>
        </p:xfrm>
        <a:graphic>
          <a:graphicData uri="http://schemas.openxmlformats.org/drawingml/2006/table">
            <a:tbl>
              <a:tblPr firstRow="1" bandRow="1">
                <a:tableStyleId>{5C22544A-7EE6-4342-B048-85BDC9FD1C3A}</a:tableStyleId>
              </a:tblPr>
              <a:tblGrid>
                <a:gridCol w="4305300"/>
                <a:gridCol w="4229100"/>
              </a:tblGrid>
              <a:tr h="792231">
                <a:tc>
                  <a:txBody>
                    <a:bodyPr/>
                    <a:lstStyle/>
                    <a:p>
                      <a:pPr algn="ctr"/>
                      <a:r>
                        <a:rPr kumimoji="0" lang="en-US" sz="2000" b="1" kern="1200" dirty="0" err="1" smtClean="0">
                          <a:solidFill>
                            <a:schemeClr val="lt1"/>
                          </a:solidFill>
                          <a:latin typeface="Arial Unicode MS" pitchFamily="34" charset="-128"/>
                          <a:ea typeface="Arial Unicode MS" pitchFamily="34" charset="-128"/>
                          <a:cs typeface="Arial Unicode MS" pitchFamily="34" charset="-128"/>
                        </a:rPr>
                        <a:t>चिन्हनाम</a:t>
                      </a:r>
                      <a:endParaRPr kumimoji="0" lang="en-US" sz="2000" b="1" kern="1200" dirty="0" smtClean="0">
                        <a:solidFill>
                          <a:schemeClr val="lt1"/>
                        </a:solidFill>
                        <a:latin typeface="Arial Unicode MS" pitchFamily="34" charset="-128"/>
                        <a:ea typeface="Arial Unicode MS" pitchFamily="34" charset="-128"/>
                        <a:cs typeface="Arial Unicode MS" pitchFamily="34" charset="-128"/>
                      </a:endParaRPr>
                    </a:p>
                    <a:p>
                      <a:pPr algn="ctr"/>
                      <a:r>
                        <a:rPr kumimoji="0" lang="en-GB" sz="2000" b="1" kern="1200" dirty="0" smtClean="0">
                          <a:solidFill>
                            <a:schemeClr val="lt1"/>
                          </a:solidFill>
                          <a:latin typeface="Arial Unicode MS" pitchFamily="34" charset="-128"/>
                          <a:ea typeface="Arial Unicode MS" pitchFamily="34" charset="-128"/>
                          <a:cs typeface="Arial Unicode MS" pitchFamily="34" charset="-128"/>
                        </a:rPr>
                        <a:t>(Brand Name)</a:t>
                      </a:r>
                      <a:endParaRPr lang="en-US" sz="2000" dirty="0">
                        <a:latin typeface="Arial Unicode MS" pitchFamily="34" charset="-128"/>
                        <a:ea typeface="Arial Unicode MS" pitchFamily="34" charset="-128"/>
                        <a:cs typeface="Arial Unicode MS" pitchFamily="34" charset="-128"/>
                      </a:endParaRPr>
                    </a:p>
                  </a:txBody>
                  <a:tcPr/>
                </a:tc>
                <a:tc>
                  <a:txBody>
                    <a:bodyPr/>
                    <a:lstStyle/>
                    <a:p>
                      <a:pPr algn="ctr"/>
                      <a:r>
                        <a:rPr kumimoji="0" lang="en-US" sz="2000" b="1" kern="1200" dirty="0" err="1" smtClean="0">
                          <a:solidFill>
                            <a:schemeClr val="lt1"/>
                          </a:solidFill>
                          <a:latin typeface="Arial Unicode MS" pitchFamily="34" charset="-128"/>
                          <a:ea typeface="Arial Unicode MS" pitchFamily="34" charset="-128"/>
                          <a:cs typeface="Arial Unicode MS" pitchFamily="34" charset="-128"/>
                        </a:rPr>
                        <a:t>व्यापारी</a:t>
                      </a:r>
                      <a:r>
                        <a:rPr kumimoji="0" lang="en-US" sz="2000" b="1" kern="1200" dirty="0" smtClean="0">
                          <a:solidFill>
                            <a:schemeClr val="lt1"/>
                          </a:solidFill>
                          <a:latin typeface="Arial Unicode MS" pitchFamily="34" charset="-128"/>
                          <a:ea typeface="Arial Unicode MS" pitchFamily="34" charset="-128"/>
                          <a:cs typeface="Arial Unicode MS" pitchFamily="34" charset="-128"/>
                        </a:rPr>
                        <a:t> </a:t>
                      </a:r>
                      <a:r>
                        <a:rPr kumimoji="0" lang="en-US" sz="2000" b="1" kern="1200" dirty="0" err="1" smtClean="0">
                          <a:solidFill>
                            <a:schemeClr val="lt1"/>
                          </a:solidFill>
                          <a:latin typeface="Arial Unicode MS" pitchFamily="34" charset="-128"/>
                          <a:ea typeface="Arial Unicode MS" pitchFamily="34" charset="-128"/>
                          <a:cs typeface="Arial Unicode MS" pitchFamily="34" charset="-128"/>
                        </a:rPr>
                        <a:t>चिन्ह</a:t>
                      </a:r>
                      <a:endParaRPr kumimoji="0" lang="en-US" sz="2000" b="1" kern="1200" dirty="0" smtClean="0">
                        <a:solidFill>
                          <a:schemeClr val="lt1"/>
                        </a:solidFill>
                        <a:latin typeface="Arial Unicode MS" pitchFamily="34" charset="-128"/>
                        <a:ea typeface="Arial Unicode MS" pitchFamily="34" charset="-128"/>
                        <a:cs typeface="Arial Unicode MS" pitchFamily="34" charset="-128"/>
                      </a:endParaRPr>
                    </a:p>
                    <a:p>
                      <a:pPr algn="ctr"/>
                      <a:r>
                        <a:rPr kumimoji="0" lang="en-GB" sz="2000" b="1" kern="1200" dirty="0" smtClean="0">
                          <a:solidFill>
                            <a:schemeClr val="lt1"/>
                          </a:solidFill>
                          <a:latin typeface="Arial Unicode MS" pitchFamily="34" charset="-128"/>
                          <a:ea typeface="Arial Unicode MS" pitchFamily="34" charset="-128"/>
                          <a:cs typeface="Arial Unicode MS" pitchFamily="34" charset="-128"/>
                        </a:rPr>
                        <a:t>(Trademark)</a:t>
                      </a:r>
                      <a:endParaRPr lang="en-US" sz="2000" dirty="0">
                        <a:latin typeface="Arial Unicode MS" pitchFamily="34" charset="-128"/>
                        <a:ea typeface="Arial Unicode MS" pitchFamily="34" charset="-128"/>
                        <a:cs typeface="Arial Unicode MS" pitchFamily="34" charset="-128"/>
                      </a:endParaRPr>
                    </a:p>
                  </a:txBody>
                  <a:tcPr/>
                </a:tc>
              </a:tr>
              <a:tr h="79223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Arial Unicode MS" pitchFamily="34" charset="-128"/>
                          <a:ea typeface="Arial Unicode MS" pitchFamily="34" charset="-128"/>
                          <a:cs typeface="Arial Unicode MS" pitchFamily="34" charset="-128"/>
                        </a:rPr>
                        <a:t>५.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चिन्हनाम</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घेण्यासाठी</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कोणतेही</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नोंदणी</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शुल्क</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भरावे</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लागत</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नाहीत</a:t>
                      </a:r>
                      <a:r>
                        <a:rPr kumimoji="0" lang="en-US" sz="1800" kern="1200" dirty="0" smtClean="0">
                          <a:solidFill>
                            <a:schemeClr val="dk1"/>
                          </a:solidFill>
                          <a:latin typeface="Arial Unicode MS" pitchFamily="34" charset="-128"/>
                          <a:ea typeface="Arial Unicode MS" pitchFamily="34" charset="-128"/>
                          <a:cs typeface="Arial Unicode MS" pitchFamily="34" charset="-128"/>
                        </a:rPr>
                        <a:t>.</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Arial Unicode MS" pitchFamily="34" charset="-128"/>
                          <a:ea typeface="Arial Unicode MS" pitchFamily="34" charset="-128"/>
                          <a:cs typeface="Arial Unicode MS" pitchFamily="34" charset="-128"/>
                        </a:rPr>
                        <a:t>५.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व्यापारी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चिन्ह</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घेण्यासाठी</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केंद्र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सरकारने</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ठरविलेले</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नोंदणी</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शुल्क</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भरावे</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लागते</a:t>
                      </a:r>
                      <a:r>
                        <a:rPr kumimoji="0" lang="en-US" sz="1800" kern="1200" dirty="0" smtClean="0">
                          <a:solidFill>
                            <a:schemeClr val="dk1"/>
                          </a:solidFill>
                          <a:latin typeface="Arial Unicode MS" pitchFamily="34" charset="-128"/>
                          <a:ea typeface="Arial Unicode MS" pitchFamily="34" charset="-128"/>
                          <a:cs typeface="Arial Unicode MS" pitchFamily="34" charset="-128"/>
                        </a:rPr>
                        <a:t>.</a:t>
                      </a:r>
                    </a:p>
                  </a:txBody>
                  <a:tcPr/>
                </a:tc>
              </a:tr>
              <a:tr h="102138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Arial Unicode MS" pitchFamily="34" charset="-128"/>
                          <a:ea typeface="Arial Unicode MS" pitchFamily="34" charset="-128"/>
                          <a:cs typeface="Arial Unicode MS" pitchFamily="34" charset="-128"/>
                        </a:rPr>
                        <a:t>६.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चिन्हनाम</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घेण्याची</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निवडण्याची</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कोणतीही</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कायदेशीर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कार्यपद्धती</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नाही</a:t>
                      </a:r>
                      <a:r>
                        <a:rPr kumimoji="0" lang="en-GB" sz="1800" kern="1200" dirty="0" smtClean="0">
                          <a:solidFill>
                            <a:schemeClr val="dk1"/>
                          </a:solidFill>
                          <a:latin typeface="Arial Unicode MS" pitchFamily="34" charset="-128"/>
                          <a:ea typeface="Arial Unicode MS" pitchFamily="34" charset="-128"/>
                          <a:cs typeface="Arial Unicode MS" pitchFamily="34" charset="-128"/>
                        </a:rPr>
                        <a:t>.</a:t>
                      </a:r>
                      <a:endParaRPr kumimoji="0" lang="en-US" sz="1800" kern="1200" dirty="0" smtClean="0">
                        <a:solidFill>
                          <a:schemeClr val="dk1"/>
                        </a:solidFill>
                        <a:latin typeface="Arial Unicode MS" pitchFamily="34" charset="-128"/>
                        <a:ea typeface="Arial Unicode MS" pitchFamily="34" charset="-128"/>
                        <a:cs typeface="Arial Unicode MS" pitchFamily="34" charset="-128"/>
                      </a:endParaRPr>
                    </a:p>
                    <a:p>
                      <a:pPr algn="just"/>
                      <a:endParaRPr lang="en-US" sz="2000" dirty="0">
                        <a:latin typeface="Arial Unicode MS" pitchFamily="34" charset="-128"/>
                        <a:ea typeface="Arial Unicode MS" pitchFamily="34" charset="-128"/>
                        <a:cs typeface="Arial Unicode MS" pitchFamily="34" charset="-128"/>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Arial Unicode MS" pitchFamily="34" charset="-128"/>
                          <a:ea typeface="Arial Unicode MS" pitchFamily="34" charset="-128"/>
                          <a:cs typeface="Arial Unicode MS" pitchFamily="34" charset="-128"/>
                        </a:rPr>
                        <a:t>६.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व्यापारी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चिन्ह</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घेण्याची</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म्हणजे</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नोंदविण्याची</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विशिष्ट</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कार्यपद्धती</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केंद्र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सरकारने</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निश्चित</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केलेली</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आहे</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p>
                  </a:txBody>
                  <a:tcPr/>
                </a:tc>
              </a:tr>
              <a:tr h="853684">
                <a:tc>
                  <a:txBody>
                    <a:bodyPr/>
                    <a:lstStyle/>
                    <a:p>
                      <a:pPr algn="just"/>
                      <a:r>
                        <a:rPr kumimoji="0" lang="en-US" sz="1800" kern="1200" dirty="0" smtClean="0">
                          <a:solidFill>
                            <a:schemeClr val="dk1"/>
                          </a:solidFill>
                          <a:latin typeface="Arial Unicode MS" pitchFamily="34" charset="-128"/>
                          <a:ea typeface="Arial Unicode MS" pitchFamily="34" charset="-128"/>
                          <a:cs typeface="Arial Unicode MS" pitchFamily="34" charset="-128"/>
                        </a:rPr>
                        <a:t>७.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व्यापारी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चिन्ह</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घेताना</a:t>
                      </a:r>
                      <a:r>
                        <a:rPr kumimoji="0" lang="en-US" sz="1800" kern="1200" dirty="0" smtClean="0">
                          <a:solidFill>
                            <a:schemeClr val="dk1"/>
                          </a:solidFill>
                          <a:latin typeface="Arial Unicode MS" pitchFamily="34" charset="-128"/>
                          <a:ea typeface="Arial Unicode MS" pitchFamily="34" charset="-128"/>
                          <a:cs typeface="Arial Unicode MS" pitchFamily="34" charset="-128"/>
                        </a:rPr>
                        <a:t> /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नोंदविताना</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कायद्यातील</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अटींची</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पूर्तता</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करावी</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लागते</a:t>
                      </a:r>
                      <a:r>
                        <a:rPr kumimoji="0" lang="en-US" sz="1800" kern="1200" dirty="0" smtClean="0">
                          <a:solidFill>
                            <a:schemeClr val="dk1"/>
                          </a:solidFill>
                          <a:latin typeface="Arial Unicode MS" pitchFamily="34" charset="-128"/>
                          <a:ea typeface="Arial Unicode MS" pitchFamily="34" charset="-128"/>
                          <a:cs typeface="Arial Unicode MS" pitchFamily="34" charset="-128"/>
                        </a:rPr>
                        <a:t>.</a:t>
                      </a:r>
                      <a:endParaRPr lang="en-US" sz="2000" dirty="0">
                        <a:latin typeface="Arial Unicode MS" pitchFamily="34" charset="-128"/>
                        <a:ea typeface="Arial Unicode MS" pitchFamily="34" charset="-128"/>
                        <a:cs typeface="Arial Unicode MS" pitchFamily="34" charset="-128"/>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Arial Unicode MS" pitchFamily="34" charset="-128"/>
                          <a:ea typeface="Arial Unicode MS" pitchFamily="34" charset="-128"/>
                          <a:cs typeface="Arial Unicode MS" pitchFamily="34" charset="-128"/>
                        </a:rPr>
                        <a:t> ७.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चिन्हनाम</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घेताना</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कोणत्याही</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अटी</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असत</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नाही</a:t>
                      </a:r>
                      <a:r>
                        <a:rPr kumimoji="0" lang="en-US" sz="1800" kern="1200" dirty="0" smtClean="0">
                          <a:solidFill>
                            <a:schemeClr val="dk1"/>
                          </a:solidFill>
                          <a:latin typeface="Arial Unicode MS" pitchFamily="34" charset="-128"/>
                          <a:ea typeface="Arial Unicode MS" pitchFamily="34" charset="-128"/>
                          <a:cs typeface="Arial Unicode MS" pitchFamily="34" charset="-128"/>
                        </a:rPr>
                        <a:t>.</a:t>
                      </a:r>
                      <a:endParaRPr lang="en-US" sz="2000" dirty="0">
                        <a:latin typeface="Arial Unicode MS" pitchFamily="34" charset="-128"/>
                        <a:ea typeface="Arial Unicode MS" pitchFamily="34" charset="-128"/>
                        <a:cs typeface="Arial Unicode MS" pitchFamily="34" charset="-128"/>
                      </a:endParaRPr>
                    </a:p>
                  </a:txBody>
                  <a:tcPr/>
                </a:tc>
              </a:tr>
              <a:tr h="10299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Arial Unicode MS" pitchFamily="34" charset="-128"/>
                          <a:ea typeface="Arial Unicode MS" pitchFamily="34" charset="-128"/>
                          <a:cs typeface="Arial Unicode MS" pitchFamily="34" charset="-128"/>
                        </a:rPr>
                        <a:t>८.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चिन्हनामाच्या</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डोक्यावर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आर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GB" sz="1800" kern="1200" dirty="0" smtClean="0">
                          <a:solidFill>
                            <a:schemeClr val="dk1"/>
                          </a:solidFill>
                          <a:latin typeface="Arial Unicode MS" pitchFamily="34" charset="-128"/>
                          <a:ea typeface="Arial Unicode MS" pitchFamily="34" charset="-128"/>
                          <a:cs typeface="Arial Unicode MS" pitchFamily="34" charset="-128"/>
                        </a:rPr>
                        <a:t>R)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हे</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अक्षर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लावता</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येत</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नाही</a:t>
                      </a:r>
                      <a:r>
                        <a:rPr kumimoji="0" lang="en-US" sz="1800" kern="1200" dirty="0" smtClean="0">
                          <a:solidFill>
                            <a:schemeClr val="dk1"/>
                          </a:solidFill>
                          <a:latin typeface="Arial Unicode MS" pitchFamily="34" charset="-128"/>
                          <a:ea typeface="Arial Unicode MS" pitchFamily="34" charset="-128"/>
                          <a:cs typeface="Arial Unicode MS" pitchFamily="34" charset="-128"/>
                        </a:rPr>
                        <a:t>.</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Arial Unicode MS" pitchFamily="34" charset="-128"/>
                          <a:ea typeface="Arial Unicode MS" pitchFamily="34" charset="-128"/>
                          <a:cs typeface="Arial Unicode MS" pitchFamily="34" charset="-128"/>
                        </a:rPr>
                        <a:t>८.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व्यापारी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चिन्हाच्या</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डोक्यावर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आर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GB" sz="1800" kern="1200" dirty="0" smtClean="0">
                          <a:solidFill>
                            <a:schemeClr val="dk1"/>
                          </a:solidFill>
                          <a:latin typeface="Arial Unicode MS" pitchFamily="34" charset="-128"/>
                          <a:ea typeface="Arial Unicode MS" pitchFamily="34" charset="-128"/>
                          <a:cs typeface="Arial Unicode MS" pitchFamily="34" charset="-128"/>
                        </a:rPr>
                        <a:t>R)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हे</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अक्षर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वापरता</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येते</a:t>
                      </a:r>
                      <a:r>
                        <a:rPr kumimoji="0" lang="en-US" sz="1800" kern="1200" dirty="0" smtClean="0">
                          <a:solidFill>
                            <a:schemeClr val="dk1"/>
                          </a:solidFill>
                          <a:latin typeface="Arial Unicode MS" pitchFamily="34" charset="-128"/>
                          <a:ea typeface="Arial Unicode MS" pitchFamily="34" charset="-128"/>
                          <a:cs typeface="Arial Unicode MS" pitchFamily="34" charset="-128"/>
                        </a:rPr>
                        <a:t>.</a:t>
                      </a:r>
                      <a:endParaRPr lang="en-US" sz="2000" dirty="0">
                        <a:latin typeface="Arial Unicode MS" pitchFamily="34" charset="-128"/>
                        <a:ea typeface="Arial Unicode MS" pitchFamily="34" charset="-128"/>
                        <a:cs typeface="Arial Unicode MS" pitchFamily="34" charset="-128"/>
                      </a:endParaRPr>
                    </a:p>
                  </a:txBody>
                  <a:tcPr/>
                </a:tc>
              </a:tr>
              <a:tr h="161444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Arial Unicode MS" pitchFamily="34" charset="-128"/>
                          <a:ea typeface="Arial Unicode MS" pitchFamily="34" charset="-128"/>
                          <a:cs typeface="Arial Unicode MS" pitchFamily="34" charset="-128"/>
                        </a:rPr>
                        <a:t>९.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एका</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संस्थेचे</a:t>
                      </a:r>
                      <a:r>
                        <a:rPr kumimoji="0" lang="en-US" sz="1800" kern="1200" dirty="0" smtClean="0">
                          <a:solidFill>
                            <a:schemeClr val="dk1"/>
                          </a:solidFill>
                          <a:latin typeface="Arial Unicode MS" pitchFamily="34" charset="-128"/>
                          <a:ea typeface="Arial Unicode MS" pitchFamily="34" charset="-128"/>
                          <a:cs typeface="Arial Unicode MS" pitchFamily="34" charset="-128"/>
                        </a:rPr>
                        <a:t> /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कंपनीचे</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चिन्हनाम</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दुसरी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संस्था</a:t>
                      </a:r>
                      <a:r>
                        <a:rPr kumimoji="0" lang="en-US" sz="1800" kern="1200" dirty="0" smtClean="0">
                          <a:solidFill>
                            <a:schemeClr val="dk1"/>
                          </a:solidFill>
                          <a:latin typeface="Arial Unicode MS" pitchFamily="34" charset="-128"/>
                          <a:ea typeface="Arial Unicode MS" pitchFamily="34" charset="-128"/>
                          <a:cs typeface="Arial Unicode MS" pitchFamily="34" charset="-128"/>
                        </a:rPr>
                        <a:t> /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कंपनीसुद्धा</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वापरू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शकते</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म्हणजे</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एक</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चिन्हनाम</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दोन</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किंवा</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अधिक</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कंपन्या</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एकाच</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वेळी</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वापरू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शकतात</a:t>
                      </a:r>
                      <a:r>
                        <a:rPr kumimoji="0" lang="en-US" sz="1800" kern="1200" dirty="0" smtClean="0">
                          <a:solidFill>
                            <a:schemeClr val="dk1"/>
                          </a:solidFill>
                          <a:latin typeface="Arial Unicode MS" pitchFamily="34" charset="-128"/>
                          <a:ea typeface="Arial Unicode MS" pitchFamily="34" charset="-128"/>
                          <a:cs typeface="Arial Unicode MS" pitchFamily="34" charset="-128"/>
                        </a:rPr>
                        <a:t>.</a:t>
                      </a:r>
                    </a:p>
                    <a:p>
                      <a:pPr algn="just"/>
                      <a:endParaRPr lang="en-US" sz="2000" dirty="0">
                        <a:latin typeface="Arial Unicode MS" pitchFamily="34" charset="-128"/>
                        <a:ea typeface="Arial Unicode MS" pitchFamily="34" charset="-128"/>
                        <a:cs typeface="Arial Unicode MS" pitchFamily="34" charset="-128"/>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Arial Unicode MS" pitchFamily="34" charset="-128"/>
                          <a:ea typeface="Arial Unicode MS" pitchFamily="34" charset="-128"/>
                          <a:cs typeface="Arial Unicode MS" pitchFamily="34" charset="-128"/>
                        </a:rPr>
                        <a:t>९.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एक</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व्यापारी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चिन्ह</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एकच</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कंपनी</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वापरू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शकते</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एकदा</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नोंदविलेले</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व्यापारी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चिन्ह</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भारतातील</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दुसरी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कोणतीही</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कंपनी</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घेऊ</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शकत</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नाही</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एक</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व्यापारी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चिन्ह</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दोन</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किंवा</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अधिक</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कंपन्या</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एकाच</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वेळी</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वापरू</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शकत</a:t>
                      </a:r>
                      <a:r>
                        <a:rPr kumimoji="0" lang="en-US" sz="1800" kern="1200" dirty="0" smtClean="0">
                          <a:solidFill>
                            <a:schemeClr val="dk1"/>
                          </a:solidFill>
                          <a:latin typeface="Arial Unicode MS" pitchFamily="34" charset="-128"/>
                          <a:ea typeface="Arial Unicode MS" pitchFamily="34" charset="-128"/>
                          <a:cs typeface="Arial Unicode MS" pitchFamily="34" charset="-128"/>
                        </a:rPr>
                        <a:t> </a:t>
                      </a:r>
                      <a:r>
                        <a:rPr kumimoji="0" lang="en-US" sz="1800" kern="1200" dirty="0" err="1" smtClean="0">
                          <a:solidFill>
                            <a:schemeClr val="dk1"/>
                          </a:solidFill>
                          <a:latin typeface="Arial Unicode MS" pitchFamily="34" charset="-128"/>
                          <a:ea typeface="Arial Unicode MS" pitchFamily="34" charset="-128"/>
                          <a:cs typeface="Arial Unicode MS" pitchFamily="34" charset="-128"/>
                        </a:rPr>
                        <a:t>नाहीत</a:t>
                      </a:r>
                      <a:r>
                        <a:rPr kumimoji="0" lang="en-US" sz="1800" kern="1200" dirty="0" smtClean="0">
                          <a:solidFill>
                            <a:schemeClr val="dk1"/>
                          </a:solidFill>
                          <a:latin typeface="Arial Unicode MS" pitchFamily="34" charset="-128"/>
                          <a:ea typeface="Arial Unicode MS" pitchFamily="34" charset="-128"/>
                          <a:cs typeface="Arial Unicode MS" pitchFamily="34" charset="-128"/>
                        </a:rPr>
                        <a:t>.</a:t>
                      </a:r>
                    </a:p>
                  </a:txBody>
                  <a:tcPr/>
                </a:tc>
              </a:tr>
            </a:tbl>
          </a:graphicData>
        </a:graphic>
      </p:graphicFrame>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49</a:t>
            </a:fld>
            <a:endParaRPr lang="en-US"/>
          </a:p>
        </p:txBody>
      </p:sp>
      <p:sp>
        <p:nvSpPr>
          <p:cNvPr id="62465" name="Rectangle 1"/>
          <p:cNvSpPr>
            <a:spLocks noChangeArrowheads="1"/>
          </p:cNvSpPr>
          <p:nvPr/>
        </p:nvSpPr>
        <p:spPr bwMode="auto">
          <a:xfrm>
            <a:off x="0" y="457200"/>
            <a:ext cx="9144000"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चिन्हनामांचे वर्गीकरण</a:t>
            </a:r>
            <a:endParaRPr kumimoji="0" lang="en-US" sz="32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a:t>
            </a:r>
            <a:r>
              <a:rPr kumimoji="0" lang="en-GB" sz="26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Classification of Brand Names) </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वैयक्तिक व कौटुंबिक चिन्हनामे </a:t>
            </a:r>
            <a:endParaRPr kumimoji="0" lang="en-US"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tabLst/>
            </a:pPr>
            <a:r>
              <a:rPr kumimoji="0" lang="mr-IN" sz="2600" b="0" i="0" u="none" strike="noStrike" cap="none" normalizeH="0" baseline="0" dirty="0" smtClean="0">
                <a:ln>
                  <a:noFill/>
                </a:ln>
                <a:solidFill>
                  <a:srgbClr val="F254D4"/>
                </a:solidFill>
                <a:effectLst/>
                <a:latin typeface="Times New Roman" pitchFamily="18" charset="0"/>
                <a:ea typeface="Arial Unicode MS" pitchFamily="34" charset="-128"/>
                <a:cs typeface="Arial Unicode MS" pitchFamily="34" charset="-128"/>
              </a:rPr>
              <a:t>(</a:t>
            </a:r>
            <a:r>
              <a:rPr kumimoji="0" lang="en-GB" sz="2600" b="1" i="0" u="none" strike="noStrike" cap="none" normalizeH="0" baseline="0" dirty="0" smtClean="0">
                <a:ln>
                  <a:noFill/>
                </a:ln>
                <a:solidFill>
                  <a:srgbClr val="F254D4"/>
                </a:solidFill>
                <a:effectLst/>
                <a:latin typeface="Times New Roman" pitchFamily="18" charset="0"/>
                <a:ea typeface="Arial Unicode MS" pitchFamily="34" charset="-128"/>
                <a:cs typeface="Times New Roman" pitchFamily="18" charset="0"/>
              </a:rPr>
              <a:t>Individual and Family Brand Names) </a:t>
            </a:r>
            <a:r>
              <a:rPr kumimoji="0" lang="en-GB" sz="26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a:t>
            </a:r>
            <a:endParaRPr kumimoji="0" lang="en-US" sz="26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उत्पादन संस्था आपल्या वैयक्तिक आवडीनुसार आपल्या उत्पादनाची चिन्हनामे ठेवतात. हिंदुस्थान लिव्हरने आपल्या फेसपावडरसाठी 'पाँडस्' हे चिन्हाम ठेवले आहे, तर काही संस्था आपल्या उत्पादनास कौटुंबिक नाव देतात. बजाज स्कूटर, बिर्ला सिमेंट इत्यादी.</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
        <p:nvSpPr>
          <p:cNvPr id="18433" name="Rectangle 1"/>
          <p:cNvSpPr>
            <a:spLocks noChangeArrowheads="1"/>
          </p:cNvSpPr>
          <p:nvPr/>
        </p:nvSpPr>
        <p:spPr bwMode="auto">
          <a:xfrm>
            <a:off x="381000" y="579245"/>
            <a:ext cx="84582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वस्तूची गुणवत्ता </a:t>
            </a:r>
            <a:r>
              <a:rPr kumimoji="0" lang="mr-IN" sz="2600" b="0"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a:t>
            </a:r>
            <a:r>
              <a:rPr kumimoji="0" lang="en-GB" sz="26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Product Quality)</a:t>
            </a:r>
            <a:endParaRPr kumimoji="0" lang="mr-IN" sz="2600" b="0"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lang="en-US" sz="2600" dirty="0" smtClean="0">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गुणवत्तेची संकल्पना ही वस्तूच्या अंगी असलेल्या गुणघटकांशी निगडित आहे. वस्तूच्या अंगी असलेल्या गुणात्मक व संख्यात्मक गुणघटकांचा समूह म्हणजे वस्तूची गुणवत्ता होय. गुणात्मक घटकांमध्ये रंग, गंध, देखणेपणा, प्रारूप, उपयोगिता, सफाईदारपणा, चव इत्यादी बाबींचा समावेश होतो, तर संख्यात्मक घटकांमध्ये लांबी, रुंदी, उंची, वजन, प्रारूप, आकार, अंतर्भूत पदार्थ, मूलद्रव्ये इत्यादी बाबींचा समावेश होतो. </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50</a:t>
            </a:fld>
            <a:endParaRPr lang="en-US"/>
          </a:p>
        </p:txBody>
      </p:sp>
      <p:sp>
        <p:nvSpPr>
          <p:cNvPr id="64513" name="Rectangle 1"/>
          <p:cNvSpPr>
            <a:spLocks noChangeArrowheads="1"/>
          </p:cNvSpPr>
          <p:nvPr/>
        </p:nvSpPr>
        <p:spPr bwMode="auto">
          <a:xfrm>
            <a:off x="228600" y="784762"/>
            <a:ext cx="8534400" cy="493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Times New Roman" pitchFamily="18" charset="0"/>
                <a:ea typeface="Arial Unicode MS" pitchFamily="34" charset="-128"/>
                <a:cs typeface="Arial Unicode MS" pitchFamily="34" charset="-128"/>
              </a:rPr>
              <a:t>२. उत्पादक व वितरक चिन्हह्नामे </a:t>
            </a:r>
            <a:endParaRPr kumimoji="0" lang="en-US" sz="2800" b="1" i="0" u="none" strike="noStrike" cap="none" normalizeH="0" baseline="0" dirty="0" smtClean="0">
              <a:ln>
                <a:noFill/>
              </a:ln>
              <a:solidFill>
                <a:srgbClr val="F254D4"/>
              </a:solidFill>
              <a:effectLst/>
              <a:latin typeface="Times New Roman" pitchFamily="18" charset="0"/>
              <a:ea typeface="Arial Unicode MS" pitchFamily="34" charset="-128"/>
              <a:cs typeface="Times New Roman" pitchFamily="18" charset="0"/>
            </a:endParaRPr>
          </a:p>
          <a:p>
            <a:pPr marL="0" marR="0" lvl="0" indent="0" algn="just" defTabSz="914400" rtl="0" eaLnBrk="1" fontAlgn="base" latinLnBrk="0" hangingPunct="1">
              <a:lnSpc>
                <a:spcPct val="150000"/>
              </a:lnSpc>
              <a:spcBef>
                <a:spcPct val="0"/>
              </a:spcBef>
              <a:spcAft>
                <a:spcPct val="0"/>
              </a:spcAft>
              <a:buClrTx/>
              <a:buSzTx/>
              <a:buFontTx/>
              <a:buNone/>
              <a:tabLst/>
            </a:pPr>
            <a:r>
              <a:rPr lang="en-US" sz="2600" dirty="0" smtClean="0">
                <a:solidFill>
                  <a:srgbClr val="F254D4"/>
                </a:solidFill>
                <a:latin typeface="Times New Roman" pitchFamily="18" charset="0"/>
                <a:ea typeface="Arial Unicode MS" pitchFamily="34" charset="-128"/>
                <a:cs typeface="Times New Roman" pitchFamily="18" charset="0"/>
              </a:rPr>
              <a:t>	</a:t>
            </a:r>
            <a:r>
              <a:rPr kumimoji="0" lang="mr-IN" sz="2600" b="0" i="0" u="none" strike="noStrike" cap="none" normalizeH="0" baseline="0" dirty="0" smtClean="0">
                <a:ln>
                  <a:noFill/>
                </a:ln>
                <a:solidFill>
                  <a:srgbClr val="F254D4"/>
                </a:solidFill>
                <a:effectLst/>
                <a:latin typeface="Times New Roman" pitchFamily="18" charset="0"/>
                <a:ea typeface="Arial Unicode MS" pitchFamily="34" charset="-128"/>
                <a:cs typeface="Arial Unicode MS" pitchFamily="34" charset="-128"/>
              </a:rPr>
              <a:t>(</a:t>
            </a:r>
            <a:r>
              <a:rPr kumimoji="0" lang="en-GB" sz="2600" b="1" i="0" u="none" strike="noStrike" cap="none" normalizeH="0" baseline="0" dirty="0" smtClean="0">
                <a:ln>
                  <a:noFill/>
                </a:ln>
                <a:solidFill>
                  <a:srgbClr val="F254D4"/>
                </a:solidFill>
                <a:effectLst/>
                <a:latin typeface="Times New Roman" pitchFamily="18" charset="0"/>
                <a:ea typeface="Arial Unicode MS" pitchFamily="34" charset="-128"/>
                <a:cs typeface="Times New Roman" pitchFamily="18" charset="0"/>
              </a:rPr>
              <a:t>Individual and Distribution Brand Names</a:t>
            </a:r>
            <a:r>
              <a:rPr kumimoji="0" lang="en-GB" sz="2600" b="0" i="0" u="none" strike="noStrike" cap="none" normalizeH="0" baseline="0" dirty="0" smtClean="0">
                <a:ln>
                  <a:noFill/>
                </a:ln>
                <a:solidFill>
                  <a:srgbClr val="F254D4"/>
                </a:solidFill>
                <a:effectLst/>
                <a:latin typeface="Times New Roman" pitchFamily="18" charset="0"/>
                <a:ea typeface="Arial Unicode MS" pitchFamily="34" charset="-128"/>
                <a:cs typeface="Times New Roman" pitchFamily="18" charset="0"/>
              </a:rPr>
              <a:t>) :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mr-IN" sz="2400" b="0" i="0" u="none" strike="noStrike" cap="none" normalizeH="0" baseline="0" dirty="0" smtClean="0">
              <a:ln>
                <a:noFill/>
              </a:ln>
              <a:solidFill>
                <a:srgbClr val="F254D4"/>
              </a:solidFill>
              <a:effectLst/>
              <a:latin typeface="Times New Roman" pitchFamily="18" charset="0"/>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मोठमोठ्या उत्पादन संस्था आपल्या सर्व प्रकारच्या उत्पादनासाठी चिन्हनाम घेतात. भारतातील मोठ्या उद्योगसमूहांनी तशा प्रकारचे चिन्हह्नाम घेतले आहे. उदा. टाटाज, बिर्लाज, किर्लोस्कर्स इत्यादी, तर वितरक संस्थांनीसुद्धा स्वतःचे चिन्हनाम घेतले आहेत. उदा. पार्क अव्हेन्यू, कॅरोना इत्यादी</a:t>
            </a:r>
            <a:r>
              <a:rPr kumimoji="0" lang="en-US" sz="26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51</a:t>
            </a:fld>
            <a:endParaRPr lang="en-US"/>
          </a:p>
        </p:txBody>
      </p:sp>
      <p:sp>
        <p:nvSpPr>
          <p:cNvPr id="65537" name="Rectangle 1"/>
          <p:cNvSpPr>
            <a:spLocks noChangeArrowheads="1"/>
          </p:cNvSpPr>
          <p:nvPr/>
        </p:nvSpPr>
        <p:spPr bwMode="auto">
          <a:xfrm>
            <a:off x="0" y="438835"/>
            <a:ext cx="91440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३. प्रादेशिक व राष्ट्रीय चिन्हह्नामे </a:t>
            </a:r>
            <a:endParaRPr kumimoji="0" lang="en-US" sz="32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r>
              <a:rPr lang="en-US" sz="2800" dirty="0" smtClean="0">
                <a:solidFill>
                  <a:srgbClr val="F254D4"/>
                </a:solidFill>
                <a:latin typeface="Arial Unicode MS" pitchFamily="34" charset="-128"/>
                <a:ea typeface="Arial Unicode MS" pitchFamily="34" charset="-128"/>
                <a:cs typeface="Arial Unicode MS" pitchFamily="34" charset="-128"/>
              </a:rPr>
              <a:t>	</a:t>
            </a:r>
            <a:r>
              <a:rPr kumimoji="0" lang="mr-IN" sz="2800" b="0" i="0" u="none" strike="noStrike" cap="none" normalizeH="0" baseline="0" dirty="0" smtClean="0">
                <a:ln>
                  <a:noFill/>
                </a:ln>
                <a:solidFill>
                  <a:srgbClr val="F254D4"/>
                </a:solidFill>
                <a:effectLst/>
                <a:latin typeface="Times New Roman" pitchFamily="18" charset="0"/>
                <a:ea typeface="Arial Unicode MS" pitchFamily="34" charset="-128"/>
                <a:cs typeface="Arial Unicode MS" pitchFamily="34" charset="-128"/>
              </a:rPr>
              <a:t>(</a:t>
            </a:r>
            <a:r>
              <a:rPr kumimoji="0" lang="en-GB" sz="2800" b="1" i="0" u="none" strike="noStrike" cap="none" normalizeH="0" baseline="0" dirty="0" smtClean="0">
                <a:ln>
                  <a:noFill/>
                </a:ln>
                <a:solidFill>
                  <a:srgbClr val="F254D4"/>
                </a:solidFill>
                <a:effectLst/>
                <a:latin typeface="Times New Roman" pitchFamily="18" charset="0"/>
                <a:ea typeface="Arial Unicode MS" pitchFamily="34" charset="-128"/>
                <a:cs typeface="Times New Roman" pitchFamily="18" charset="0"/>
              </a:rPr>
              <a:t>Regional and National Brand Names) :</a:t>
            </a:r>
            <a:endParaRPr kumimoji="0" lang="en-US" sz="2800" b="0" i="0" u="none" strike="noStrike" cap="none" normalizeH="0" baseline="0" dirty="0" smtClean="0">
              <a:ln>
                <a:noFill/>
              </a:ln>
              <a:solidFill>
                <a:srgbClr val="F254D4"/>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lang="en-GB"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उत्पादन संस्था भौगोलिक विभाजनानुसार वेगवेगळ्या बाजारपेठांसाठी प्रादेशिक चिन्हनाम वापरतात, तर राष्ट्रीय बाजारपेठ असलेल्या उत्पादन संस्था राष्ट्रीय स्वरूपाचे चिन्हनामनिवडतात. एका वस्तूसाठी प्रत्येक प्रदेशानुसार वेगवेगळे चिन्हनाम घेतले जाते. पण राष्ट्रीय चिन्हमान हे देशभर एकच असते. उत्पादन संस्था / वितरण संस्था आपल्या सोईनुसार व विपणनाच्या दृष्टीने योग्य असे चिन्हनाम निवडतात. अर्थात, विपणन विभागातील अधिकाऱ्यांशी विचारविनिमय करून चिन्ह</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नामाबाबत अंतिम निर्णय घेतला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52</a:t>
            </a:fld>
            <a:endParaRPr lang="en-US"/>
          </a:p>
        </p:txBody>
      </p:sp>
      <p:sp>
        <p:nvSpPr>
          <p:cNvPr id="1025" name="Rectangle 1"/>
          <p:cNvSpPr>
            <a:spLocks noChangeArrowheads="1"/>
          </p:cNvSpPr>
          <p:nvPr/>
        </p:nvSpPr>
        <p:spPr bwMode="auto">
          <a:xfrm>
            <a:off x="0" y="161584"/>
            <a:ext cx="9144000" cy="6232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rPr>
              <a:t>चांगल्या चिन्हनामाची वैशिष्ट्ये </a:t>
            </a:r>
            <a:endParaRPr kumimoji="0" lang="en-US" sz="3200" b="1"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accent1"/>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chemeClr val="accent1"/>
                </a:solidFill>
                <a:effectLst/>
                <a:latin typeface="Times New Roman" pitchFamily="18" charset="0"/>
                <a:ea typeface="Arial Unicode MS" pitchFamily="34" charset="-128"/>
                <a:cs typeface="Times New Roman" pitchFamily="18" charset="0"/>
              </a:rPr>
              <a:t>Requisites of Good Brand Name) </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accent1"/>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१. सोपा उच्चार (</a:t>
            </a:r>
            <a:r>
              <a:rPr kumimoji="0" lang="en-GB"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Easy to Pronounce) : </a:t>
            </a:r>
            <a:endParaRPr kumimoji="0" lang="en-US" sz="2800" b="1"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चिन्हनाम उच्चाराच्या दृष्टीने सोपे व सुटसुटीत असावे. सहजपणे उच्चारता येईल असे असावे. उदा. बाटा, सोनी, अकाई इ. जोडाक्षरे, कठीण अक्षरे/ शब्द शक्यतो टाळावेत.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२. लघुरूप (</a:t>
            </a:r>
            <a:r>
              <a:rPr kumimoji="0" lang="en-GB"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Short) :</a:t>
            </a:r>
            <a:endParaRPr kumimoji="0" lang="en-US" sz="2800" b="1"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वस्तूसाठी चिन्हनाम निवडताना व ठरविताना ते कमीतकमी शब्दांचे/अक्षरांचे असावे. दोन ते चार अक्षरांचे व एका शब्दाचे असावे. उदा. टाटा, बाटा</a:t>
            </a:r>
            <a:r>
              <a:rPr lang="en-US" sz="2400" dirty="0" smtClean="0">
                <a:latin typeface="Arial" pitchFamily="34" charset="0"/>
                <a:cs typeface="Arial" pitchFamily="34" charset="0"/>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इत्यादी.</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53</a:t>
            </a:fld>
            <a:endParaRPr lang="en-US"/>
          </a:p>
        </p:txBody>
      </p:sp>
      <p:sp>
        <p:nvSpPr>
          <p:cNvPr id="67585" name="Rectangle 1"/>
          <p:cNvSpPr>
            <a:spLocks noChangeArrowheads="1"/>
          </p:cNvSpPr>
          <p:nvPr/>
        </p:nvSpPr>
        <p:spPr bwMode="auto">
          <a:xfrm>
            <a:off x="0" y="1038998"/>
            <a:ext cx="914400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३. श्रवणमधुरता (</a:t>
            </a:r>
            <a:r>
              <a:rPr kumimoji="0" lang="en-GB"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Sweet to Hear)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चिन्हनाम ऐकताना मधुर व गोड वाटले पाहिजे. श्रवणमधुरता असल्यास त्याचा चांगला प्रभाव पडतो. उदा. टाटा, गुडनाईट, प्रतिभा इत्यादी.</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४. आठवण सुलभता (</a:t>
            </a:r>
            <a:r>
              <a:rPr kumimoji="0" lang="en-GB"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Simple to Remember): </a:t>
            </a:r>
            <a:endParaRPr kumimoji="0" lang="en-US" sz="2800" b="1"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चिन्हह्नाम बाजारपेठेत संभाव्य ग्राहक, ग्राहक, विक्रेता, किरकोळ व्यापारी, वितरक इत्यादी या सर्वांच्या आठवणीत सुलभपणे राहिले पाहिजे.</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54</a:t>
            </a:fld>
            <a:endParaRPr lang="en-US"/>
          </a:p>
        </p:txBody>
      </p:sp>
      <p:sp>
        <p:nvSpPr>
          <p:cNvPr id="68609" name="Rectangle 1"/>
          <p:cNvSpPr>
            <a:spLocks noChangeArrowheads="1"/>
          </p:cNvSpPr>
          <p:nvPr/>
        </p:nvSpPr>
        <p:spPr bwMode="auto">
          <a:xfrm>
            <a:off x="0" y="609600"/>
            <a:ext cx="9144000" cy="55861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५. दर्जा प्रक्षेपक (</a:t>
            </a:r>
            <a:r>
              <a:rPr kumimoji="0" lang="en-GB"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Projecting Qualities) : </a:t>
            </a:r>
            <a:endParaRPr kumimoji="0" lang="en-US" sz="2800" b="1"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ग्राहकाला वस्तूमधील गुणवैशिष्ट्ये व तिचा दर्जा प्रक्षेपण करणारे चिन्हनाम असावे. उदा. पूजा, हेरिटेज, सर्फ इत्यादी.</a:t>
            </a:r>
            <a:endPar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६. संस्थादर्शक (</a:t>
            </a:r>
            <a:r>
              <a:rPr kumimoji="0" lang="en-GB"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Indicating the Producer): </a:t>
            </a:r>
            <a:endParaRPr kumimoji="0" lang="en-US" sz="2800" b="1"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उत्पादन संस्थेचे नाव दर्शविणारे चिन्हनाम सर्वांत चांगले होय. बहुसंख्य ग्राहकांना वस्तूपेक्षा तिच्या उत्पादन संस्थेवर अधिक विश्वास असतो. म्हणून चिन्हनामामध्ये उत्पादन संस्थेचे नाव प्रतिबिंबित असावे. उदा. अमुल, वारणा, कोलगेट, रेमंड इत्यादी.</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55</a:t>
            </a:fld>
            <a:endParaRPr lang="en-US"/>
          </a:p>
        </p:txBody>
      </p:sp>
      <p:sp>
        <p:nvSpPr>
          <p:cNvPr id="69633" name="Rectangle 1"/>
          <p:cNvSpPr>
            <a:spLocks noChangeArrowheads="1"/>
          </p:cNvSpPr>
          <p:nvPr/>
        </p:nvSpPr>
        <p:spPr bwMode="auto">
          <a:xfrm>
            <a:off x="0" y="1143000"/>
            <a:ext cx="9144000" cy="43858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७. प्रसिद्धीयोग्य (</a:t>
            </a:r>
            <a:r>
              <a:rPr kumimoji="0" lang="en-GB"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Easy to Promote) :</a:t>
            </a:r>
            <a:endParaRPr kumimoji="0" lang="en-US" sz="2800" b="1"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चिन्हनामाची सहज जाहिरात करता येईल व त्याची बाजारपेठेत प्रसिद्धी होऊन लोकप्रिय होईल, असे असावे. </a:t>
            </a:r>
            <a:endPar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८. कायदामान्य (</a:t>
            </a:r>
            <a:r>
              <a:rPr kumimoji="0" lang="en-GB"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Legally Protectable) : </a:t>
            </a:r>
            <a:endParaRPr kumimoji="0" lang="en-US" sz="2800" b="1"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चिन्हह्नाम हे कायदेशीरदृष्ट्या योग्य असले पाहिजे. भविष्यात ते नोंदविण्याचा निर्णय झाल्यास त्यास कायदेशीर मान्यता मिळावयास हवी.</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56</a:t>
            </a:fld>
            <a:endParaRPr lang="en-US"/>
          </a:p>
        </p:txBody>
      </p:sp>
      <p:sp>
        <p:nvSpPr>
          <p:cNvPr id="70657" name="Rectangle 1"/>
          <p:cNvSpPr>
            <a:spLocks noChangeArrowheads="1"/>
          </p:cNvSpPr>
          <p:nvPr/>
        </p:nvSpPr>
        <p:spPr bwMode="auto">
          <a:xfrm>
            <a:off x="0" y="485002"/>
            <a:ext cx="9144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चिन्हनामाबाबत धोरणे </a:t>
            </a:r>
            <a:r>
              <a:rPr kumimoji="0" lang="mr-IN" sz="2400" b="0"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Brand Strategies)</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१. एकनामी धोरण (</a:t>
            </a:r>
            <a:r>
              <a:rPr kumimoji="0" lang="en-GB"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Single Brand Strategy) : </a:t>
            </a:r>
            <a:endParaRPr kumimoji="0" lang="en-US" sz="2800" b="1"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उत्पादन संस्था आपल्या सर्व उत्पादनांसाठी एकच चिन्हनाम वापरत असेल तर त्यास एकनामी धोरण म्हणतात. कोल्हापूर जिल्हा दूध संघाने आपल्या दूध, तूप, </a:t>
            </a:r>
            <a:r>
              <a:rPr lang="mr-IN" sz="2400" dirty="0" smtClean="0">
                <a:latin typeface="Arial Unicode MS" pitchFamily="34" charset="-128"/>
                <a:ea typeface="Arial Unicode MS" pitchFamily="34" charset="-128"/>
                <a:cs typeface="Arial Unicode MS" pitchFamily="34" charset="-128"/>
              </a:rPr>
              <a:t>श्रीखंड, चीझ या उत्पादनांसाठी 'गोकुळ' हे एकच चिन्हह्नाम निवडले आहे.</a:t>
            </a:r>
            <a:endParaRPr lang="en-US" sz="2400" dirty="0" smtClean="0">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lang="en-US" sz="1400" dirty="0" smtClean="0">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२. बहुनामी धोरण (</a:t>
            </a:r>
            <a:r>
              <a:rPr kumimoji="0" lang="en-GB"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Multi Brand Strategy) </a:t>
            </a:r>
            <a:endParaRPr kumimoji="0" lang="en-US" sz="2800" b="1"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उत्पादन संस्था आपल्या वेगवेगळ्या उत्पादनांसाठी वेगवेगळे चिन्हह्नाम निवडत असल्यास ते बहुनामी धोरण समजले जाते. हिंदुस्थान लिव्हरने आपल्या वेगवेगळ्या साबणवड्यांसाठी वेगवेगळी चिन्हनामे घेतली आहेत.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57</a:t>
            </a:fld>
            <a:endParaRPr lang="en-US"/>
          </a:p>
        </p:txBody>
      </p:sp>
      <p:sp>
        <p:nvSpPr>
          <p:cNvPr id="71681" name="Rectangle 1"/>
          <p:cNvSpPr>
            <a:spLocks noChangeArrowheads="1"/>
          </p:cNvSpPr>
          <p:nvPr/>
        </p:nvSpPr>
        <p:spPr bwMode="auto">
          <a:xfrm>
            <a:off x="0" y="304800"/>
            <a:ext cx="9144000" cy="6232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३. वितरकाचे चिन्हनाम धोरण (</a:t>
            </a:r>
            <a:r>
              <a:rPr kumimoji="0" lang="en-GB"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Distributor's Brand Strategy) </a:t>
            </a:r>
            <a:endParaRPr kumimoji="0" lang="en-US" sz="2800" b="1"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उत्पादन संस्था आपल्याऐवजी वितरकाच्या चिन्हनामाखाली वस्तूची विक्री करीत असल्यास, त्यास वितरकाचे चिन्हनाम धोरण म्हणतात. हे धोरण फारसे प्रचलित नाही.</a:t>
            </a:r>
            <a:endPar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४. मिश्रनाम धोरण (</a:t>
            </a:r>
            <a:r>
              <a:rPr kumimoji="0" lang="en-GB"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Mixed Brand Strategy) : </a:t>
            </a:r>
            <a:endParaRPr kumimoji="0" lang="en-US" sz="2800" b="1"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जेव्हा उत्पादन संस्था आपल्या व वितरकाच्या अशा दोघांच्याही चिन्हनामाखाली वस्तूचे विपणन करते, तेव्हा त्यास मिश्रनाम धोरण म्हणतात. गोडेतेल, बिस्किटे, धान्य इत्यादींबाबत हे धोरण अनुसर जाते.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58</a:t>
            </a:fld>
            <a:endParaRPr lang="en-US"/>
          </a:p>
        </p:txBody>
      </p:sp>
      <p:sp>
        <p:nvSpPr>
          <p:cNvPr id="72705" name="Rectangle 1"/>
          <p:cNvSpPr>
            <a:spLocks noChangeArrowheads="1"/>
          </p:cNvSpPr>
          <p:nvPr/>
        </p:nvSpPr>
        <p:spPr bwMode="auto">
          <a:xfrm>
            <a:off x="0" y="104001"/>
            <a:ext cx="9144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वस्तूचे आवेष्टन</a:t>
            </a:r>
            <a:endParaRPr kumimoji="0" lang="en-US" sz="32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400" b="1"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(Product Packaging)</a:t>
            </a:r>
            <a:endParaRPr kumimoji="0" lang="en-US" sz="2400" b="0" i="0" u="none" strike="noStrike" cap="none" normalizeH="0" baseline="0" dirty="0" smtClean="0">
              <a:ln>
                <a:noFill/>
              </a:ln>
              <a:solidFill>
                <a:srgbClr val="0070C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विपणनामध्ये वस्तूच्या अंतरंगाइतकेच तिच्या बाह्य स्वरूपालासुद्धा महत्त्व दिले जाते. त्या दृष्टीने वस्तूच्या बाह्यरूपामध्ये तिचे आवेष्टन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Packaging)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सर्वांत महत्त्वाचे समजले जाते. कारण वस्तू ही बाजारपेठेत व संभाव्य ग्राहकांसाठी सादर करताना तिचे आवेष्टन आकर्षक व देखणे असावे लागते. तसेच वस्तूचे अंतरंग सुरक्षित ठेवण्यासाठीसुद्धा आवेष्टन उपयुक्त ठरते. किंबहुना वस्तूच्या गुणवत्तेचे व नवेपणाचे रक्षण करण्यासाठी आवेष्टन आवश्यक असते. म्हणून वस्तूसाठी योग्य असे आवेष्टन निवडणे अथवा तयार करणे हे विपणन विभागाचे महत्त्वाचे कार्य होय. त्याबाबत वस्तू नियोजन व विकासामध्ये विचार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59</a:t>
            </a:fld>
            <a:endParaRPr lang="en-US"/>
          </a:p>
        </p:txBody>
      </p:sp>
      <p:sp>
        <p:nvSpPr>
          <p:cNvPr id="73729" name="Rectangle 1"/>
          <p:cNvSpPr>
            <a:spLocks noChangeArrowheads="1"/>
          </p:cNvSpPr>
          <p:nvPr/>
        </p:nvSpPr>
        <p:spPr bwMode="auto">
          <a:xfrm>
            <a:off x="0" y="975228"/>
            <a:ext cx="9144000" cy="47551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50000"/>
              </a:lnSpc>
              <a:spcBef>
                <a:spcPct val="0"/>
              </a:spcBef>
              <a:spcAft>
                <a:spcPct val="0"/>
              </a:spcAft>
              <a:buClrTx/>
              <a:buSzTx/>
              <a:buFontTx/>
              <a:buNone/>
              <a:tabLst/>
            </a:pPr>
            <a:r>
              <a:rPr kumimoji="0" lang="mr-IN" sz="2800" b="0"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'वस्तू आवेष्टन' या संज्ञेची व्याख्या</a:t>
            </a:r>
            <a:endParaRPr kumimoji="0" lang="en-US" sz="2800" b="0"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endParaRPr>
          </a:p>
          <a:p>
            <a:pPr marL="0" marR="0" lvl="0" indent="457200" algn="ctr"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accent1">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 विलियम स्टॅन्टन यांनी केलेली व्याख्या</a:t>
            </a:r>
            <a:endParaRPr kumimoji="0" lang="en-US"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"वस्तूला गुंडाळण्यासाठी डबा अथवा पेटी तयार करण्यासाठी सर्वसाधारण स्वरूपाची क्रिया म्हणजे आवेष्टन होय.‘</a:t>
            </a:r>
            <a:endPar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600" b="0" i="0" u="none" strike="noStrike" cap="none" normalizeH="0" baseline="0" dirty="0" smtClean="0">
                <a:ln>
                  <a:noFill/>
                </a:ln>
                <a:solidFill>
                  <a:schemeClr val="tx1"/>
                </a:solidFill>
                <a:effectLst/>
                <a:latin typeface="Times New Roman" pitchFamily="18" charset="0"/>
                <a:ea typeface="Arial Unicode MS" pitchFamily="34" charset="-128"/>
                <a:cs typeface="Times New Roman" pitchFamily="18" charset="0"/>
              </a:rPr>
              <a:t>"Packaging is the general group of activities in designing the containers or wrappers for the product."  - </a:t>
            </a:r>
            <a:r>
              <a:rPr kumimoji="0" lang="en-GB" sz="2600" b="0" i="0" u="none" strike="noStrike" cap="none" normalizeH="0" baseline="0" dirty="0" smtClean="0">
                <a:ln>
                  <a:noFill/>
                </a:ln>
                <a:solidFill>
                  <a:srgbClr val="0070C0"/>
                </a:solidFill>
                <a:effectLst/>
                <a:latin typeface="Times New Roman" pitchFamily="18" charset="0"/>
                <a:ea typeface="Arial Unicode MS" pitchFamily="34" charset="-128"/>
                <a:cs typeface="Times New Roman" pitchFamily="18" charset="0"/>
              </a:rPr>
              <a:t>by William Stanton</a:t>
            </a:r>
            <a:endParaRPr kumimoji="0" lang="en-US" sz="2600" b="0" i="0" u="none" strike="noStrike" cap="none" normalizeH="0" baseline="0" dirty="0" smtClean="0">
              <a:ln>
                <a:noFill/>
              </a:ln>
              <a:solidFill>
                <a:srgbClr val="0070C0"/>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
        <p:nvSpPr>
          <p:cNvPr id="19457" name="Rectangle 1"/>
          <p:cNvSpPr>
            <a:spLocks noChangeArrowheads="1"/>
          </p:cNvSpPr>
          <p:nvPr/>
        </p:nvSpPr>
        <p:spPr bwMode="auto">
          <a:xfrm>
            <a:off x="381000" y="533400"/>
            <a:ext cx="85344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वस्तूच्या गुणवत्तेची ठळक वैशिष्ट्ये पुढीलप्रमाणे आहेत.</a:t>
            </a:r>
            <a:endParaRPr kumimoji="0" lang="en-US" sz="2400" b="1" i="0" u="none" strike="noStrike" cap="none" normalizeH="0" baseline="0" dirty="0" smtClean="0">
              <a:ln>
                <a:noFill/>
              </a:ln>
              <a:solidFill>
                <a:srgbClr val="C0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'गुणवत्ता' हा ग्राहकांच्या गरजांचे समाधान करणारा वस्तूतील गुणघटक होय. </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गुणवत्ता ही वस्तूच्या उत्तमतेचे प्रमाण दर्शवित असते.</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गुणवत्ता ही वस्तूचा उत्पादन खर्च व तिची किंमत या घटकांशी निगडित आहे.</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गुणवत्ता घटक हे त्या वस्तूची वैशिष्ट्ये समजली जातात.</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उत्पादनसंस्था ही वस्तूची अपेक्षित गुणवत्ता तिचे प्रत्यक्ष उत्पादन सुरू होण्यापूर्वी निर्धारित करतात.</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वस्तूच्या गुणवत्तेमध्ये गुणात्मक व संख्यात्मक गुणघटकांचा समावेश असतो.</a:t>
            </a:r>
            <a:endParaRPr kumimoji="0" lang="en-US" sz="21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ग्राहकांच्या दृष्टीने वस्तूची गुणवत्ता ही सापेक्ष बाब आहे. कारण गुणवत्तेद्वारे मिळणारे समाधान इतर अनेक घटकांवर उदा. ग्राहकाची मानसिकता, त्याचा दृष्टिकोण, अपेक्षा, पर्यावरण इत्यादींवर अवलंबून असते. </a:t>
            </a:r>
            <a:endParaRPr kumimoji="0" lang="mr-IN" sz="21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a:xfrm>
            <a:off x="1371600" y="6248400"/>
            <a:ext cx="4648200" cy="473075"/>
          </a:xfrm>
        </p:spPr>
        <p:txBody>
          <a:bodyPr/>
          <a:lstStyle/>
          <a:p>
            <a:r>
              <a:rPr lang="en-US" sz="1600" dirty="0" smtClean="0">
                <a:latin typeface="Times New Roman" pitchFamily="18" charset="0"/>
                <a:cs typeface="Times New Roman" pitchFamily="18" charset="0"/>
              </a:rPr>
              <a:t>Prof.  </a:t>
            </a:r>
            <a:r>
              <a:rPr lang="en-US" sz="1600" dirty="0" err="1" smtClean="0">
                <a:latin typeface="Times New Roman" pitchFamily="18" charset="0"/>
                <a:cs typeface="Times New Roman" pitchFamily="18" charset="0"/>
              </a:rPr>
              <a:t>Mahadev</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Kamble</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Bhogawati</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Mahavidyalaya,Kurukali</a:t>
            </a:r>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60</a:t>
            </a:fld>
            <a:endParaRPr lang="en-US"/>
          </a:p>
        </p:txBody>
      </p:sp>
      <p:sp>
        <p:nvSpPr>
          <p:cNvPr id="74753" name="Rectangle 1"/>
          <p:cNvSpPr>
            <a:spLocks noChangeArrowheads="1"/>
          </p:cNvSpPr>
          <p:nvPr/>
        </p:nvSpPr>
        <p:spPr bwMode="auto">
          <a:xfrm>
            <a:off x="0" y="420216"/>
            <a:ext cx="9144000"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आवेष्टनाचे प्रकार </a:t>
            </a:r>
            <a:endParaRPr lang="en-US" sz="3200" b="1" dirty="0" smtClean="0">
              <a:solidFill>
                <a:srgbClr val="0070C0"/>
              </a:solidFill>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Types of </a:t>
            </a:r>
            <a:r>
              <a:rPr kumimoji="0" lang="en-GB" sz="2400" b="1" i="0" u="none" strike="noStrike" cap="none" normalizeH="0" baseline="0" dirty="0" err="1" smtClean="0">
                <a:ln>
                  <a:noFill/>
                </a:ln>
                <a:solidFill>
                  <a:srgbClr val="0070C0"/>
                </a:solidFill>
                <a:effectLst/>
                <a:latin typeface="Arial Unicode MS" pitchFamily="34" charset="-128"/>
                <a:ea typeface="Arial Unicode MS" pitchFamily="34" charset="-128"/>
                <a:cs typeface="Arial Unicode MS" pitchFamily="34" charset="-128"/>
              </a:rPr>
              <a:t>Packagings</a:t>
            </a:r>
            <a:r>
              <a:rPr kumimoji="0" lang="en-GB"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0"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१. प्राथमिक आवेष्टन (</a:t>
            </a:r>
            <a:r>
              <a:rPr kumimoji="0" lang="en-GB" sz="2800" b="0"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Primary Package</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वस्तूच्या अंतर्गत गुणघटकाचे व नवेपणाचे संरक्षण करण्यासाठी जे पहिले वेष्टन वापरण्यात येते, त्याला प्राथमिक आवेष्टन असे म्हणतात. उदा. औषधांसाठी काचेची बाटली, केसांच्या तेलासाठी प्लॅस्टिकची बरणी/बाटली, बिस्किटांसाठी पारदर्शक कागदाची केलेली कागदी पेटी इ. वस्तूचा दर्जा, गुणघटक व नवेपणा यांचे संरक्षण करण्यासाठी व त्या वस्तूचा वापर करणे सोईचे होण्यासाठी हे प्राथमिक वेष्टन लावण्यात येते.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61</a:t>
            </a:fld>
            <a:endParaRPr lang="en-US"/>
          </a:p>
        </p:txBody>
      </p:sp>
      <p:sp>
        <p:nvSpPr>
          <p:cNvPr id="75777" name="Rectangle 1"/>
          <p:cNvSpPr>
            <a:spLocks noChangeArrowheads="1"/>
          </p:cNvSpPr>
          <p:nvPr/>
        </p:nvSpPr>
        <p:spPr bwMode="auto">
          <a:xfrm>
            <a:off x="0" y="549533"/>
            <a:ext cx="91440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3200" b="0"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२. दुय्यम आवेष्टन </a:t>
            </a:r>
            <a:r>
              <a:rPr kumimoji="0" lang="mr-IN" sz="2800" b="0"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a:t>
            </a:r>
            <a:r>
              <a:rPr kumimoji="0" lang="en-GB"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Secondary Package)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GB" sz="16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r>
              <a:rPr kumimoji="0" lang="en-GB"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 </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प्राथमिक वेष्टनासह ठेवण्यासाठी जे दुसरे वेष्टन वापरले जाते, त्यास दुय्यम आवेष्टन म्हणतात. उदा. औषधाने भरलेली काचेची बाटली ठेवण्यासाठी जो कार्ड बोर्ड/कार्डशीटचा तयार केलेला कागदी डबा किंवा पारदर्शक कागदाच्या पेटीत ठेवलेले बिस्कीट पुडे ठेवण्यासाठी केलेले कागदाचे दुसरे वेष्टन. काचेची बाटली सुरक्षित ठेवण्यासाठी हे दुसरे वेष्टन वापरण्यात येते. हे दुय्यम वेष्टन ग्राहकाला आकर्षित करण्यासाठीच्या हेतूने तयार करण्यात येते. यासाठी हे दुय्यम वेष्टन प्राथमिक वेष्टनापेक्षा अधिक आकर्षित व चांगले तयार करण्यावर भर दिला जातो.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62</a:t>
            </a:fld>
            <a:endParaRPr lang="en-US"/>
          </a:p>
        </p:txBody>
      </p:sp>
      <p:sp>
        <p:nvSpPr>
          <p:cNvPr id="76801" name="Rectangle 1"/>
          <p:cNvSpPr>
            <a:spLocks noChangeArrowheads="1"/>
          </p:cNvSpPr>
          <p:nvPr/>
        </p:nvSpPr>
        <p:spPr bwMode="auto">
          <a:xfrm>
            <a:off x="0" y="715834"/>
            <a:ext cx="9144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३. वाहतूक आवेष्टन (</a:t>
            </a:r>
            <a:r>
              <a:rPr kumimoji="0" lang="en-GB"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Shipping Package) :</a:t>
            </a: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en-GB"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 </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प्राथमिक व दुय्यम वेष्टनांच्या वस्तूंची वाहतूक सुरक्षित व सोईची होण्यासाठी वेष्टित वस्तू ज्या पृष्ठाच्या अथवा लाकडी पेटीमध्ये ठेवण्यात येतात, ती पेटी म्हणजे वाहतूक आवेष्टन होय. या पेटीमध्ये ठरावीक वस्तू मावतील असा तिचा आकार ठेवण्यात येतो. उदा. दोन डझन अथवा चार डझन वेष्टित बाटल्या ठेवण्यासाठी तयार केलेली पेटी किंवा साबणाच्या शंभर वड्या ठेवण्यासाठी तयार केलेली पृष्ठाची पेटी. या तिसऱ्या वेष्टनावरसुद्धा वस्तूचे नाव, पेटीत भरलेल्या नगांची संख्या, उत्पादक कंपनीचे नाव इत्यादी आवश्यक तपशील छापण्यात येत असतो. वाहतुकीच्या दृष्टीने हे बॉक्स (पेटारे) सोईचे ठरतात.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63</a:t>
            </a:fld>
            <a:endParaRPr lang="en-US"/>
          </a:p>
        </p:txBody>
      </p:sp>
      <p:sp>
        <p:nvSpPr>
          <p:cNvPr id="77825" name="Rectangle 1"/>
          <p:cNvSpPr>
            <a:spLocks noChangeArrowheads="1"/>
          </p:cNvSpPr>
          <p:nvPr/>
        </p:nvSpPr>
        <p:spPr bwMode="auto">
          <a:xfrm>
            <a:off x="0" y="487234"/>
            <a:ext cx="91440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वस्तू आवेष्टनाचे उद्देश</a:t>
            </a:r>
            <a:endParaRPr kumimoji="0" lang="en-US"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 (</a:t>
            </a:r>
            <a:r>
              <a:rPr kumimoji="0" lang="en-GB" sz="24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Objectives of Packaging)</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accent1">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१. वस्तूचे संरक्षण करणे (</a:t>
            </a:r>
            <a:r>
              <a:rPr kumimoji="0" lang="en-GB"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Product Protection) : </a:t>
            </a:r>
            <a:endParaRPr kumimoji="0" lang="en-US" sz="2800" b="1"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वस्तूमधील गुणघटक, तिची वैशिष्ट्ये, लाभ, उपयोगिता, वस्तूचा नवेपणा इत्यादींचे संरक्षण करणे, हा आवेष्टनाचा सर्वांत महत्त्वाचा उद्देश होय. नुकसानी व हानीपासून वस्तूचे रक्षण केले जाते. वस्तूची नासधूस होऊ नये, बाह्यघटक वस्तूमध्ये मिसळू नये, यासाठी वेष्टन उपयोगी पडते.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64</a:t>
            </a:fld>
            <a:endParaRPr lang="en-US"/>
          </a:p>
        </p:txBody>
      </p:sp>
      <p:sp>
        <p:nvSpPr>
          <p:cNvPr id="78849" name="Rectangle 1"/>
          <p:cNvSpPr>
            <a:spLocks noChangeArrowheads="1"/>
          </p:cNvSpPr>
          <p:nvPr/>
        </p:nvSpPr>
        <p:spPr bwMode="auto">
          <a:xfrm>
            <a:off x="0" y="0"/>
            <a:ext cx="9144000" cy="66479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२. वस्तू ओळख (</a:t>
            </a:r>
            <a:r>
              <a:rPr kumimoji="0" lang="en-GB"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Product Identification) : </a:t>
            </a:r>
            <a:endParaRPr kumimoji="0" lang="en-US" sz="2800" b="1" i="0" u="none" strike="noStrike" cap="none" normalizeH="0" baseline="0" dirty="0" smtClean="0">
              <a:ln>
                <a:noFill/>
              </a:ln>
              <a:solidFill>
                <a:srgbClr val="00B050"/>
              </a:solidFill>
              <a:effectLst/>
              <a:latin typeface="Arial" pitchFamily="34" charset="0"/>
              <a:cs typeface="Arial" pitchFamily="34" charset="0"/>
            </a:endParaRPr>
          </a:p>
          <a:p>
            <a:pPr lvl="0" indent="457200" algn="just" eaLnBrk="0" fontAlgn="base" hangingPunct="0">
              <a:lnSpc>
                <a:spcPct val="150000"/>
              </a:lnSpc>
              <a:spcBef>
                <a:spcPct val="0"/>
              </a:spcBef>
              <a:spcAft>
                <a:spcPct val="0"/>
              </a:spcAft>
            </a:pPr>
            <a:r>
              <a:rPr lang="mr-IN" sz="2400" dirty="0" smtClean="0">
                <a:latin typeface="Arial Unicode MS" pitchFamily="34" charset="-128"/>
                <a:ea typeface="Arial Unicode MS" pitchFamily="34" charset="-128"/>
                <a:cs typeface="Arial Unicode MS" pitchFamily="34" charset="-128"/>
              </a:rPr>
              <a:t>वे</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ष्टनामध्ये असलेली वस्तू ग्राहकाला ओळखता यावी म्हणून वस्तूचे वेष्टन वस्तूची प्रतिमादर्शक असते. वेष्टनातील</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काय व कशी आहे हे वेष्टनांवरून स्पष्ट केले जाते. म्हणून वेष्टनावर वस्तूचे नाव, गुणघटक, गुणधर्म, उत्पादकाचे नाव, किंमत, वस्तू वापराबाबत थोडक्यात सूचना, वस्तूचे वजन, उत्पादनाचा / वेष्टनाचा दिनांक इत्यादी तपशिलाचे लेबल अथवा वेष्टन पेटाऱ्यावर छापला जातो.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३. गैरप्रकार टाळणे (</a:t>
            </a:r>
            <a:r>
              <a:rPr kumimoji="0" lang="en-GB"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Prevent Malpractices) :</a:t>
            </a:r>
            <a:endParaRPr kumimoji="0" lang="en-US" sz="2800" b="1"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वस्तूच्या गुणघटकांमध्ये भेसळ, वस्तूचे गुणघटक नष्ट करणे, वस्तूतील काही घटक काढून घेणे, वस्तूमध्ये दुय्यम गुणघटकांमध्ये मिसळ करणे, वस्तूची नक्कल करणे, वस्तूचा अनधिकृत वापर, वस्तूचे सुटे भाग काढून घेणे इत्यादी गैरप्रकार टाळण्यासाठी वेष्टन वापरण्यात येते.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65</a:t>
            </a:fld>
            <a:endParaRPr lang="en-US"/>
          </a:p>
        </p:txBody>
      </p:sp>
      <p:sp>
        <p:nvSpPr>
          <p:cNvPr id="79873" name="Rectangle 1"/>
          <p:cNvSpPr>
            <a:spLocks noChangeArrowheads="1"/>
          </p:cNvSpPr>
          <p:nvPr/>
        </p:nvSpPr>
        <p:spPr bwMode="auto">
          <a:xfrm>
            <a:off x="0" y="228600"/>
            <a:ext cx="9144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४. हाताळणी सोय (</a:t>
            </a:r>
            <a:r>
              <a:rPr kumimoji="0" lang="en-GB"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Product Convenience) : </a:t>
            </a:r>
            <a:endParaRPr kumimoji="0" lang="en-US" sz="28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सर्व पातळ्यांवर हाताळणी, वाहतूक, साठवणूक, वापर इत्यादी सोईची होणे, हा वस्तू आवेष्टनाचा महत्त्वाचा उद्देश होय. उत्पादक, वितरक, व्यापारी, वाहतूक संस्था व ग्राहक या सर्वांना वेष्टनामुळे वस्तूची हाताळणी सोईची पडते.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५. विक्री वाढ (</a:t>
            </a:r>
            <a:r>
              <a:rPr kumimoji="0" lang="en-GB"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Product Promotion) : </a:t>
            </a:r>
            <a:endParaRPr kumimoji="0" lang="en-US" sz="2800" b="0"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आकर्षक व देखण्या वेष्टनाद्वारे ग्राहकाचे लक्ष वेधून घेणे व त्याद्वारे बाजारात वस्तूची विक्री वाढविणे, हा आवेष्टनाचा महत्त्वपूर्ण हेतू असतो. त्यामुळे सर्वच संस्था वस्तूच्या वेष्टनाकडे अधिक लक्ष देतात. विविध रंगी, लक्षवेधी व देखणे वेष्टन ग्राहकांना निश्चितपणे आकृष्ट करते.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66</a:t>
            </a:fld>
            <a:endParaRPr lang="en-US"/>
          </a:p>
        </p:txBody>
      </p:sp>
      <p:sp>
        <p:nvSpPr>
          <p:cNvPr id="80897" name="Rectangle 1"/>
          <p:cNvSpPr>
            <a:spLocks noChangeArrowheads="1"/>
          </p:cNvSpPr>
          <p:nvPr/>
        </p:nvSpPr>
        <p:spPr bwMode="auto">
          <a:xfrm>
            <a:off x="0" y="387594"/>
            <a:ext cx="9144000" cy="493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६. नफ्यामध्ये वाढ (</a:t>
            </a:r>
            <a:r>
              <a:rPr kumimoji="0" lang="en-GB" sz="2800" b="1" i="0" u="none" strike="noStrike" cap="none" normalizeH="0" baseline="0" dirty="0" smtClean="0">
                <a:ln>
                  <a:noFill/>
                </a:ln>
                <a:solidFill>
                  <a:srgbClr val="00B050"/>
                </a:solidFill>
                <a:effectLst/>
                <a:latin typeface="Arial Unicode MS" pitchFamily="34" charset="-128"/>
                <a:ea typeface="Arial Unicode MS" pitchFamily="34" charset="-128"/>
                <a:cs typeface="Arial Unicode MS" pitchFamily="34" charset="-128"/>
              </a:rPr>
              <a:t>Profit Generation): </a:t>
            </a:r>
            <a:endParaRPr kumimoji="0" lang="en-US" sz="2800" b="1" i="0" u="none" strike="noStrike" cap="none" normalizeH="0" baseline="0" dirty="0" smtClean="0">
              <a:ln>
                <a:noFill/>
              </a:ln>
              <a:solidFill>
                <a:srgbClr val="00B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600" dirty="0" smtClean="0">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वस्तूच्या विक्रीमध्ये वाढ करून व ग्राहकांना आकृष्ट करून संस्थेच्या नफ्यामध्ये वाढ करणे, हा वस्तू वेष्टनाचा अंतिम उद्देश असतो. विपणनामध्ये सर्व क्रिया अंतिमतः नफा मिळविण्यासाठी केल्या जात असतात. वस्तू वेष्टन हा वस्तूचा बाह्य पोशाख आहे. हा पोशाख सुंदर, बहुरंगी, देखणा, भारदस्त व प्रभावी असला तर वस्तूचा खप वाढण्यास मदत होते. त्याद्वारे ग्राहकसंख्या वाढून व विक्रीवाढ होऊन संस्थेचा नफा वाढतो.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67</a:t>
            </a:fld>
            <a:endParaRPr lang="en-US"/>
          </a:p>
        </p:txBody>
      </p:sp>
      <p:sp>
        <p:nvSpPr>
          <p:cNvPr id="81921" name="Rectangle 1"/>
          <p:cNvSpPr>
            <a:spLocks noChangeArrowheads="1"/>
          </p:cNvSpPr>
          <p:nvPr/>
        </p:nvSpPr>
        <p:spPr bwMode="auto">
          <a:xfrm>
            <a:off x="0" y="350967"/>
            <a:ext cx="9144000" cy="61401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वस्तू आवेष्टनाची भूमिका</a:t>
            </a:r>
            <a:endParaRPr kumimoji="0" lang="en-US" sz="2800" b="0"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Role of Packaging)</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rgbClr val="C0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 संरक्षक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Protector</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वस्तूच्या गुणघटकांचे संरक्षण, हानी/नासधूसपासून जतन, गैरप्रकारापासून रक्षण अशी भक्कम संरक्षकाची भूमिका वेष्टन करीत असते. वस्तूच्या गुणवत्तेसोबत तिच्या प्रमाणाचेही संरक्षण केले जाते.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२. प्रतिमा दर्शक (</a:t>
            </a:r>
            <a:r>
              <a:rPr kumimoji="0" lang="en-GB" sz="28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Image Builder): </a:t>
            </a:r>
            <a:endParaRPr kumimoji="0" lang="en-US"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ओळख दाखविणे व वेष्टनातील वस्तू काय आहे हे सांगणे अशी प्रतिमा दर्शकाची भूमिका वेष्टन बजावित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68</a:t>
            </a:fld>
            <a:endParaRPr lang="en-US"/>
          </a:p>
        </p:txBody>
      </p:sp>
      <p:sp>
        <p:nvSpPr>
          <p:cNvPr id="82945" name="Rectangle 1"/>
          <p:cNvSpPr>
            <a:spLocks noChangeArrowheads="1"/>
          </p:cNvSpPr>
          <p:nvPr/>
        </p:nvSpPr>
        <p:spPr bwMode="auto">
          <a:xfrm>
            <a:off x="0" y="685800"/>
            <a:ext cx="9144000"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३. सोय पुरविणारा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Convenience Provider) : </a:t>
            </a:r>
            <a:endParaRPr kumimoji="0" lang="en-US" sz="28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वेष्टनाद्वारे उत्पादक, व्यापारी, वाहतूक संस्था व ग्राहक यांना साठवणूक, वाहतूक, साठानियंत्रण, हाताळणी, मांडणी इत्यादीबाबत सोय पुरविली जाते. </a:t>
            </a:r>
            <a:endPar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४. जाहिरात करणारा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Product Advertiser) </a:t>
            </a:r>
            <a:r>
              <a:rPr kumimoji="0" lang="en-GB"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वेष्टन हे आतील वस्तूची एक प्रकारे जाहिरात करीत असते. जाहिरातीतील छायाचित्र, खिडकी प्रदर्शन व अंतर्गत मांडणीद्वारे ही मूक जाहिरात केली जाते.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69</a:t>
            </a:fld>
            <a:endParaRPr lang="en-US"/>
          </a:p>
        </p:txBody>
      </p:sp>
      <p:sp>
        <p:nvSpPr>
          <p:cNvPr id="83969" name="Rectangle 1"/>
          <p:cNvSpPr>
            <a:spLocks noChangeArrowheads="1"/>
          </p:cNvSpPr>
          <p:nvPr/>
        </p:nvSpPr>
        <p:spPr bwMode="auto">
          <a:xfrm>
            <a:off x="0" y="990600"/>
            <a:ext cx="9144000" cy="43396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५. विपणन साधन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Marketing Tool) : </a:t>
            </a:r>
            <a:endParaRPr kumimoji="0" lang="en-US" sz="28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वेष्टन हे आधुनिक विपणनामध्ये एक साधन अथवा शस्त्र बनले असून स्पर्धेवर मात करण्यासाठी व संस्थेची प्रतिष्ठा वाढविण्याची भूमिका वठविते.</a:t>
            </a:r>
            <a:endPar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६. विक्रीवाढीचे साधन (</a:t>
            </a:r>
            <a:r>
              <a:rPr kumimoji="0" lang="en-GB" sz="26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Promotional Tool) </a:t>
            </a:r>
            <a:r>
              <a:rPr kumimoji="0" lang="en-GB"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ग्राहकाला आपल्या आकर्षक वेष्टनाद्वारे आकृष्ट करून वस्तूची विक्रीवाढ करण्याची भूमिका वेष्टनाद्वारे केली जाते.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a:p>
        </p:txBody>
      </p:sp>
      <p:sp>
        <p:nvSpPr>
          <p:cNvPr id="20481" name="Rectangle 1"/>
          <p:cNvSpPr>
            <a:spLocks noChangeArrowheads="1"/>
          </p:cNvSpPr>
          <p:nvPr/>
        </p:nvSpPr>
        <p:spPr bwMode="auto">
          <a:xfrm>
            <a:off x="304800" y="117901"/>
            <a:ext cx="85344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वस्तूचे प्रारूप</a:t>
            </a:r>
            <a:r>
              <a:rPr kumimoji="0" lang="mr-IN" sz="24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0" algn="ctr"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Product Design)</a:t>
            </a:r>
          </a:p>
          <a:p>
            <a:pPr algn="just">
              <a:lnSpc>
                <a:spcPct val="150000"/>
              </a:lnSpc>
            </a:pPr>
            <a:r>
              <a:rPr lang="en-US" sz="2400" b="1" dirty="0" smtClean="0">
                <a:solidFill>
                  <a:srgbClr val="7030A0"/>
                </a:solidFill>
                <a:latin typeface="Arial Unicode MS" pitchFamily="34" charset="-128"/>
                <a:ea typeface="Arial Unicode MS" pitchFamily="34" charset="-128"/>
                <a:cs typeface="Arial Unicode MS" pitchFamily="34" charset="-128"/>
              </a:rPr>
              <a:t>“</a:t>
            </a:r>
            <a:r>
              <a:rPr lang="en-US" sz="2400" b="1" dirty="0" err="1" smtClean="0">
                <a:solidFill>
                  <a:srgbClr val="7030A0"/>
                </a:solidFill>
                <a:latin typeface="Arial Unicode MS" pitchFamily="34" charset="-128"/>
                <a:ea typeface="Arial Unicode MS" pitchFamily="34" charset="-128"/>
                <a:cs typeface="Arial Unicode MS" pitchFamily="34" charset="-128"/>
              </a:rPr>
              <a:t>वस्तूच्या</a:t>
            </a:r>
            <a:r>
              <a:rPr lang="en-US" sz="2400" b="1" dirty="0" smtClean="0">
                <a:solidFill>
                  <a:srgbClr val="7030A0"/>
                </a:solidFill>
                <a:latin typeface="Arial Unicode MS" pitchFamily="34" charset="-128"/>
                <a:ea typeface="Arial Unicode MS" pitchFamily="34" charset="-128"/>
                <a:cs typeface="Arial Unicode MS" pitchFamily="34" charset="-128"/>
              </a:rPr>
              <a:t> </a:t>
            </a:r>
            <a:r>
              <a:rPr lang="en-US" sz="2400" b="1" dirty="0" err="1" smtClean="0">
                <a:solidFill>
                  <a:srgbClr val="7030A0"/>
                </a:solidFill>
                <a:latin typeface="Arial Unicode MS" pitchFamily="34" charset="-128"/>
                <a:ea typeface="Arial Unicode MS" pitchFamily="34" charset="-128"/>
                <a:cs typeface="Arial Unicode MS" pitchFamily="34" charset="-128"/>
              </a:rPr>
              <a:t>देखणेपणावर</a:t>
            </a:r>
            <a:r>
              <a:rPr lang="en-US" sz="2400" b="1" dirty="0" smtClean="0">
                <a:solidFill>
                  <a:srgbClr val="7030A0"/>
                </a:solidFill>
                <a:latin typeface="Arial Unicode MS" pitchFamily="34" charset="-128"/>
                <a:ea typeface="Arial Unicode MS" pitchFamily="34" charset="-128"/>
                <a:cs typeface="Arial Unicode MS" pitchFamily="34" charset="-128"/>
              </a:rPr>
              <a:t> </a:t>
            </a:r>
            <a:r>
              <a:rPr lang="en-US" sz="2400" b="1" dirty="0" err="1" smtClean="0">
                <a:solidFill>
                  <a:srgbClr val="7030A0"/>
                </a:solidFill>
                <a:latin typeface="Arial Unicode MS" pitchFamily="34" charset="-128"/>
                <a:ea typeface="Arial Unicode MS" pitchFamily="34" charset="-128"/>
                <a:cs typeface="Arial Unicode MS" pitchFamily="34" charset="-128"/>
              </a:rPr>
              <a:t>प्रभाव</a:t>
            </a:r>
            <a:r>
              <a:rPr lang="en-US" sz="2400" b="1" dirty="0" smtClean="0">
                <a:solidFill>
                  <a:srgbClr val="7030A0"/>
                </a:solidFill>
                <a:latin typeface="Arial Unicode MS" pitchFamily="34" charset="-128"/>
                <a:ea typeface="Arial Unicode MS" pitchFamily="34" charset="-128"/>
                <a:cs typeface="Arial Unicode MS" pitchFamily="34" charset="-128"/>
              </a:rPr>
              <a:t> </a:t>
            </a:r>
            <a:r>
              <a:rPr lang="en-US" sz="2400" b="1" dirty="0" err="1" smtClean="0">
                <a:solidFill>
                  <a:srgbClr val="7030A0"/>
                </a:solidFill>
                <a:latin typeface="Arial Unicode MS" pitchFamily="34" charset="-128"/>
                <a:ea typeface="Arial Unicode MS" pitchFamily="34" charset="-128"/>
                <a:cs typeface="Arial Unicode MS" pitchFamily="34" charset="-128"/>
              </a:rPr>
              <a:t>टाकणारी</a:t>
            </a:r>
            <a:r>
              <a:rPr lang="en-US" sz="2400" b="1" dirty="0" smtClean="0">
                <a:solidFill>
                  <a:srgbClr val="7030A0"/>
                </a:solidFill>
                <a:latin typeface="Arial Unicode MS" pitchFamily="34" charset="-128"/>
                <a:ea typeface="Arial Unicode MS" pitchFamily="34" charset="-128"/>
                <a:cs typeface="Arial Unicode MS" pitchFamily="34" charset="-128"/>
              </a:rPr>
              <a:t> </a:t>
            </a:r>
            <a:r>
              <a:rPr lang="en-US" sz="2400" b="1" dirty="0" err="1" smtClean="0">
                <a:solidFill>
                  <a:srgbClr val="7030A0"/>
                </a:solidFill>
                <a:latin typeface="Arial Unicode MS" pitchFamily="34" charset="-128"/>
                <a:ea typeface="Arial Unicode MS" pitchFamily="34" charset="-128"/>
                <a:cs typeface="Arial Unicode MS" pitchFamily="34" charset="-128"/>
              </a:rPr>
              <a:t>वस्तूची</a:t>
            </a:r>
            <a:r>
              <a:rPr lang="en-US" sz="2400" b="1" dirty="0" smtClean="0">
                <a:solidFill>
                  <a:srgbClr val="7030A0"/>
                </a:solidFill>
                <a:latin typeface="Arial Unicode MS" pitchFamily="34" charset="-128"/>
                <a:ea typeface="Arial Unicode MS" pitchFamily="34" charset="-128"/>
                <a:cs typeface="Arial Unicode MS" pitchFamily="34" charset="-128"/>
              </a:rPr>
              <a:t> </a:t>
            </a:r>
            <a:r>
              <a:rPr lang="en-US" sz="2400" b="1" dirty="0" err="1" smtClean="0">
                <a:solidFill>
                  <a:srgbClr val="7030A0"/>
                </a:solidFill>
                <a:latin typeface="Arial Unicode MS" pitchFamily="34" charset="-128"/>
                <a:ea typeface="Arial Unicode MS" pitchFamily="34" charset="-128"/>
                <a:cs typeface="Arial Unicode MS" pitchFamily="34" charset="-128"/>
              </a:rPr>
              <a:t>एकूण</a:t>
            </a:r>
            <a:r>
              <a:rPr lang="en-US" sz="2400" b="1" dirty="0" smtClean="0">
                <a:solidFill>
                  <a:srgbClr val="7030A0"/>
                </a:solidFill>
                <a:latin typeface="Arial Unicode MS" pitchFamily="34" charset="-128"/>
                <a:ea typeface="Arial Unicode MS" pitchFamily="34" charset="-128"/>
                <a:cs typeface="Arial Unicode MS" pitchFamily="34" charset="-128"/>
              </a:rPr>
              <a:t> </a:t>
            </a:r>
            <a:r>
              <a:rPr lang="en-US" sz="2400" b="1" dirty="0" err="1" smtClean="0">
                <a:solidFill>
                  <a:srgbClr val="7030A0"/>
                </a:solidFill>
                <a:latin typeface="Arial Unicode MS" pitchFamily="34" charset="-128"/>
                <a:ea typeface="Arial Unicode MS" pitchFamily="34" charset="-128"/>
                <a:cs typeface="Arial Unicode MS" pitchFamily="34" charset="-128"/>
              </a:rPr>
              <a:t>वैशिष्ट्ये</a:t>
            </a:r>
            <a:r>
              <a:rPr lang="en-US" sz="2400" b="1" dirty="0" smtClean="0">
                <a:solidFill>
                  <a:srgbClr val="7030A0"/>
                </a:solidFill>
                <a:latin typeface="Arial Unicode MS" pitchFamily="34" charset="-128"/>
                <a:ea typeface="Arial Unicode MS" pitchFamily="34" charset="-128"/>
                <a:cs typeface="Arial Unicode MS" pitchFamily="34" charset="-128"/>
              </a:rPr>
              <a:t> </a:t>
            </a:r>
            <a:r>
              <a:rPr lang="en-US" sz="2400" b="1" dirty="0" err="1" smtClean="0">
                <a:solidFill>
                  <a:srgbClr val="7030A0"/>
                </a:solidFill>
                <a:latin typeface="Arial Unicode MS" pitchFamily="34" charset="-128"/>
                <a:ea typeface="Arial Unicode MS" pitchFamily="34" charset="-128"/>
                <a:cs typeface="Arial Unicode MS" pitchFamily="34" charset="-128"/>
              </a:rPr>
              <a:t>स्पष्ट</a:t>
            </a:r>
            <a:r>
              <a:rPr lang="en-US" sz="2400" b="1" dirty="0" smtClean="0">
                <a:solidFill>
                  <a:srgbClr val="7030A0"/>
                </a:solidFill>
                <a:latin typeface="Arial Unicode MS" pitchFamily="34" charset="-128"/>
                <a:ea typeface="Arial Unicode MS" pitchFamily="34" charset="-128"/>
                <a:cs typeface="Arial Unicode MS" pitchFamily="34" charset="-128"/>
              </a:rPr>
              <a:t> </a:t>
            </a:r>
            <a:r>
              <a:rPr lang="en-US" sz="2400" b="1" dirty="0" err="1" smtClean="0">
                <a:solidFill>
                  <a:srgbClr val="7030A0"/>
                </a:solidFill>
                <a:latin typeface="Arial Unicode MS" pitchFamily="34" charset="-128"/>
                <a:ea typeface="Arial Unicode MS" pitchFamily="34" charset="-128"/>
                <a:cs typeface="Arial Unicode MS" pitchFamily="34" charset="-128"/>
              </a:rPr>
              <a:t>करणारे</a:t>
            </a:r>
            <a:r>
              <a:rPr lang="en-US" sz="2400" b="1" dirty="0" smtClean="0">
                <a:solidFill>
                  <a:srgbClr val="7030A0"/>
                </a:solidFill>
                <a:latin typeface="Arial Unicode MS" pitchFamily="34" charset="-128"/>
                <a:ea typeface="Arial Unicode MS" pitchFamily="34" charset="-128"/>
                <a:cs typeface="Arial Unicode MS" pitchFamily="34" charset="-128"/>
              </a:rPr>
              <a:t> </a:t>
            </a:r>
            <a:r>
              <a:rPr lang="en-US" sz="2400" b="1" dirty="0" err="1" smtClean="0">
                <a:solidFill>
                  <a:srgbClr val="7030A0"/>
                </a:solidFill>
                <a:latin typeface="Arial Unicode MS" pitchFamily="34" charset="-128"/>
                <a:ea typeface="Arial Unicode MS" pitchFamily="34" charset="-128"/>
                <a:cs typeface="Arial Unicode MS" pitchFamily="34" charset="-128"/>
              </a:rPr>
              <a:t>वस्तूचे</a:t>
            </a:r>
            <a:r>
              <a:rPr lang="en-US" sz="2400" b="1" dirty="0" smtClean="0">
                <a:solidFill>
                  <a:srgbClr val="7030A0"/>
                </a:solidFill>
                <a:latin typeface="Arial Unicode MS" pitchFamily="34" charset="-128"/>
                <a:ea typeface="Arial Unicode MS" pitchFamily="34" charset="-128"/>
                <a:cs typeface="Arial Unicode MS" pitchFamily="34" charset="-128"/>
              </a:rPr>
              <a:t> </a:t>
            </a:r>
            <a:r>
              <a:rPr lang="en-US" sz="2400" b="1" dirty="0" err="1" smtClean="0">
                <a:solidFill>
                  <a:srgbClr val="7030A0"/>
                </a:solidFill>
                <a:latin typeface="Arial Unicode MS" pitchFamily="34" charset="-128"/>
                <a:ea typeface="Arial Unicode MS" pitchFamily="34" charset="-128"/>
                <a:cs typeface="Arial Unicode MS" pitchFamily="34" charset="-128"/>
              </a:rPr>
              <a:t>रूप</a:t>
            </a:r>
            <a:r>
              <a:rPr lang="en-US" sz="2400" b="1" dirty="0" smtClean="0">
                <a:solidFill>
                  <a:srgbClr val="7030A0"/>
                </a:solidFill>
                <a:latin typeface="Arial Unicode MS" pitchFamily="34" charset="-128"/>
                <a:ea typeface="Arial Unicode MS" pitchFamily="34" charset="-128"/>
                <a:cs typeface="Arial Unicode MS" pitchFamily="34" charset="-128"/>
              </a:rPr>
              <a:t> </a:t>
            </a:r>
            <a:r>
              <a:rPr lang="en-US" sz="2400" b="1" dirty="0" err="1" smtClean="0">
                <a:solidFill>
                  <a:srgbClr val="7030A0"/>
                </a:solidFill>
                <a:latin typeface="Arial Unicode MS" pitchFamily="34" charset="-128"/>
                <a:ea typeface="Arial Unicode MS" pitchFamily="34" charset="-128"/>
                <a:cs typeface="Arial Unicode MS" pitchFamily="34" charset="-128"/>
              </a:rPr>
              <a:t>म्हणजे</a:t>
            </a:r>
            <a:r>
              <a:rPr lang="en-US" sz="2400" b="1" dirty="0" smtClean="0">
                <a:solidFill>
                  <a:srgbClr val="7030A0"/>
                </a:solidFill>
                <a:latin typeface="Arial Unicode MS" pitchFamily="34" charset="-128"/>
                <a:ea typeface="Arial Unicode MS" pitchFamily="34" charset="-128"/>
                <a:cs typeface="Arial Unicode MS" pitchFamily="34" charset="-128"/>
              </a:rPr>
              <a:t> </a:t>
            </a:r>
            <a:r>
              <a:rPr lang="en-US" sz="2400" b="1" dirty="0" err="1" smtClean="0">
                <a:solidFill>
                  <a:srgbClr val="7030A0"/>
                </a:solidFill>
                <a:latin typeface="Arial Unicode MS" pitchFamily="34" charset="-128"/>
                <a:ea typeface="Arial Unicode MS" pitchFamily="34" charset="-128"/>
                <a:cs typeface="Arial Unicode MS" pitchFamily="34" charset="-128"/>
              </a:rPr>
              <a:t>प्रारूप</a:t>
            </a:r>
            <a:r>
              <a:rPr lang="en-US" sz="2400" b="1" dirty="0" smtClean="0">
                <a:solidFill>
                  <a:srgbClr val="7030A0"/>
                </a:solidFill>
                <a:latin typeface="Arial Unicode MS" pitchFamily="34" charset="-128"/>
                <a:ea typeface="Arial Unicode MS" pitchFamily="34" charset="-128"/>
                <a:cs typeface="Arial Unicode MS" pitchFamily="34" charset="-128"/>
              </a:rPr>
              <a:t> </a:t>
            </a:r>
            <a:r>
              <a:rPr lang="en-US" sz="2400" b="1" dirty="0" err="1" smtClean="0">
                <a:solidFill>
                  <a:srgbClr val="7030A0"/>
                </a:solidFill>
                <a:latin typeface="Arial Unicode MS" pitchFamily="34" charset="-128"/>
                <a:ea typeface="Arial Unicode MS" pitchFamily="34" charset="-128"/>
                <a:cs typeface="Arial Unicode MS" pitchFamily="34" charset="-128"/>
              </a:rPr>
              <a:t>होय</a:t>
            </a:r>
            <a:r>
              <a:rPr lang="en-US" sz="2400" b="1" dirty="0" smtClean="0">
                <a:solidFill>
                  <a:srgbClr val="7030A0"/>
                </a:solidFill>
                <a:latin typeface="Arial Unicode MS" pitchFamily="34" charset="-128"/>
                <a:ea typeface="Arial Unicode MS" pitchFamily="34" charset="-128"/>
                <a:cs typeface="Arial Unicode MS" pitchFamily="34" charset="-128"/>
              </a:rPr>
              <a:t>." </a:t>
            </a:r>
          </a:p>
          <a:p>
            <a:pPr algn="just">
              <a:lnSpc>
                <a:spcPct val="150000"/>
              </a:lnSpc>
            </a:pP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अशी</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वस्तू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प्रारूपाची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व्याख्या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केली</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जाते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त्या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आधारे</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वस्तूच्या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प्रारूपाची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ठळक</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वैशिष्ट्ये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पुढीलप्रमाणे</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सांगता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येतील</a:t>
            </a:r>
            <a:r>
              <a:rPr lang="en-US" sz="2400" dirty="0" smtClean="0">
                <a:latin typeface="Arial Unicode MS" pitchFamily="34" charset="-128"/>
                <a:ea typeface="Arial Unicode MS" pitchFamily="34" charset="-128"/>
                <a:cs typeface="Arial Unicode MS" pitchFamily="34" charset="-128"/>
              </a:rPr>
              <a:t>.</a:t>
            </a:r>
          </a:p>
          <a:p>
            <a:pPr>
              <a:lnSpc>
                <a:spcPct val="150000"/>
              </a:lnSpc>
            </a:pPr>
            <a:endParaRPr lang="en-US" sz="1050" dirty="0" smtClean="0">
              <a:latin typeface="Arial Unicode MS" pitchFamily="34" charset="-128"/>
              <a:ea typeface="Arial Unicode MS" pitchFamily="34" charset="-128"/>
              <a:cs typeface="Arial Unicode MS" pitchFamily="34" charset="-128"/>
            </a:endParaRPr>
          </a:p>
          <a:p>
            <a:pPr algn="just">
              <a:lnSpc>
                <a:spcPct val="150000"/>
              </a:lnSpc>
            </a:pPr>
            <a:r>
              <a:rPr lang="en-US" sz="2400" dirty="0" smtClean="0">
                <a:latin typeface="Arial Unicode MS" pitchFamily="34" charset="-128"/>
                <a:ea typeface="Arial Unicode MS" pitchFamily="34" charset="-128"/>
                <a:cs typeface="Arial Unicode MS" pitchFamily="34" charset="-128"/>
              </a:rPr>
              <a:t>१. </a:t>
            </a:r>
            <a:r>
              <a:rPr lang="en-US" sz="2400" dirty="0" err="1" smtClean="0">
                <a:latin typeface="Arial Unicode MS" pitchFamily="34" charset="-128"/>
                <a:ea typeface="Arial Unicode MS" pitchFamily="34" charset="-128"/>
                <a:cs typeface="Arial Unicode MS" pitchFamily="34" charset="-128"/>
              </a:rPr>
              <a:t>वस्तूचे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प्रारूप</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हे</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मुख्यतः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वस्तूचे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बाह्यांग</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रूप</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दर्शविते</a:t>
            </a:r>
            <a:r>
              <a:rPr lang="en-US" sz="2400" dirty="0" smtClean="0">
                <a:latin typeface="Arial Unicode MS" pitchFamily="34" charset="-128"/>
                <a:ea typeface="Arial Unicode MS" pitchFamily="34" charset="-128"/>
                <a:cs typeface="Arial Unicode MS" pitchFamily="34" charset="-128"/>
              </a:rPr>
              <a:t>.</a:t>
            </a:r>
          </a:p>
          <a:p>
            <a:pPr algn="just">
              <a:lnSpc>
                <a:spcPct val="150000"/>
              </a:lnSpc>
            </a:pPr>
            <a:r>
              <a:rPr lang="en-US" sz="2400" dirty="0" smtClean="0">
                <a:latin typeface="Arial Unicode MS" pitchFamily="34" charset="-128"/>
                <a:ea typeface="Arial Unicode MS" pitchFamily="34" charset="-128"/>
                <a:cs typeface="Arial Unicode MS" pitchFamily="34" charset="-128"/>
              </a:rPr>
              <a:t>२. </a:t>
            </a:r>
            <a:r>
              <a:rPr lang="en-US" sz="2400" dirty="0" err="1" smtClean="0">
                <a:latin typeface="Arial Unicode MS" pitchFamily="34" charset="-128"/>
                <a:ea typeface="Arial Unicode MS" pitchFamily="34" charset="-128"/>
                <a:cs typeface="Arial Unicode MS" pitchFamily="34" charset="-128"/>
              </a:rPr>
              <a:t>वस्तूचे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प्रारूप</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हे</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वस्तूचा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देखणेपणा</a:t>
            </a:r>
            <a:r>
              <a:rPr lang="en-US" sz="2400" dirty="0" smtClean="0">
                <a:latin typeface="Arial Unicode MS" pitchFamily="34" charset="-128"/>
                <a:ea typeface="Arial Unicode MS" pitchFamily="34" charset="-128"/>
                <a:cs typeface="Arial Unicode MS" pitchFamily="34" charset="-128"/>
              </a:rPr>
              <a:t> व </a:t>
            </a:r>
            <a:r>
              <a:rPr lang="en-US" sz="2400" dirty="0" err="1" smtClean="0">
                <a:latin typeface="Arial Unicode MS" pitchFamily="34" charset="-128"/>
                <a:ea typeface="Arial Unicode MS" pitchFamily="34" charset="-128"/>
                <a:cs typeface="Arial Unicode MS" pitchFamily="34" charset="-128"/>
              </a:rPr>
              <a:t>रेखीवता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स्पष्ट</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करते</a:t>
            </a:r>
            <a:r>
              <a:rPr lang="en-US" sz="2400" dirty="0" smtClean="0">
                <a:latin typeface="Arial Unicode MS" pitchFamily="34" charset="-128"/>
                <a:ea typeface="Arial Unicode MS" pitchFamily="34" charset="-128"/>
                <a:cs typeface="Arial Unicode MS" pitchFamily="34" charset="-128"/>
              </a:rPr>
              <a:t>.</a:t>
            </a:r>
          </a:p>
          <a:p>
            <a:pPr algn="just">
              <a:lnSpc>
                <a:spcPct val="150000"/>
              </a:lnSpc>
            </a:pPr>
            <a:r>
              <a:rPr lang="en-US" sz="2400" dirty="0" smtClean="0">
                <a:latin typeface="Arial Unicode MS" pitchFamily="34" charset="-128"/>
                <a:ea typeface="Arial Unicode MS" pitchFamily="34" charset="-128"/>
                <a:cs typeface="Arial Unicode MS" pitchFamily="34" charset="-128"/>
              </a:rPr>
              <a:t>३. </a:t>
            </a:r>
            <a:r>
              <a:rPr lang="en-US" sz="2400" dirty="0" err="1" smtClean="0">
                <a:latin typeface="Arial Unicode MS" pitchFamily="34" charset="-128"/>
                <a:ea typeface="Arial Unicode MS" pitchFamily="34" charset="-128"/>
                <a:cs typeface="Arial Unicode MS" pitchFamily="34" charset="-128"/>
              </a:rPr>
              <a:t>वस्तूचे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प्रारूप</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वस्तूच्या</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आंतरगुणघटकांशी</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सुद्धा</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निगडित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असते</a:t>
            </a:r>
            <a:r>
              <a:rPr lang="en-US" sz="2400" dirty="0" smtClean="0">
                <a:latin typeface="Arial Unicode MS" pitchFamily="34" charset="-128"/>
                <a:ea typeface="Arial Unicode MS" pitchFamily="34" charset="-128"/>
                <a:cs typeface="Arial Unicode MS" pitchFamily="34" charset="-128"/>
              </a:rPr>
              <a:t>.</a:t>
            </a:r>
          </a:p>
          <a:p>
            <a:pPr algn="just">
              <a:lnSpc>
                <a:spcPct val="150000"/>
              </a:lnSpc>
            </a:pPr>
            <a:r>
              <a:rPr lang="en-US" sz="2400" dirty="0" smtClean="0">
                <a:latin typeface="Arial Unicode MS" pitchFamily="34" charset="-128"/>
                <a:ea typeface="Arial Unicode MS" pitchFamily="34" charset="-128"/>
                <a:cs typeface="Arial Unicode MS" pitchFamily="34" charset="-128"/>
              </a:rPr>
              <a:t>४. </a:t>
            </a:r>
            <a:r>
              <a:rPr lang="en-US" sz="2400" dirty="0" err="1" smtClean="0">
                <a:latin typeface="Arial Unicode MS" pitchFamily="34" charset="-128"/>
                <a:ea typeface="Arial Unicode MS" pitchFamily="34" charset="-128"/>
                <a:cs typeface="Arial Unicode MS" pitchFamily="34" charset="-128"/>
              </a:rPr>
              <a:t>वस्तूचे</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प्रारूप</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हे</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ग्राहकांना</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प्रथमदर्शनी</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आकर्षित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करण्यासाठी</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उपयुक्त</a:t>
            </a:r>
            <a:r>
              <a:rPr lang="en-US"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ठरते</a:t>
            </a:r>
            <a:r>
              <a:rPr lang="en-US" sz="2400" dirty="0" smtClean="0">
                <a:latin typeface="Arial Unicode MS" pitchFamily="34" charset="-128"/>
                <a:ea typeface="Arial Unicode MS" pitchFamily="34" charset="-128"/>
                <a:cs typeface="Arial Unicode MS" pitchFamily="34" charset="-128"/>
              </a:rPr>
              <a:t>.</a:t>
            </a:r>
            <a:endPar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70</a:t>
            </a:fld>
            <a:endParaRPr lang="en-US"/>
          </a:p>
        </p:txBody>
      </p:sp>
      <p:sp>
        <p:nvSpPr>
          <p:cNvPr id="84993" name="Rectangle 1"/>
          <p:cNvSpPr>
            <a:spLocks noChangeArrowheads="1"/>
          </p:cNvSpPr>
          <p:nvPr/>
        </p:nvSpPr>
        <p:spPr bwMode="auto">
          <a:xfrm>
            <a:off x="0" y="533400"/>
            <a:ext cx="9144000" cy="55861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७. खर्च बचत करणारा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Cost Saver) : </a:t>
            </a:r>
            <a:endParaRPr kumimoji="0" lang="en-US" sz="28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वाहतूक, साठवणूक, साठानियंत्रण, हाताळणी, नासधूस प्रतिबंध इत्यादींबाबत खर्च बचत साधली जाते. वाहतूक / साठवणुकीसाठी कमी जागा लागणे, साठा पडताळणी/मोजणीमध्ये वेळ व श्रमाची बचत (सुटे १००० नग मोजण्यासाठी १० बॉक्स मोजणे) ही खर्च बचत होते.</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८. नफा वाढविणारा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Profit Generator) :</a:t>
            </a:r>
            <a:endParaRPr kumimoji="0" lang="en-US" sz="28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वेष्टनाच्या विभिन्न प्रकारच्या भूमिकांमुळे वस्तूची विक्री वाढून संस्थेचा नफा वाढतो. त्या दृष्टीने वेष्टन हा नफा वाढविणारा घटक होय.</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71</a:t>
            </a:fld>
            <a:endParaRPr lang="en-US"/>
          </a:p>
        </p:txBody>
      </p:sp>
      <p:sp>
        <p:nvSpPr>
          <p:cNvPr id="86017" name="Rectangle 1"/>
          <p:cNvSpPr>
            <a:spLocks noChangeArrowheads="1"/>
          </p:cNvSpPr>
          <p:nvPr/>
        </p:nvSpPr>
        <p:spPr bwMode="auto">
          <a:xfrm>
            <a:off x="1" y="77287"/>
            <a:ext cx="9143999" cy="66479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rPr>
              <a:t>चांगल्या आवेष्टनाची वैशिष्ट्ये</a:t>
            </a: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rPr>
              <a:t> (</a:t>
            </a:r>
            <a:r>
              <a:rPr kumimoji="0" lang="en-GB" sz="2400" b="1"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rPr>
              <a:t>Essentials of Good Packaging) </a:t>
            </a:r>
            <a:endParaRPr kumimoji="0" lang="mr-IN" sz="2400" b="1" i="0" u="none" strike="noStrike" cap="none" normalizeH="0" baseline="0" dirty="0" smtClean="0">
              <a:ln>
                <a:noFill/>
              </a:ln>
              <a:solidFill>
                <a:schemeClr val="accent1"/>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accent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१. भक्कमपणा (</a:t>
            </a:r>
            <a:r>
              <a:rPr kumimoji="0" lang="en-GB" sz="2800" b="1" i="0" u="none" strike="noStrike" cap="none" normalizeH="0" baseline="0" dirty="0" err="1" smtClean="0">
                <a:ln>
                  <a:noFill/>
                </a:ln>
                <a:solidFill>
                  <a:srgbClr val="5A0644"/>
                </a:solidFill>
                <a:effectLst/>
                <a:latin typeface="Arial Unicode MS" pitchFamily="34" charset="-128"/>
                <a:ea typeface="Arial Unicode MS" pitchFamily="34" charset="-128"/>
                <a:cs typeface="Arial Unicode MS" pitchFamily="34" charset="-128"/>
              </a:rPr>
              <a:t>Protectability</a:t>
            </a:r>
            <a:r>
              <a:rPr kumimoji="0" lang="en-GB"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 : </a:t>
            </a:r>
            <a:endParaRPr kumimoji="0" lang="en-US" sz="2400" b="1"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वस्तूचे गुणघटक व नवेपणा सुरक्षित ठेवण्यासाठी वेष्टन आवश्यक त्या स्वरूपात भक्कम असणे आवश्यक आहे. वस्तूची नासधूस व हानीपासून संरक्षण करण्याइतपत वेष्टन मजबूत असले पाहिजे. </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२. आकर्षकता (</a:t>
            </a:r>
            <a:r>
              <a:rPr kumimoji="0" lang="en-GB"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Attractiveness)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वस्तूचे वेष्टन ग्राहकांचे लक्ष आकृष्ट करणारे असावे. त्याचा आकार, रंगसंगती व छपाई देखणी, आकर्षक व सुंदर असली पाहिजे. विशेषतः दुय्यम वेष्टन आकर्षक असावे.</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72</a:t>
            </a:fld>
            <a:endParaRPr lang="en-US"/>
          </a:p>
        </p:txBody>
      </p:sp>
      <p:sp>
        <p:nvSpPr>
          <p:cNvPr id="87041" name="Rectangle 1"/>
          <p:cNvSpPr>
            <a:spLocks noChangeArrowheads="1"/>
          </p:cNvSpPr>
          <p:nvPr/>
        </p:nvSpPr>
        <p:spPr bwMode="auto">
          <a:xfrm>
            <a:off x="0" y="609600"/>
            <a:ext cx="9144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३. सोययुक्त (</a:t>
            </a:r>
            <a:r>
              <a:rPr kumimoji="0" lang="en-GB"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Convenience) :</a:t>
            </a:r>
            <a:endParaRPr kumimoji="0" lang="en-US" sz="2800" b="1"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वस्तू वेष्टन ग्राहकाच्या दृष्टीने नव्हे तर उत्पादक, वितरक, व्यापारी व वाहतूक संस्थेच्या दृष्टीने सोईचे असावे. अंतिम ग्राहक वस्तूचा उपयोग अथवा हाताळणी करीत असतो. तेव्हा प्राथमिक व दुय्यम वेष्टन सोईचे असले पाहिजे.</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४. जाहिरात योग्य :</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वेष्टन हे वस्तूची प्रतिमा दर्शवित असते. म्हणूनच त्याचा जाहिरातीसाठी वापर केला जातो. तेव्हा जाहिरातीच्या दृष्टीने वेष्टन योग्य असावे. जाहिरातीमध्ये ते वेष्टन प्रभावी वाटले पाहिजे.</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73</a:t>
            </a:fld>
            <a:endParaRPr lang="en-US"/>
          </a:p>
        </p:txBody>
      </p:sp>
      <p:sp>
        <p:nvSpPr>
          <p:cNvPr id="88065" name="Rectangle 1"/>
          <p:cNvSpPr>
            <a:spLocks noChangeArrowheads="1"/>
          </p:cNvSpPr>
          <p:nvPr/>
        </p:nvSpPr>
        <p:spPr bwMode="auto">
          <a:xfrm>
            <a:off x="0" y="471101"/>
            <a:ext cx="9144000" cy="5539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५. सुटसुटीतपणा : </a:t>
            </a:r>
            <a:endParaRPr kumimoji="0" lang="en-US" sz="2800" b="1"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वेष्टन हे वापरण्याबाबत सुटसुटीत असावे. वेष्टनाचे टोपणसहजपणे काढता येईल अथवा सुलभतेने बंद करता येणे आवश्यक आहे. बरेचदा टोपण उघडण्यात / बंद करण्यात विनाकारण जास्त वेळ / श्रम खर्च करावे लागतात.</a:t>
            </a: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६. काटकसर (</a:t>
            </a:r>
            <a:r>
              <a:rPr kumimoji="0" lang="en-GB"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Economy) : </a:t>
            </a:r>
            <a:endParaRPr kumimoji="0" lang="en-US" sz="2800" b="1"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वस्तू वेष्टनाचा खर्च हा कमीतकमी असावा. साधारणपणे तीन प्रकारची वेष्टने असल्यास वेष्टनाचा खर्च वाढण्याची शक्यता असते. वस्तूची किंमत व वेष्टन खर्च यांचे योग्य प्रमाण असावे.</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74</a:t>
            </a:fld>
            <a:endParaRPr lang="en-US"/>
          </a:p>
        </p:txBody>
      </p:sp>
      <p:sp>
        <p:nvSpPr>
          <p:cNvPr id="89089" name="Rectangle 1"/>
          <p:cNvSpPr>
            <a:spLocks noChangeArrowheads="1"/>
          </p:cNvSpPr>
          <p:nvPr/>
        </p:nvSpPr>
        <p:spPr bwMode="auto">
          <a:xfrm>
            <a:off x="0" y="121440"/>
            <a:ext cx="9144000" cy="67056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७. समायोजक (</a:t>
            </a:r>
            <a:r>
              <a:rPr kumimoji="0" lang="en-GB" sz="24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Adjustability) : </a:t>
            </a:r>
            <a:endParaRPr kumimoji="0" lang="en-US" sz="2400" b="1"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अनेक वस्तूंचे उत्पादन केले जात असल्यास प्रसंगी एका वस्तूचे वेष्टन दुसऱ्या वस्तूसाठी वापरणे शक्य झाले पाहिजे.</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1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८. प्रदूषणमुक्त : </a:t>
            </a:r>
            <a:endParaRPr kumimoji="0" lang="en-US" sz="2400" b="1"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वेष्टन हे कंपनीबाबत व वस्तूबाबत संदेश देत असते. वेष्टनामुळे प्रदूषणाचा प्रश्न निर्माण होता कामा नये. म्हणून वेष्टन निवडताना व वापरताना ते प्रदूषणमुक्त असावे.</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10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lvl="0" indent="457200" algn="just" eaLnBrk="0" fontAlgn="base" hangingPunct="0">
              <a:lnSpc>
                <a:spcPct val="150000"/>
              </a:lnSpc>
              <a:spcBef>
                <a:spcPct val="0"/>
              </a:spcBef>
              <a:spcAft>
                <a:spcPct val="0"/>
              </a:spcAft>
            </a:pPr>
            <a:r>
              <a:rPr lang="mr-IN" sz="2400" b="1" dirty="0" smtClean="0">
                <a:solidFill>
                  <a:srgbClr val="5A0644"/>
                </a:solidFill>
                <a:latin typeface="Arial Unicode MS" pitchFamily="34" charset="-128"/>
                <a:ea typeface="Arial Unicode MS" pitchFamily="34" charset="-128"/>
                <a:cs typeface="Arial Unicode MS" pitchFamily="34" charset="-128"/>
              </a:rPr>
              <a:t>९. माहितीदर्शक (</a:t>
            </a:r>
            <a:r>
              <a:rPr lang="en-US" sz="2400" b="1" dirty="0" smtClean="0">
                <a:solidFill>
                  <a:srgbClr val="5A0644"/>
                </a:solidFill>
                <a:latin typeface="Arial Unicode MS" pitchFamily="34" charset="-128"/>
                <a:ea typeface="Arial Unicode MS" pitchFamily="34" charset="-128"/>
                <a:cs typeface="Arial Unicode MS" pitchFamily="34" charset="-128"/>
              </a:rPr>
              <a:t>Informative) : </a:t>
            </a:r>
          </a:p>
          <a:p>
            <a:pPr lvl="0" indent="457200" algn="just" eaLnBrk="0" fontAlgn="base" hangingPunct="0">
              <a:lnSpc>
                <a:spcPct val="150000"/>
              </a:lnSpc>
              <a:spcBef>
                <a:spcPct val="0"/>
              </a:spcBef>
              <a:spcAft>
                <a:spcPct val="0"/>
              </a:spcAft>
            </a:pPr>
            <a:r>
              <a:rPr lang="en-US" sz="2400" dirty="0" smtClean="0">
                <a:latin typeface="Arial Unicode MS" pitchFamily="34" charset="-128"/>
                <a:ea typeface="Arial Unicode MS" pitchFamily="34" charset="-128"/>
                <a:cs typeface="Arial Unicode MS" pitchFamily="34" charset="-128"/>
              </a:rPr>
              <a:t>	</a:t>
            </a:r>
            <a:r>
              <a:rPr lang="mr-IN" sz="2400" dirty="0" smtClean="0">
                <a:latin typeface="Arial Unicode MS" pitchFamily="34" charset="-128"/>
                <a:ea typeface="Arial Unicode MS" pitchFamily="34" charset="-128"/>
                <a:cs typeface="Arial Unicode MS" pitchFamily="34" charset="-128"/>
              </a:rPr>
              <a:t>वस्तूचे वेष्टन हे वस्तूबाबत व कंपनीबाबत संदेश अथवा माहिती देणारे असावे. ग्राहक मूळ वस्तू पाहण्यापूर्वी तिचे वेष्टन पाहतो. त्या दृष्टीने वेष्टन माहितीदर्शक असावे.</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75</a:t>
            </a:fld>
            <a:endParaRPr lang="en-US"/>
          </a:p>
        </p:txBody>
      </p:sp>
      <p:sp>
        <p:nvSpPr>
          <p:cNvPr id="90113" name="Rectangle 1"/>
          <p:cNvSpPr>
            <a:spLocks noChangeArrowheads="1"/>
          </p:cNvSpPr>
          <p:nvPr/>
        </p:nvSpPr>
        <p:spPr bwMode="auto">
          <a:xfrm>
            <a:off x="0" y="272534"/>
            <a:ext cx="91440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आवेष्टनाचे धोरण </a:t>
            </a:r>
            <a:r>
              <a:rPr kumimoji="0" lang="mr-IN" sz="2800" b="0"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a:t>
            </a:r>
            <a:r>
              <a:rPr kumimoji="0" lang="en-GB"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Packaging Policy)</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accent1">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१. कुटुंब आवेष्टन धोरण </a:t>
            </a:r>
            <a:r>
              <a:rPr kumimoji="0" lang="mr-IN" sz="28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a:t>
            </a:r>
            <a:r>
              <a:rPr kumimoji="0" lang="en-GB" sz="28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Family Packaging Strategy) : </a:t>
            </a:r>
            <a:endParaRPr kumimoji="0" lang="en-US" sz="28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संस्थेच्या सर्व प्रकारच्या वस्तूंसाठी एकसमान वेष्टन तयार करण्याच्या धोरणाला कुटुंब आवेष्टन धोरण म्हणतात. हे धोरण फारसे प्रचलित नाही.</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२. विविध वस्तू आवेष्टन धोरण </a:t>
            </a: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Multiple Packaging Strategy) : </a:t>
            </a:r>
            <a:endParaRPr kumimoji="0" lang="en-US" sz="28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उपयोगाच्या दृष्टीने परस्परांशी संबंधित विविध वस्तूंसाठी एकच वेष्टन तयार करण्याच्या धोरणाला विविध वस्तू आवेष्टन धोरण म्हणतात. पार्क अव्हेन्यू/साखळी दुकानांतर्फे सुटासोबत हातरुमाल, टाय, टायपिन, कफलिंकस् या वस्तू एका वेष्टनात एकत्र ठेवतात.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76</a:t>
            </a:fld>
            <a:endParaRPr lang="en-US"/>
          </a:p>
        </p:txBody>
      </p:sp>
      <p:sp>
        <p:nvSpPr>
          <p:cNvPr id="91137" name="Rectangle 1"/>
          <p:cNvSpPr>
            <a:spLocks noChangeArrowheads="1"/>
          </p:cNvSpPr>
          <p:nvPr/>
        </p:nvSpPr>
        <p:spPr bwMode="auto">
          <a:xfrm>
            <a:off x="0" y="457200"/>
            <a:ext cx="91440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३. फेरवापर आवेष्टन धोरण (</a:t>
            </a:r>
            <a:r>
              <a:rPr kumimoji="0" lang="en-GB"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Re-use Packaging Strategy) : </a:t>
            </a:r>
            <a:endParaRPr kumimoji="0" lang="en-US" sz="2800" b="1"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मूळ वस्तूचा उपभोग घेतल्यानंतर तिच्या वेष्टनाचा अन्य कारणांसाठी फेरवापर करता येईल, असे वेष्टन तयार केल्यास ते फेरवापर आवेष्टन धोरण म्हणून ओळखले जाते.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४. पर्यावरणधार्जिणे आवेष्टन धोरण (</a:t>
            </a:r>
            <a:r>
              <a:rPr kumimoji="0" lang="en-GB"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Ecological Packaging Strategy)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पर्यावरणाचे संरक्षण करणारे व प्रदूषणाचा प्रश्न निर्माण होणार नाही असे वेष्टन तयार करण्याच्या धोरणास पर्यावरणधार्जिणे आवेष्टन धोरण म्हटले जाते.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77</a:t>
            </a:fld>
            <a:endParaRPr lang="en-US"/>
          </a:p>
        </p:txBody>
      </p:sp>
      <p:sp>
        <p:nvSpPr>
          <p:cNvPr id="1025" name="Rectangle 1"/>
          <p:cNvSpPr>
            <a:spLocks noChangeArrowheads="1"/>
          </p:cNvSpPr>
          <p:nvPr/>
        </p:nvSpPr>
        <p:spPr bwMode="auto">
          <a:xfrm>
            <a:off x="0" y="304699"/>
            <a:ext cx="9144000" cy="63248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rPr>
              <a:t>नववस्तू विकास व वस्तू जीवनचक्र</a:t>
            </a:r>
            <a:endParaRPr kumimoji="0" lang="en-US" sz="28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en-GB" sz="22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(New Product Development and Product Life Cycle)</a:t>
            </a:r>
          </a:p>
          <a:p>
            <a:pPr marL="0" marR="0" lvl="0" indent="457200" algn="ctr" defTabSz="914400" rtl="0" eaLnBrk="0" fontAlgn="base" latinLnBrk="0" hangingPunct="0">
              <a:lnSpc>
                <a:spcPct val="150000"/>
              </a:lnSpc>
              <a:spcBef>
                <a:spcPct val="0"/>
              </a:spcBef>
              <a:spcAft>
                <a:spcPct val="0"/>
              </a:spcAft>
              <a:buClrTx/>
              <a:buSzTx/>
              <a:buFontTx/>
              <a:buNone/>
              <a:tabLst/>
            </a:pPr>
            <a:endParaRPr kumimoji="0" lang="en-US" sz="22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1" i="0" u="none" strike="noStrike" cap="none" normalizeH="0" baseline="0" dirty="0" smtClean="0">
                <a:ln>
                  <a:noFill/>
                </a:ln>
                <a:solidFill>
                  <a:schemeClr val="accent6">
                    <a:lumMod val="50000"/>
                  </a:schemeClr>
                </a:solidFill>
                <a:effectLst/>
                <a:latin typeface="Times New Roman" pitchFamily="18" charset="0"/>
                <a:ea typeface="Arial Unicode MS" pitchFamily="34" charset="-128"/>
                <a:cs typeface="Arial Unicode MS" pitchFamily="34" charset="-128"/>
              </a:rPr>
              <a:t>नववस्तू विकास</a:t>
            </a:r>
            <a:endParaRPr kumimoji="0" lang="en-US" sz="2200" b="1" i="0" u="none" strike="noStrike" cap="none" normalizeH="0" baseline="0" dirty="0" smtClean="0">
              <a:ln>
                <a:noFill/>
              </a:ln>
              <a:solidFill>
                <a:schemeClr val="accent6">
                  <a:lumMod val="50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200" b="1" i="0" u="none" strike="noStrike" cap="none" normalizeH="0" baseline="0" dirty="0" smtClean="0">
                <a:ln>
                  <a:noFill/>
                </a:ln>
                <a:solidFill>
                  <a:schemeClr val="accent6">
                    <a:lumMod val="50000"/>
                  </a:schemeClr>
                </a:solidFill>
                <a:effectLst/>
                <a:latin typeface="Times New Roman" pitchFamily="18" charset="0"/>
                <a:ea typeface="Arial Unicode MS" pitchFamily="34" charset="-128"/>
                <a:cs typeface="Times New Roman" pitchFamily="18" charset="0"/>
              </a:rPr>
              <a:t>(New Product Development)</a:t>
            </a:r>
            <a:endParaRPr kumimoji="0" lang="en-US" sz="2200" b="1" i="0" u="none" strike="noStrike" cap="none" normalizeH="0" baseline="0" dirty="0" smtClean="0">
              <a:ln>
                <a:noFill/>
              </a:ln>
              <a:solidFill>
                <a:schemeClr val="accent6">
                  <a:lumMod val="50000"/>
                </a:schemeClr>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किंमत, वितरण व विक्रयवृद्धी या तीन घटकांची परिणामकारकता</a:t>
            </a: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सुद्धा 'वस्तू' वर अवलंबून असते. म्हणून ग्राहकांच्या अपेक्षेनुसार व मागणीनुसार विक्रेय वस्तूमध्ये संशोधनाद्वारे तिचा दर्जा, सुबकता व स्पर्धाशक्ती वाढविण्याचा सतत प्रयत्न केला जातो. कारण आजच्या वस्तूची मागणी व उपयुक्तता भविष्यकाळात</a:t>
            </a: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सुद्धा कायम टिकविणे, किंबहुना ती उंचावत नेणे स्पर्धात्मक बाजारपेठेमध्ये आवश्यक ठरते. वस्तूची मागणी व उपयुक्तता कमी होण्यापूर्वी अथवा नष्ट होण्यापूर्वी नवी वस्तू विकसित करणे महत्त्वाचे असते.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78</a:t>
            </a:fld>
            <a:endParaRPr lang="en-US"/>
          </a:p>
        </p:txBody>
      </p:sp>
      <p:sp>
        <p:nvSpPr>
          <p:cNvPr id="93185" name="Rectangle 1"/>
          <p:cNvSpPr>
            <a:spLocks noChangeArrowheads="1"/>
          </p:cNvSpPr>
          <p:nvPr/>
        </p:nvSpPr>
        <p:spPr bwMode="auto">
          <a:xfrm>
            <a:off x="0" y="87869"/>
            <a:ext cx="9144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नवी वस्तू विकासाच्या प्रक्रियेमध्ये </a:t>
            </a:r>
            <a:r>
              <a:rPr kumimoji="0" lang="mr-IN"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वस्तू नियोजन व वस्तू विकास </a:t>
            </a:r>
            <a:r>
              <a:rPr kumimoji="0" lang="mr-IN"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असे दोन टप्पे </a:t>
            </a:r>
            <a:r>
              <a:rPr lang="mr-IN" sz="2400" b="1" dirty="0" smtClean="0">
                <a:latin typeface="Arial Unicode MS" pitchFamily="34" charset="-128"/>
                <a:ea typeface="Arial Unicode MS" pitchFamily="34" charset="-128"/>
                <a:cs typeface="Arial Unicode MS" pitchFamily="34" charset="-128"/>
              </a:rPr>
              <a:t>आहेत. </a:t>
            </a:r>
            <a:r>
              <a:rPr lang="mr-IN" sz="2400" b="1" dirty="0" smtClean="0">
                <a:latin typeface="Arial Unicode MS" pitchFamily="34" charset="-128"/>
                <a:ea typeface="Arial Unicode MS" pitchFamily="34" charset="-128"/>
                <a:cs typeface="Arial Unicode MS" pitchFamily="34" charset="-128"/>
              </a:rPr>
              <a:t>तेव्हा त्या दोन्ही टप्प्यांची थोडक्यात माहिती पाहूया. </a:t>
            </a:r>
            <a:endParaRPr lang="en-US" sz="2400" b="1" dirty="0" smtClean="0">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lang="en-US" sz="2400" b="1" dirty="0" smtClean="0">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वस्तू नियोजन </a:t>
            </a:r>
            <a:r>
              <a:rPr kumimoji="0" lang="mr-IN" sz="24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Product Planning)</a:t>
            </a:r>
            <a:endParaRPr kumimoji="0" lang="en-US" sz="2400" b="1" i="0" u="none" strike="noStrike" cap="none" normalizeH="0" baseline="0" dirty="0" smtClean="0">
              <a:ln>
                <a:noFill/>
              </a:ln>
              <a:solidFill>
                <a:schemeClr val="accent1">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नियोजन' या संज्ञेची प्रो. डेल लिटलर यांनी केलेली व्याख्या पुढीलप्रमाणे आहे.</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"वस्तूच्या कामगिरीचे मूल्यमापन  करण्यासाठी कार्यपद्धती तयार करणे, अस्तित्वात असलेल्या वस्तूमध्ये गरज असल्यास व तिचे जीवनचक्र वाढविण्यासाठी सुधारणा करणे, जीवनचक्राच्या शेवटच्या अवस्थेतील वस्तू उत्पादनातून वगळणे व नवीन वस्तूचे उत्पादन करण्याची प्रक्रिया म्हणजे वस्तू नियोजन होय</a:t>
            </a:r>
            <a:r>
              <a:rPr kumimoji="0" lang="en-US" sz="2400" b="0" i="0" u="none" strike="noStrike" cap="none" normalizeH="0" baseline="0" dirty="0" smtClean="0">
                <a:ln>
                  <a:noFill/>
                </a:ln>
                <a:solidFill>
                  <a:schemeClr val="tx1"/>
                </a:solidFill>
                <a:effectLst/>
                <a:latin typeface="Calibri"/>
                <a:ea typeface="Arial Unicode MS" pitchFamily="34" charset="-128"/>
                <a:cs typeface="Arial Unicode MS" pitchFamily="34" charset="-128"/>
              </a:rPr>
              <a:t>”</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79</a:t>
            </a:fld>
            <a:endParaRPr lang="en-US"/>
          </a:p>
        </p:txBody>
      </p:sp>
      <p:sp>
        <p:nvSpPr>
          <p:cNvPr id="94209" name="Rectangle 1"/>
          <p:cNvSpPr>
            <a:spLocks noChangeArrowheads="1"/>
          </p:cNvSpPr>
          <p:nvPr/>
        </p:nvSpPr>
        <p:spPr bwMode="auto">
          <a:xfrm>
            <a:off x="0" y="685800"/>
            <a:ext cx="91440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वस्तू नियोजनात पुढील मुद्दे समाविष्ट होतात. </a:t>
            </a:r>
            <a:endParaRPr kumimoji="0" lang="en-US"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endParaRPr>
          </a:p>
          <a:p>
            <a:pPr marL="0" marR="0" lvl="0" indent="0" algn="just" defTabSz="914400" rtl="0" eaLnBrk="1" fontAlgn="base" latinLnBrk="0" hangingPunct="1">
              <a:lnSpc>
                <a:spcPct val="150000"/>
              </a:lnSpc>
              <a:spcBef>
                <a:spcPct val="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बाजारपेठेमध्ये असलेल्या आपल्या वस्तूमध्ये सुधारणा करणे.</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बाजारपेठेत उठाव नसलेल्या अथवा जीवनचक्राच्या शेवटच्या अवस्थेतील वस्तू बाजारपेठेतून मागे घेणे म्हणजे तिचे उत्पादन बंद करणे </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बाजारपेठेसाठी नवीन वस्तूचा शोध घेणे</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बाजारपेठेतील वस्तूच्या कामगिरीचे (ग्राहकांच्या गरजा भागविण्याबाबत व स्पर्धेमध्ये टिकण्याबाबत) मूल्यमापन करण्यासाठी कार्यपद्धती तयार करणे.</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sp>
        <p:nvSpPr>
          <p:cNvPr id="21505" name="Rectangle 1"/>
          <p:cNvSpPr>
            <a:spLocks noChangeArrowheads="1"/>
          </p:cNvSpPr>
          <p:nvPr/>
        </p:nvSpPr>
        <p:spPr bwMode="auto">
          <a:xfrm>
            <a:off x="381000" y="1371600"/>
            <a:ext cx="8382000" cy="42233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वस्तूचे प्रारूप हे ग्राहकांच्या अपेक्षा, मागणी व गरज या बाबींच्या आध निर्धारित केले जाते.</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६. वस्तूच्या प्रारूपाद्वारे ग्राहकांच्या अपेक्षांचे व गरजांचे समाधान होणे अपेक्षित असते.</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७. प्रारूप हे विपणनाचे एक शक्तिशाली साधन (</a:t>
            </a:r>
            <a:r>
              <a:rPr kumimoji="0" lang="en-GB"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Powerful)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आहे.</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८. वस्तूचे प्रारूप हा वस्तूच्या गुणवत्तेमधील एक महत्त्वाचा गुणघटक होय.</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80</a:t>
            </a:fld>
            <a:endParaRPr lang="en-US"/>
          </a:p>
        </p:txBody>
      </p:sp>
      <p:sp>
        <p:nvSpPr>
          <p:cNvPr id="95233" name="Rectangle 1"/>
          <p:cNvSpPr>
            <a:spLocks noChangeArrowheads="1"/>
          </p:cNvSpPr>
          <p:nvPr/>
        </p:nvSpPr>
        <p:spPr bwMode="auto">
          <a:xfrm>
            <a:off x="0" y="11554"/>
            <a:ext cx="9144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वस्तू विकास (</a:t>
            </a:r>
            <a:r>
              <a:rPr kumimoji="0" lang="en-GB" sz="28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Product Development)</a:t>
            </a:r>
            <a:endParaRPr kumimoji="0" lang="en-US" sz="2800" b="1" i="0" u="none" strike="noStrike" cap="none" normalizeH="0" baseline="0" dirty="0" smtClean="0">
              <a:ln>
                <a:noFill/>
              </a:ln>
              <a:solidFill>
                <a:schemeClr val="accent1">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नियोजनाचा उद्देश हा वस्तू विकास करणे हा असतो. म्हणून वस्तू नियोजनाची प्रक्रिया वस्तू विकासाकडे जात असते. वस्तू नियोजन ही व्यवस्थापकीय व अभियांत्रिकी अशी दोन्ही प्रकारची प्रक्रिया आहे. पण वस्तू विकास ही मुख्यतः अभियांत्रिकी स्वरूपाची क्रिया आहे. त्यादृष्टीने "वस्तू विकास" या संज्ञेची व्याख्या केली जाते.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प्रा. विलियम स्टैंटन यांनी 'वस्तू विकास' संज्ञेची केलेली व्याख्या</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"Product development encompasses the technical activities of product research, engineering and design.</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विकास म्हणजे वस्तूबाबत संशोधन, अभियांत्रिकी व प्रारूप अशा तांत्रिक क्रिया करण्याचे कार्य होय."</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81</a:t>
            </a:fld>
            <a:endParaRPr lang="en-US"/>
          </a:p>
        </p:txBody>
      </p:sp>
      <p:sp>
        <p:nvSpPr>
          <p:cNvPr id="96257" name="Rectangle 1"/>
          <p:cNvSpPr>
            <a:spLocks noChangeArrowheads="1"/>
          </p:cNvSpPr>
          <p:nvPr/>
        </p:nvSpPr>
        <p:spPr bwMode="auto">
          <a:xfrm>
            <a:off x="0" y="838200"/>
            <a:ext cx="9144000" cy="49552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mr-IN"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वस्तू विकासामध्ये पुढील बाबींचा समावेश होतो.</a:t>
            </a:r>
            <a:endParaRPr kumimoji="0" lang="en-US" sz="2800" b="0" i="0" u="none" strike="noStrike" cap="none" normalizeH="0" baseline="0" dirty="0" smtClean="0">
              <a:ln>
                <a:noFill/>
              </a:ln>
              <a:solidFill>
                <a:srgbClr val="7030A0"/>
              </a:solidFill>
              <a:effectLst/>
              <a:latin typeface="Arial" pitchFamily="34" charset="0"/>
              <a:cs typeface="Arial" pitchFamily="34" charset="0"/>
            </a:endParaRPr>
          </a:p>
          <a:p>
            <a:pPr marL="0" marR="0" lvl="0" indent="0" algn="l" defTabSz="914400" rtl="0" eaLnBrk="0" fontAlgn="base" latinLnBrk="0" hangingPunct="0">
              <a:lnSpc>
                <a:spcPct val="20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वस्तू विकासामध्ये वस्तूच्या तांत्रिक घटकांचे संशोधन केले जाते.</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20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वस्तूच्या तांत्रिक गुणघटकांमध्ये सुधारणा करणे.</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20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वस्तूच्या अभियांत्रिकी बाबींचा अभ्यास करून त्यात आवश्यक ते बदल अथवा सुधारणा करणे. </a:t>
            </a:r>
            <a:endParaRPr kumimoji="0" lang="en-US"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200000"/>
              </a:lnSpc>
              <a:spcBef>
                <a:spcPct val="0"/>
              </a:spcBef>
              <a:spcAft>
                <a:spcPct val="0"/>
              </a:spcAft>
              <a:buClrTx/>
              <a:buSzTx/>
              <a:buFontTx/>
              <a:buNone/>
              <a:tabLst/>
            </a:pP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वस्तूचे अंतर्गत व बाह्य रचनेचे स्वरूप (डिझाईन) सुधारणे. </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82</a:t>
            </a:fld>
            <a:endParaRPr lang="en-US"/>
          </a:p>
        </p:txBody>
      </p:sp>
      <p:sp>
        <p:nvSpPr>
          <p:cNvPr id="97281" name="Rectangle 1"/>
          <p:cNvSpPr>
            <a:spLocks noChangeArrowheads="1"/>
          </p:cNvSpPr>
          <p:nvPr/>
        </p:nvSpPr>
        <p:spPr bwMode="auto">
          <a:xfrm>
            <a:off x="0" y="914400"/>
            <a:ext cx="9144000" cy="44319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नववस्तू विकासाचे उद्देश</a:t>
            </a:r>
            <a:endParaRPr kumimoji="0" lang="en-US" sz="32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१. उपभोक्त्याच्या गरजांचे समाधान </a:t>
            </a:r>
            <a:r>
              <a:rPr kumimoji="0" lang="mr-IN" sz="2600" b="0"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 </a:t>
            </a:r>
            <a:endParaRPr kumimoji="0" lang="en-US" sz="2600" b="0"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विकास प्रक्रियेचा पहिला व सर्वांत महत्त्वाचा उद्देश म्हणजे उपभोक्त्याच्या गरजांचे समाधान करणे होय. उपभोक्त्यांच्या गरजा, आशा, अपेक्षा, आवडी, पसंती, आवश्यकता इ. विचारात घेणे व त्याचे वस्तूमध्ये प्रतिबिंब उतरेल हे पाहण्यात येते.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83</a:t>
            </a:fld>
            <a:endParaRPr lang="en-US"/>
          </a:p>
        </p:txBody>
      </p:sp>
      <p:sp>
        <p:nvSpPr>
          <p:cNvPr id="98305" name="Rectangle 1"/>
          <p:cNvSpPr>
            <a:spLocks noChangeArrowheads="1"/>
          </p:cNvSpPr>
          <p:nvPr/>
        </p:nvSpPr>
        <p:spPr bwMode="auto">
          <a:xfrm>
            <a:off x="0" y="180201"/>
            <a:ext cx="91440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२. बलस्थाने व दुर्बल स्थाने शोधणे (</a:t>
            </a:r>
            <a:r>
              <a:rPr kumimoji="0" lang="en-GB" sz="24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Indentifying Strengths and Weaknesses) :</a:t>
            </a:r>
            <a:endParaRPr kumimoji="0" lang="en-US" sz="2400" b="1"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बाजारपेठेमध्ये आपल्या वस्तूची बलस्थाने अधिक मजबूत करण्यासाठी व वस्तूमधील दुर्बलस्थाने दूर करण्यासाठी वस्तू विकासाचे कार्य हाती घेतले जाते. वस्तूच्या गुणघटकांचे व रचनेचे संशोधन करून बलस्थाने शोधली जातात व विपणनामध्ये त्याचा उपयोग केला जातो.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३. साधनसामग्रीचा महत्तम उपयोग (</a:t>
            </a:r>
            <a:r>
              <a:rPr kumimoji="0" lang="en-GB" sz="24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Better Utilisation of Resources) : </a:t>
            </a:r>
            <a:endParaRPr kumimoji="0" lang="en-US" sz="2400" b="1"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उत्पादन कार्यक्रमामध्ये उपलब्ध साधनसामग्रीचा जास्तीतजास्त व अधिक चांगला उपयोग करण्यासाठी वस्तू नियोजन व विकास कार्यक्रम उपयुक्त ठरतो. वस्तूच्या उत्पादनाचा खर्च कमीतकमी ठेवण्यासाठी</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सुद्धा वस्तू नियोजन व विकास कार्यक्रम आवश्यक ठरतो.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84</a:t>
            </a:fld>
            <a:endParaRPr lang="en-US"/>
          </a:p>
        </p:txBody>
      </p:sp>
      <p:sp>
        <p:nvSpPr>
          <p:cNvPr id="99329" name="Rectangle 1"/>
          <p:cNvSpPr>
            <a:spLocks noChangeArrowheads="1"/>
          </p:cNvSpPr>
          <p:nvPr/>
        </p:nvSpPr>
        <p:spPr bwMode="auto">
          <a:xfrm>
            <a:off x="0" y="11669"/>
            <a:ext cx="9144000" cy="69249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४. संस्थेचे अस्तित्व टिकविणे (</a:t>
            </a:r>
            <a:r>
              <a:rPr kumimoji="0" lang="en-GB"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Survival of Company): </a:t>
            </a:r>
            <a:endParaRPr kumimoji="0" lang="en-US" sz="2800" b="1"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वस्तूमध्ये सातत्याने सुधारणा करणे, नव्या-नव्या वस्तूचा शोध घेऊन त्याचे उत्पादन करणे व बाजारात आणणे, मागणी नसलेल्या वस्तू बाजारातून मागे घेणे या सर्व गोष्टींमुळे संस्थेचे बाजारपेठेतील अस्तित्व टिकवून ठेवण्यास मदतच होते. म्हणून संस्थेचे अस्तित्व टिकविणे,हा वस्तू नियोजन व विकासाचा महत्त्वाचा उद्देश असतो. </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५. विक्रीमध्ये वाढ (</a:t>
            </a:r>
            <a:r>
              <a:rPr kumimoji="0" lang="en-GB"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Increase in Sales) </a:t>
            </a:r>
            <a:endParaRPr kumimoji="0" lang="en-US" sz="2800" b="1"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स्पर्धेमध्ये टिकण्यासाठी वस्तूची विक्री बाढणे आवश्यक असते. म्हणून वस्तूंमध्ये ग्राहकांच्या गरजांनुसार सुधारणा करून व नवीन वस्तू बाजारात आणून प्रत्येक संस्था विक्री वाढविण्याचा प्रयत्न करीत असते. म्हणजे विक्रीमध्ये वाढ करणे, हा वस्तू विकासाचा महत्त्वाचा उद्देश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85</a:t>
            </a:fld>
            <a:endParaRPr lang="en-US"/>
          </a:p>
        </p:txBody>
      </p:sp>
      <p:sp>
        <p:nvSpPr>
          <p:cNvPr id="100353" name="Rectangle 1"/>
          <p:cNvSpPr>
            <a:spLocks noChangeArrowheads="1"/>
          </p:cNvSpPr>
          <p:nvPr/>
        </p:nvSpPr>
        <p:spPr bwMode="auto">
          <a:xfrm>
            <a:off x="0" y="228600"/>
            <a:ext cx="9144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६. ग्राहक संख्येत वाढ </a:t>
            </a:r>
            <a:endParaRPr kumimoji="0" lang="en-US" sz="2800" b="1"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ग्राहकवर्गाचा आधार अधिक व्यापक करणे व त्याद्वारे बाजारपेठेचा विस्तार करणे आजच्या स्पर्धेच्या काळात आवश्यक बनले आहे. म्हणून वस्तूमध्ये चांगल्या सुधारणा करून किंवा नवीन वस्तूचे उत्पादन करून हा ग्राहकवर्ग टिकविण्याचा व नवीन ग्राहक मिळविण्याचा प्रयत्न केला जातो.</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७. स्पर्धेमध्ये पुढे राहणे </a:t>
            </a:r>
            <a:endParaRPr kumimoji="0" lang="en-US" sz="2800" b="1"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ग्राहकांना नावीन्याची हौस असते. म्हणून सध्याच्या वस्तूमध्ये सुधारणा करण्याची प्रक्रिया सतत सुरू ठेवावी लागते. तसेच नवीन वस्तू बाजारात आणण्याची वस्तू</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विकासाची क्रिया तितकीच महत्त्वाची असते. स्पर्धेमध्ये व बाजारपेठेमध्ये स्पर्धकांच्या पुढे राहण्यासाठी वस्तू विकास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86</a:t>
            </a:fld>
            <a:endParaRPr lang="en-US"/>
          </a:p>
        </p:txBody>
      </p:sp>
      <p:sp>
        <p:nvSpPr>
          <p:cNvPr id="101377" name="Rectangle 1"/>
          <p:cNvSpPr>
            <a:spLocks noChangeArrowheads="1"/>
          </p:cNvSpPr>
          <p:nvPr/>
        </p:nvSpPr>
        <p:spPr bwMode="auto">
          <a:xfrm>
            <a:off x="0" y="914400"/>
            <a:ext cx="9144000" cy="493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5050"/>
                </a:solidFill>
                <a:effectLst/>
                <a:latin typeface="Arial Unicode MS" pitchFamily="34" charset="-128"/>
                <a:ea typeface="Arial Unicode MS" pitchFamily="34" charset="-128"/>
                <a:cs typeface="Arial Unicode MS" pitchFamily="34" charset="-128"/>
              </a:rPr>
              <a:t>८. प्रगत तंत्रज्ञानाचा उपयोग </a:t>
            </a:r>
            <a:endParaRPr kumimoji="0" lang="en-US" sz="2800" b="1" i="0" u="none" strike="noStrike" cap="none" normalizeH="0" baseline="0" dirty="0" smtClean="0">
              <a:ln>
                <a:noFill/>
              </a:ln>
              <a:solidFill>
                <a:srgbClr val="FF505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600" dirty="0" smtClean="0">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विकास हा तंत्रज्ञानाच्या प्रगतीसोबत ठेवणे आवश्यक असते. प्रगत तंत्रज्ञानाच्या तुलनेत अपली वस्तू बाजारपेठेत मागासलेली राहिल्यास वस्तूच्या विक्रीवर त्याचा दुष्परिणाम होतो. त्यातून वस्तूची मागणी कमी होऊन बाजारपेठेतून वस्तूचेही उच्चाटन होण्याची शक्यता असते. म्हणून वस्तू व प्रगत तंत्रज्ञान याची जोड राखण्यासाठी वस्तू विकास करणे आवश्यक असते.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87</a:t>
            </a:fld>
            <a:endParaRPr lang="en-US"/>
          </a:p>
        </p:txBody>
      </p:sp>
      <p:sp>
        <p:nvSpPr>
          <p:cNvPr id="102401" name="Rectangle 1"/>
          <p:cNvSpPr>
            <a:spLocks noChangeArrowheads="1"/>
          </p:cNvSpPr>
          <p:nvPr/>
        </p:nvSpPr>
        <p:spPr bwMode="auto">
          <a:xfrm>
            <a:off x="0" y="457200"/>
            <a:ext cx="9144000"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नववस्तू विकास प्रक्रिया</a:t>
            </a:r>
            <a:endParaRPr kumimoji="0" lang="en-US" sz="32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endParaRPr>
          </a:p>
          <a:p>
            <a:pPr marL="0" marR="0" lvl="0" indent="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 (</a:t>
            </a:r>
            <a:r>
              <a:rPr kumimoji="0" lang="en-GB" sz="24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Process of New Product Development) </a:t>
            </a:r>
          </a:p>
          <a:p>
            <a:pPr marL="0" marR="0" lvl="0" indent="0" algn="ctr"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१. वस्तू तपासणी :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बाजारपेठेमध्ये सध्या असलेल्या वस्तूची तपासणी करून तिचे लाभ, उपयोगिता, वैशिष्ट्ये, ग्राहक प्रतिसाद ग्राहक प्रतिक्रिया, वैगुण्य इत्यादींबाबत निष्कर्षवजा माहिती काढली जाते. त्याआधारे सध्याच्या वस्तूमध्ये सुधारणा करणे, नवीन वस्तूचे उत्पादन करणे, बाजारातून वस्तू काढून घेणे या पर्यायांवर विचार केला जातो. त्यापैकी योग्य पर्याय निवडला जातो</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88</a:t>
            </a:fld>
            <a:endParaRPr lang="en-US"/>
          </a:p>
        </p:txBody>
      </p:sp>
      <p:sp>
        <p:nvSpPr>
          <p:cNvPr id="103425" name="Rectangle 1"/>
          <p:cNvSpPr>
            <a:spLocks noChangeArrowheads="1"/>
          </p:cNvSpPr>
          <p:nvPr/>
        </p:nvSpPr>
        <p:spPr bwMode="auto">
          <a:xfrm>
            <a:off x="0" y="1066800"/>
            <a:ext cx="9144000"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२. कल्पना शोध: </a:t>
            </a:r>
            <a:endParaRPr kumimoji="0" lang="en-US" sz="2800" b="0"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सध्याच्या वस्तूमध्ये सुधारणा करावयाच्या असल्यास किंवा नवीन वस्तूचे उत्पादन करण्याचे ठरविल्यास त्याबाबत वेगवेगळ्या पर्यायांचा शोध घेण्यात येतो. सुधारणेसाठी अथवा नव्या वस्तूसाठी कल्पनांचा शोध घेऊन काही कल्पनांची प्राथमिक निवड केली जाते. वस्तूतील लाभ, उपयोगिता, ग्राहकांच्या गरजांचे समाधान, ग्राहकांच्या आशाआकांक्षा, प्रगत तंत्रज्ञान, ग्राहकांची मागणी इत्यादी घटकांचा आधार घेऊन हा कल्पनाशोध घेतला जातो.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89</a:t>
            </a:fld>
            <a:endParaRPr lang="en-US"/>
          </a:p>
        </p:txBody>
      </p:sp>
      <p:sp>
        <p:nvSpPr>
          <p:cNvPr id="104449" name="Rectangle 1"/>
          <p:cNvSpPr>
            <a:spLocks noChangeArrowheads="1"/>
          </p:cNvSpPr>
          <p:nvPr/>
        </p:nvSpPr>
        <p:spPr bwMode="auto">
          <a:xfrm>
            <a:off x="0" y="487234"/>
            <a:ext cx="9144000" cy="50321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३. व्यावसायिक विश्लेषण :</a:t>
            </a:r>
            <a:r>
              <a:rPr kumimoji="0" lang="en-US" sz="28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जुन्या वस्तूमध्ये सुधारणा अथवा नवीन वस्तूचे उत्पादन याबाबत अंतिम निर्णय घेण्यापूर्वी त्या पर्यायाचे व्यावसायिक विश्लेषण करण्यात येते. मागणी, उत्पादन खर्च, नफा, गुंतवणुकीवर लाभप्राप्ती, रोख प्रवाह, विक्री इत्यादीबाबींचे विश्लेषण करण्यात येते. शास्त्रशुद्ध पद्धतीने तज्ज्ञांच्या मार्गदर्शनाखाली हे व्यावसायिक विश्लेषण केले जाते. या विश्लेषणांचे निष्कर्ष उच्च व्यवस्थापनासमोर ठेवण्यात येतात. उच्च पदस्थ अधिकारी व तज्ज्ञांशी चर्चा करून निर्णय घेतले जातात.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
        <p:nvSpPr>
          <p:cNvPr id="22529" name="Rectangle 1"/>
          <p:cNvSpPr>
            <a:spLocks noChangeArrowheads="1"/>
          </p:cNvSpPr>
          <p:nvPr/>
        </p:nvSpPr>
        <p:spPr bwMode="auto">
          <a:xfrm>
            <a:off x="228600" y="355454"/>
            <a:ext cx="8686800" cy="60708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वस्तूची वैशिष्ट्ये </a:t>
            </a:r>
            <a:r>
              <a:rPr kumimoji="0" lang="mr-IN" sz="24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Features of Product)</a:t>
            </a:r>
            <a:r>
              <a:rPr kumimoji="0" lang="en-GB" sz="24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(अ) दृश्य/उघड वैशिष्ट्ये</a:t>
            </a:r>
            <a:r>
              <a:rPr kumimoji="0" lang="mr-IN" sz="2300" b="0"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 </a:t>
            </a:r>
            <a:r>
              <a:rPr kumimoji="0" lang="mr-IN" sz="2300" b="0"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rPr>
              <a:t>(</a:t>
            </a:r>
            <a:r>
              <a:rPr kumimoji="0" lang="en-GB" sz="23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Explicit Features)</a:t>
            </a:r>
            <a:endParaRPr kumimoji="0" lang="en-US" sz="23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 ही वैशिष्ट्ये स्पष्ट स्वरूपात दिसणारी असतात. प्रत्येक ग्राहकास ती </a:t>
            </a:r>
            <a:r>
              <a:rPr kumimoji="0" lang="mr-IN" sz="2300" b="0" i="0" u="none" strike="noStrike" cap="none" normalizeH="0" baseline="0" dirty="0" smtClean="0">
                <a:ln>
                  <a:noFill/>
                </a:ln>
                <a:effectLst/>
                <a:latin typeface="Arial Unicode MS" pitchFamily="34" charset="-128"/>
                <a:ea typeface="Arial Unicode MS" pitchFamily="34" charset="-128"/>
                <a:cs typeface="Arial Unicode MS" pitchFamily="34" charset="-128"/>
              </a:rPr>
              <a:t>समान स्वरूपात दिसतात. </a:t>
            </a:r>
            <a:endParaRPr kumimoji="0" lang="en-US" sz="2300" b="0" i="0" u="none" strike="noStrike" cap="none" normalizeH="0" baseline="0" dirty="0" smtClean="0">
              <a:ln>
                <a:noFill/>
              </a:ln>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१. व्यापक संकल्पना : </a:t>
            </a:r>
            <a:endParaRPr kumimoji="0" lang="en-US" sz="2300" b="1"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म्हणजे केवळ भौतिक वस्तू असा अर्थ घेणे हे संपूर्णतः चुकीचे आहे. 'वस्तू' या संकल्पनेमध्ये भौतिक वस्तू (उदा. स्कूटर) शिवाय अभौतिक स्वरूपातील सेवा/योजना (उदा. आयुर्विमा महामंडळाची 'जीवनसाथी' विमा योजना), वस्तू अधिक सेवा मिळूनची बाब (उदा. भारत संचार निगमचे दूरध्वनीयंत्र व दूरध्वनी सेवा) अथवा केवळ कल्पना (</a:t>
            </a:r>
            <a:r>
              <a:rPr kumimoji="0" lang="en-GB"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Idea) (</a:t>
            </a:r>
            <a:r>
              <a:rPr kumimoji="0" lang="mr-IN" sz="23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उदा. घर कसे असावे याची कल्पना/ कल्पनाचित्र) या सर्व बाबींचा 'वस्तू' या संकल्पनेमध्ये समावेश होतो</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GB"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90</a:t>
            </a:fld>
            <a:endParaRPr lang="en-US"/>
          </a:p>
        </p:txBody>
      </p:sp>
      <p:sp>
        <p:nvSpPr>
          <p:cNvPr id="105473" name="Rectangle 1"/>
          <p:cNvSpPr>
            <a:spLocks noChangeArrowheads="1"/>
          </p:cNvSpPr>
          <p:nvPr/>
        </p:nvSpPr>
        <p:spPr bwMode="auto">
          <a:xfrm>
            <a:off x="0" y="183991"/>
            <a:ext cx="9144000" cy="65210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४. वस्तू विकास: </a:t>
            </a:r>
            <a:endParaRPr kumimoji="0" lang="en-US" sz="2400" b="1"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जुन्या वस्तूमध्ये सुधारणा करण्याबाबत अथवा नवीन वस्तू बाजारात आणण्याबाबत होकारात्मक निर्णय झाल्यास प्रत्यक्ष वस्तू विकासाचे कार्य सुरू होते. तांत्रिक व अभियांत्रिकी विभागाकडे वस्तू विकासाचे काम सोपविण्यात येते. सुधारित वस्तू अथवा नवीन वस्तू तयार करण्याच्या प्रक्रियेमध्ये आवश्यक त्या चाचण्या / प्रयोग केले जातात. अंतिम चाचणीनंतर वस्तू बाजारात आणण्याबाबत निर्णय घेण्यात येतो.</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५. विपणन चाचणी: </a:t>
            </a:r>
            <a:endParaRPr kumimoji="0" lang="en-US" sz="2400" b="1"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उत्पादनविषयक चाचण्या पूर्ण झाल्यानंतर वस्तू बाजारात आणण्याबाबत ठरविले जाते. पण काही संस्था वस्तू बाजारात आणण्यापूर्वी तिची विपणन चाचणी घेतात नमुन्यादाखल काही मोजक्या शहरांमध्ये वस्तू ग्राहकांच्या प्रतिसादासाठी आणली जाते व त्याद्वारे वस्तूची विपणन चाचणी घेतली जाते. विपणन चाचणीचे निष्कर्ष अनुकूल व आशादायक असल्यास वस्तू बाजारात आणण्याचा अंतिम निर्णय घेण्यात येतो.</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91</a:t>
            </a:fld>
            <a:endParaRPr lang="en-US"/>
          </a:p>
        </p:txBody>
      </p:sp>
      <p:sp>
        <p:nvSpPr>
          <p:cNvPr id="106498" name="Rectangle 2"/>
          <p:cNvSpPr>
            <a:spLocks noChangeArrowheads="1"/>
          </p:cNvSpPr>
          <p:nvPr/>
        </p:nvSpPr>
        <p:spPr bwMode="auto">
          <a:xfrm>
            <a:off x="0" y="591235"/>
            <a:ext cx="91440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६. वस्तूचा बाजारपेठ प्रवेश (</a:t>
            </a:r>
            <a:r>
              <a:rPr kumimoji="0" lang="en-GB" sz="2800" b="1" i="0" u="none" strike="noStrike" cap="none" normalizeH="0" baseline="0" dirty="0" smtClean="0">
                <a:ln>
                  <a:noFill/>
                </a:ln>
                <a:solidFill>
                  <a:srgbClr val="F254D4"/>
                </a:solidFill>
                <a:effectLst/>
                <a:latin typeface="Arial Unicode MS" pitchFamily="34" charset="-128"/>
                <a:ea typeface="Arial Unicode MS" pitchFamily="34" charset="-128"/>
                <a:cs typeface="Arial Unicode MS" pitchFamily="34" charset="-128"/>
              </a:rPr>
              <a:t>Introduction of Product): </a:t>
            </a:r>
            <a:endParaRPr kumimoji="0" lang="en-US" sz="2800" b="1" i="0" u="none" strike="noStrike" cap="none" normalizeH="0" baseline="0" dirty="0" smtClean="0">
              <a:ln>
                <a:noFill/>
              </a:ln>
              <a:solidFill>
                <a:srgbClr val="F254D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बाजारात आणण्याचा अंतिम निर्णय झाल्यानंतर वस्तूच्या बाजारपेठ प्रवेशाची सर्व पूर्वतयारी करण्यात येते. याला वस्तू विकासाचे व्यावसायिकरण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Commercialisation)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असेही म्हटले जाते. वितरण साखळीची निवड, व्यापाऱ्यांची नियुक्ती जाहिरात प्रत्यक्ष वितरणाची व्यवस्था, वस्तूविषयक साहित्य इत्यादी पूर्वतयारी केली जाते. वस्तू संपूर्ण बाजारात आणावी की निवडक भागामध्ये आणावी याचा निर्णय घेण्यात येतो. तसेच वस्तू ही सर्वत्र एकाचवेळी आणावी की टप्प्याटप्प्याने आणावी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Full-Scale or Roll-out introduction)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हेसुद्धा ठरविले जाते. त्यानुसार सर्व पूर्वतयारी करून वस्तू बाजारात विपणनासाठी आणली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92</a:t>
            </a:fld>
            <a:endParaRPr lang="en-US"/>
          </a:p>
        </p:txBody>
      </p:sp>
      <p:sp>
        <p:nvSpPr>
          <p:cNvPr id="107521" name="Rectangle 1"/>
          <p:cNvSpPr>
            <a:spLocks noChangeArrowheads="1"/>
          </p:cNvSpPr>
          <p:nvPr/>
        </p:nvSpPr>
        <p:spPr bwMode="auto">
          <a:xfrm>
            <a:off x="0" y="609600"/>
            <a:ext cx="9144000"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नववस्तू विकासाचे घटक (</a:t>
            </a:r>
            <a:r>
              <a:rPr kumimoji="0" lang="en-GB" sz="2800" b="1" i="0" u="none" strike="noStrike" cap="none" normalizeH="0" baseline="0" dirty="0" smtClean="0">
                <a:ln>
                  <a:noFill/>
                </a:ln>
                <a:solidFill>
                  <a:srgbClr val="5A0644"/>
                </a:solidFill>
                <a:effectLst/>
                <a:latin typeface="Arial Unicode MS" pitchFamily="34" charset="-128"/>
                <a:ea typeface="Arial Unicode MS" pitchFamily="34" charset="-128"/>
                <a:cs typeface="Arial Unicode MS" pitchFamily="34" charset="-128"/>
              </a:rPr>
              <a:t>Components)</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2800" b="1" i="0" u="none" strike="noStrike" cap="none" normalizeH="0" baseline="0" dirty="0" smtClean="0">
              <a:ln>
                <a:noFill/>
              </a:ln>
              <a:solidFill>
                <a:srgbClr val="5A0644"/>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 वस्तू नूतनीकरण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Product Innovation) : </a:t>
            </a:r>
            <a:endParaRPr kumimoji="0" lang="en-US" sz="28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वस्तूमध्ये बदल करणे, तिच्या उपयोगितेमध्ये वाढ करणे, तिच्यातील लाभ विकसित करणे, वस्तूमध्ये सुधारणा किंवा वस्तूमधील उणिवा वा दोष दूर करणे या बाबी वस्तू नूतनीकरणामध्ये येतात. वस्तू नूतनीकरणाद्वारे ग्राहकांना त्यांच्या गरजांचे अधिक समाधान देण्याचा प्रयत्न केला जातो. दुसऱ्या भाषेमध्ये गरजांचे अधिक समाधान देण्याच्या दृष्टीने वस्तूमध्ये केलेले बदल, सुधारणा, लाभवृद्धी अथवा उपयोगिता</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वाढ म्हणजे नूतनीकरण होय.</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93</a:t>
            </a:fld>
            <a:endParaRPr lang="en-US"/>
          </a:p>
        </p:txBody>
      </p:sp>
      <p:sp>
        <p:nvSpPr>
          <p:cNvPr id="108545" name="Rectangle 1"/>
          <p:cNvSpPr>
            <a:spLocks noChangeArrowheads="1"/>
          </p:cNvSpPr>
          <p:nvPr/>
        </p:nvSpPr>
        <p:spPr bwMode="auto">
          <a:xfrm>
            <a:off x="0" y="743635"/>
            <a:ext cx="91440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२. वस्तू सुलभीकरण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Product Simplification): </a:t>
            </a:r>
          </a:p>
          <a:p>
            <a:pPr marL="0" marR="0" lvl="0" indent="0" algn="just" defTabSz="914400" rtl="0" eaLnBrk="1" fontAlgn="base" latinLnBrk="0" hangingPunct="1">
              <a:lnSpc>
                <a:spcPct val="150000"/>
              </a:lnSpc>
              <a:spcBef>
                <a:spcPct val="0"/>
              </a:spcBef>
              <a:spcAft>
                <a:spcPct val="0"/>
              </a:spcAft>
              <a:buClrTx/>
              <a:buSzTx/>
              <a:buFontTx/>
              <a:buNone/>
              <a:tabLst/>
            </a:pPr>
            <a:endParaRPr kumimoji="0" lang="mr-IN"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वस्तूच्या रचनेबाबत व वापराबाबत सुलभ तंत्र विकसित करण्याच्या तत्त्वाला 'वस्तू सुलभीकरण' म्हणतात. विशेषतः यांत्रिक व तांत्रिक वस्तूंबाबत सुलभीकरण तत्त्व महत्त्वाचे ठरते. बिगर यांत्रिक वस्तूंबाबत तिचा वापर / उपयोग सुलभ करण्यावर भर दिला जातो. या संदर्भात संगणकाचे उदाहरण महत्त्वाचे आहे. ५ वर्षांपूर्वीचा संगणक व आजचा संगणक यांची तुलना करता आजचा संगणक वापरण्याच्या दृष्टीने अत्यंत सुलभ आहे, वस्तुतः सुलभीकरणाची प्रक्रिया वेळखाऊ व कठीण स्वरूपाची असते.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94</a:t>
            </a:fld>
            <a:endParaRPr lang="en-US"/>
          </a:p>
        </p:txBody>
      </p:sp>
      <p:sp>
        <p:nvSpPr>
          <p:cNvPr id="109569" name="Rectangle 1"/>
          <p:cNvSpPr>
            <a:spLocks noChangeArrowheads="1"/>
          </p:cNvSpPr>
          <p:nvPr/>
        </p:nvSpPr>
        <p:spPr bwMode="auto">
          <a:xfrm>
            <a:off x="0" y="655653"/>
            <a:ext cx="91440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३. वस्तू प्रमाणीकरण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Product Standardisation) : </a:t>
            </a:r>
            <a:endParaRPr kumimoji="0" lang="en-US" sz="28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एकसमान दर्जाच्या वस्तूचे मोठ्या प्रमाणावर उत्पादन करणे किंवा मोजक्या वस्तूंचे समान दर्जामध्ये उत्पादन करणे अशा स्वरूपात वस्तूचे प्रमाणीकरण केले जाते. वस्तूचे गुणघटक, दर्जा घटक, डिझाईन, उपयोगिता, लाभ, कामगिरी, मूल्य, कच्चा माल, संस्कारक्रिया इत्यादींबाबत 'प्रमाण'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Standards)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निश्चित करून त्याचे अत्यंत काटेकोरपणे पालन करण्यात येते. अशा प्रमाणीकरणामुळे उत्पादनखर्च, श्रम व वेळ यात मोठ्या प्रमाणावर बचत साधता येते. त्यामुळे अशा वस्तूच्या किमतीसुद्धा योग्य प्रकारे निर्धारित करता येतात.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95</a:t>
            </a:fld>
            <a:endParaRPr lang="en-US"/>
          </a:p>
        </p:txBody>
      </p:sp>
      <p:sp>
        <p:nvSpPr>
          <p:cNvPr id="110593" name="Rectangle 1"/>
          <p:cNvSpPr>
            <a:spLocks noChangeArrowheads="1"/>
          </p:cNvSpPr>
          <p:nvPr/>
        </p:nvSpPr>
        <p:spPr bwMode="auto">
          <a:xfrm>
            <a:off x="0" y="838200"/>
            <a:ext cx="91440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४. वस्तू विविधीकरण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Product Diversification): </a:t>
            </a:r>
            <a:endPar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एकाच वस्तूचे विविध प्रकार उत्पादित करणे किंवा एका उत्पादन साखळीमध्ये विविध वस्तू उत्पादित करणे किंवा वस्तूशी संलग्न / संबंधित अशा वस्तूचे उत्पादन करणे म्हणजे वस्तू विविधीकरण होय. 'लक्स' साबण वडी एका रंगाऐवजी चार रंगात काढणे, 'लक्स' प्रमाणेच चार वेगळ्या व्यापारी नावांच्या (ब्रँडनेम) साबणवड्यांचे उत्पादन करणे किंवा शेव्हिंगक्रीम सोबतच शेव्हिंग सोप, शेव्हिंग ब्रश, शेव्हिंग लेझर्स, आफ्टरशेव्ह लोशन यांचे उत्पादन करणे अशी अनुक्रमे उदाहरणे सांगता येतील.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96</a:t>
            </a:fld>
            <a:endParaRPr lang="en-US"/>
          </a:p>
        </p:txBody>
      </p:sp>
      <p:sp>
        <p:nvSpPr>
          <p:cNvPr id="111617" name="Rectangle 1"/>
          <p:cNvSpPr>
            <a:spLocks noChangeArrowheads="1"/>
          </p:cNvSpPr>
          <p:nvPr/>
        </p:nvSpPr>
        <p:spPr bwMode="auto">
          <a:xfrm>
            <a:off x="0" y="896035"/>
            <a:ext cx="91440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५. वस्तू विशेषीकरण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Product Specialisation) : </a:t>
            </a:r>
            <a:endParaRPr kumimoji="0" lang="en-US" sz="2800" b="1"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उत्पादन व विपणनाच्या दृष्टीने विशिष्ट वस्तूंबाबत किंवा वस्तू साखळीबाबत वैशिष्ट्यपूर्ण उत्पादन करून त्यात आपले स्थान निर्माण करणे म्हणजे वस्तू विशेषीकरण होय. 'हिरो होंडा ने मोटारसायकल उत्पादनावर सर्व लक्ष केंद्रित करून विशेषीकरण साध्य केले आहे. लेलँड कंपनीने मालवाहक ट्रक्स् उत्पादनाबाबत विशेषीकरण केलेले आहे. उत्पादन संस्थेला विशेषीकरणामुळे बाजारपेठेत वस्तूच्या गुणवत्तेबाबत नावलौकिक व प्रतिष्ठा प्राप्त करता येते. एक वस्तू साखळीमध्ये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Single Product Line)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विशेषीकरण करणे अधिक सोईचे ठरते.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97</a:t>
            </a:fld>
            <a:endParaRPr lang="en-US"/>
          </a:p>
        </p:txBody>
      </p:sp>
      <p:sp>
        <p:nvSpPr>
          <p:cNvPr id="112641" name="Rectangle 1"/>
          <p:cNvSpPr>
            <a:spLocks noChangeArrowheads="1"/>
          </p:cNvSpPr>
          <p:nvPr/>
        </p:nvSpPr>
        <p:spPr bwMode="auto">
          <a:xfrm>
            <a:off x="0" y="637401"/>
            <a:ext cx="91440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६. वस्तू उच्चाटन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Product Elimination) : </a:t>
            </a:r>
            <a:endPar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 विकासामध्ये उत्पादन/ विपणन साखळीतून वस्तू काढून टाकणेसुद्धा अभिप्रेत आहे. ज्या वस्तूची मागणी कमी झाली (उदा. रेडिओ), जिच्या उपयोगितेची परिणामकारकता कमी झाली. (उदा. गॅसबत्ती), जी वस्तू बाजारात चालत नाही (उदा. मोपेड), ज्या वस्तूची ग्राहकाच्या दृष्टीने उपयुक्तता संपली आहे (उदा. स्टोव्ह) अशा वस्तू बाजारपेठेतून काढून घेण्याबाबत उत्पादन संस्थेला गांभीर्याने विचार करावा लागतो. यालाच वस्तूचे उच्चाटन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Elimination)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करणे किंवा वस्तू जीवनचक्र समाप्त करणे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Termination)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किंवा बाजारपेठेतून वस्तूची माघार घेणे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Withdrawal)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असे म्हणतात.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98</a:t>
            </a:fld>
            <a:endParaRPr lang="en-US"/>
          </a:p>
        </p:txBody>
      </p:sp>
      <p:sp>
        <p:nvSpPr>
          <p:cNvPr id="113665" name="Rectangle 1"/>
          <p:cNvSpPr>
            <a:spLocks noChangeArrowheads="1"/>
          </p:cNvSpPr>
          <p:nvPr/>
        </p:nvSpPr>
        <p:spPr bwMode="auto">
          <a:xfrm>
            <a:off x="0" y="849869"/>
            <a:ext cx="9144000" cy="36009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32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नावचिठ्ठी (</a:t>
            </a:r>
            <a:r>
              <a:rPr kumimoji="0" lang="en-GB" sz="3200" b="1" i="0" u="none" strike="noStrike" cap="none" normalizeH="0" baseline="0" dirty="0" smtClean="0">
                <a:ln>
                  <a:noFill/>
                </a:ln>
                <a:solidFill>
                  <a:schemeClr val="accent1">
                    <a:lumMod val="75000"/>
                  </a:schemeClr>
                </a:solidFill>
                <a:effectLst/>
                <a:latin typeface="Arial Unicode MS" pitchFamily="34" charset="-128"/>
                <a:ea typeface="Arial Unicode MS" pitchFamily="34" charset="-128"/>
                <a:cs typeface="Arial Unicode MS" pitchFamily="34" charset="-128"/>
              </a:rPr>
              <a:t>Labelling)</a:t>
            </a:r>
            <a:endParaRPr kumimoji="0" lang="en-US" sz="3200" b="1" i="0" u="none" strike="noStrike" cap="none" normalizeH="0" baseline="0" dirty="0" smtClean="0">
              <a:ln>
                <a:noFill/>
              </a:ln>
              <a:solidFill>
                <a:schemeClr val="accent1">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'नावचिठ्ठी' या संज्ञेची व्याख्या पुढीलप्रमाणे आहे.</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Calibri"/>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Calibri"/>
                <a:ea typeface="Arial Unicode MS" pitchFamily="34" charset="-128"/>
                <a:cs typeface="Arial Unicode MS" pitchFamily="34" charset="-128"/>
              </a:rPr>
              <a:t>“</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वस्तूला किंवा वस्तूच्या आवेष्टनास चिकटविलेल्या अथवा जोडलेल्या कागदाचा/प्लॅस्टिक पेपरचा/कापडाचा अथवा धातुपत्राचा तुकडा म्हणजे 'नावचिठ्ठी' होय, ज्यावर वस्तूची माहिती छापलेली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99</a:t>
            </a:fld>
            <a:endParaRPr lang="en-US"/>
          </a:p>
        </p:txBody>
      </p:sp>
      <p:sp>
        <p:nvSpPr>
          <p:cNvPr id="114689" name="Rectangle 1"/>
          <p:cNvSpPr>
            <a:spLocks noChangeArrowheads="1"/>
          </p:cNvSpPr>
          <p:nvPr/>
        </p:nvSpPr>
        <p:spPr bwMode="auto">
          <a:xfrm>
            <a:off x="0" y="685800"/>
            <a:ext cx="9144000" cy="5567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नावचिठ्ठी वस्तूला अथवा वस्तूच्या आवेष्टनास एक प्रकारे गुंडाळलेली असते. ग्राहकांना वस्तूबाबत जी माहिती देणे आवश्यक आहे, ती माहिती नावचिठ्ठीवर छापली जाते. नावचिठ्ठी ही संक्षिप्त व सुटसुटीत असावी. नावचिठ्ठीचा आकारसुद्धा छोटासा असतो. नावचिठ्ठी ही ग्राहकांसाठी प्राथमिक ओळख होय. अर्थात, सर्वच वस्तूंना नावचिठ्ठी लावली जाते असे नाही. काही विशिष्ट प्रकारच्या वस्तूंना नावचिठ्ठी लावण्यात येते. काही वस्तूंना टॅगच्या स्वरूपात नावचिठ्ठी असते. पण औषधे, खाद्यपदार्थ, पेये इत्यादी वस्तूंना जी नावचिठ्ठी चिकटविली जाते त्या नावचिठ्ठीवर आवश्यक ते तपशील छापण्याबाबत शासनाच्या खाद्य व औषधी विभागाचे काही नियम आहेत. वस्तूच्या नावाशिवाय वजन, वस्तूमधील गुणघटक, वापरण्याची मुदत इत्यादी तपशील छापला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345</TotalTime>
  <Words>5217</Words>
  <Application>Microsoft Office PowerPoint</Application>
  <PresentationFormat>On-screen Show (4:3)</PresentationFormat>
  <Paragraphs>793</Paragraphs>
  <Slides>113</Slides>
  <Notes>0</Notes>
  <HiddenSlides>0</HiddenSlides>
  <MMClips>0</MMClips>
  <ScaleCrop>false</ScaleCrop>
  <HeadingPairs>
    <vt:vector size="4" baseType="variant">
      <vt:variant>
        <vt:lpstr>Theme</vt:lpstr>
      </vt:variant>
      <vt:variant>
        <vt:i4>1</vt:i4>
      </vt:variant>
      <vt:variant>
        <vt:lpstr>Slide Titles</vt:lpstr>
      </vt:variant>
      <vt:variant>
        <vt:i4>113</vt:i4>
      </vt:variant>
    </vt:vector>
  </HeadingPairs>
  <TitlesOfParts>
    <vt:vector size="114"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tejpal</dc:creator>
  <cp:lastModifiedBy>tejpal</cp:lastModifiedBy>
  <cp:revision>82</cp:revision>
  <dcterms:created xsi:type="dcterms:W3CDTF">2006-08-16T00:00:00Z</dcterms:created>
  <dcterms:modified xsi:type="dcterms:W3CDTF">2021-07-15T12:53:25Z</dcterms:modified>
</cp:coreProperties>
</file>