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slides/slide8.xml" ContentType="application/vnd.openxmlformats-officedocument.presentationml.slide+xml"/>
  <Override PartName="/ppt/slides/slide49.xml" ContentType="application/vnd.openxmlformats-officedocument.presentationml.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0"/>
  </p:notesMasterIdLst>
  <p:sldIdLst>
    <p:sldId id="256" r:id="rId2"/>
    <p:sldId id="301" r:id="rId3"/>
    <p:sldId id="302" r:id="rId4"/>
    <p:sldId id="303" r:id="rId5"/>
    <p:sldId id="304" r:id="rId6"/>
    <p:sldId id="305" r:id="rId7"/>
    <p:sldId id="306" r:id="rId8"/>
    <p:sldId id="307" r:id="rId9"/>
    <p:sldId id="308" r:id="rId10"/>
    <p:sldId id="309" r:id="rId11"/>
    <p:sldId id="310" r:id="rId12"/>
    <p:sldId id="311" r:id="rId13"/>
    <p:sldId id="312" r:id="rId14"/>
    <p:sldId id="313" r:id="rId15"/>
    <p:sldId id="314" r:id="rId16"/>
    <p:sldId id="315" r:id="rId17"/>
    <p:sldId id="316" r:id="rId18"/>
    <p:sldId id="317" r:id="rId19"/>
    <p:sldId id="318" r:id="rId20"/>
    <p:sldId id="319" r:id="rId21"/>
    <p:sldId id="320" r:id="rId22"/>
    <p:sldId id="321" r:id="rId23"/>
    <p:sldId id="322" r:id="rId24"/>
    <p:sldId id="323" r:id="rId25"/>
    <p:sldId id="324" r:id="rId26"/>
    <p:sldId id="325" r:id="rId27"/>
    <p:sldId id="326" r:id="rId28"/>
    <p:sldId id="327" r:id="rId29"/>
    <p:sldId id="328" r:id="rId30"/>
    <p:sldId id="329" r:id="rId31"/>
    <p:sldId id="330" r:id="rId32"/>
    <p:sldId id="331" r:id="rId33"/>
    <p:sldId id="332" r:id="rId34"/>
    <p:sldId id="333" r:id="rId35"/>
    <p:sldId id="334" r:id="rId36"/>
    <p:sldId id="335" r:id="rId37"/>
    <p:sldId id="336" r:id="rId38"/>
    <p:sldId id="337" r:id="rId39"/>
    <p:sldId id="338" r:id="rId40"/>
    <p:sldId id="339" r:id="rId41"/>
    <p:sldId id="340" r:id="rId42"/>
    <p:sldId id="341" r:id="rId43"/>
    <p:sldId id="342" r:id="rId44"/>
    <p:sldId id="343" r:id="rId45"/>
    <p:sldId id="344" r:id="rId46"/>
    <p:sldId id="345" r:id="rId47"/>
    <p:sldId id="346" r:id="rId48"/>
    <p:sldId id="347" r:id="rId49"/>
    <p:sldId id="348" r:id="rId50"/>
    <p:sldId id="349" r:id="rId51"/>
    <p:sldId id="350" r:id="rId52"/>
    <p:sldId id="351" r:id="rId53"/>
    <p:sldId id="352" r:id="rId54"/>
    <p:sldId id="353" r:id="rId55"/>
    <p:sldId id="354" r:id="rId56"/>
    <p:sldId id="355" r:id="rId57"/>
    <p:sldId id="356" r:id="rId58"/>
    <p:sldId id="357" r:id="rId59"/>
    <p:sldId id="358" r:id="rId60"/>
    <p:sldId id="359" r:id="rId61"/>
    <p:sldId id="360" r:id="rId62"/>
    <p:sldId id="361" r:id="rId63"/>
    <p:sldId id="362" r:id="rId64"/>
    <p:sldId id="363" r:id="rId65"/>
    <p:sldId id="364" r:id="rId66"/>
    <p:sldId id="365" r:id="rId67"/>
    <p:sldId id="366" r:id="rId68"/>
    <p:sldId id="367" r:id="rId6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modifyVerifier cryptProviderType="rsaFull" cryptAlgorithmClass="hash" cryptAlgorithmType="typeAny" cryptAlgorithmSid="4" spinCount="100000" saltData="bcuzFHu6i9+ZZdYi5iRzKw==" hashData="/3KmOev3Ffl6WRjZsTX0Fxqxxt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6600"/>
    <a:srgbClr val="FFFF00"/>
    <a:srgbClr val="0000CC"/>
    <a:srgbClr val="FF3399"/>
    <a:srgbClr val="FF0000"/>
    <a:srgbClr val="CC9900"/>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6" d="100"/>
          <a:sy n="46" d="100"/>
        </p:scale>
        <p:origin x="-1296" y="-8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 Type="http://schemas.openxmlformats.org/officeDocument/2006/relationships/slide" Target="slides/slide6.xml"/><Relationship Id="rId71"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2427BF1-3F7F-451C-A02A-2D4EE7CE9846}" type="datetimeFigureOut">
              <a:rPr lang="en-US" smtClean="0"/>
              <a:pPr/>
              <a:t>7/15/2021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C509B32-F083-47EA-89B7-C732DED90828}"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6C6AF4B8-5520-436F-9ECB-49FD82710844}" type="datetime1">
              <a:rPr lang="en-US" smtClean="0"/>
              <a:pPr/>
              <a:t>7/15/2021</a:t>
            </a:fld>
            <a:endParaRPr lang="en-US"/>
          </a:p>
        </p:txBody>
      </p:sp>
      <p:sp>
        <p:nvSpPr>
          <p:cNvPr id="17" name="Footer Placeholder 16"/>
          <p:cNvSpPr>
            <a:spLocks noGrp="1"/>
          </p:cNvSpPr>
          <p:nvPr>
            <p:ph type="ftr" sz="quarter" idx="11"/>
          </p:nvPr>
        </p:nvSpPr>
        <p:spPr/>
        <p:txBody>
          <a:bodyPr/>
          <a:lstStyle/>
          <a:p>
            <a:r>
              <a:rPr lang="en-US" smtClean="0"/>
              <a:t>Prof.  Mahadev Kamble, Bhogawati Mahavidyalaya,Kurukali.</a:t>
            </a:r>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B6F15528-21DE-4FAA-801E-634DDDAF4B2B}" type="slidenum">
              <a:rPr lang="en-US" smtClean="0"/>
              <a:pPr/>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28DDBEB-3C3E-4141-8C9F-9F2D33671B5F}" type="datetime1">
              <a:rPr lang="en-US" smtClean="0"/>
              <a:pPr/>
              <a:t>7/15/2021</a:t>
            </a:fld>
            <a:endParaRPr lang="en-US"/>
          </a:p>
        </p:txBody>
      </p:sp>
      <p:sp>
        <p:nvSpPr>
          <p:cNvPr id="5" name="Footer Placeholder 4"/>
          <p:cNvSpPr>
            <a:spLocks noGrp="1"/>
          </p:cNvSpPr>
          <p:nvPr>
            <p:ph type="ftr" sz="quarter" idx="11"/>
          </p:nvPr>
        </p:nvSpPr>
        <p:spPr/>
        <p:txBody>
          <a:bodyPr/>
          <a:lstStyle/>
          <a:p>
            <a:r>
              <a:rPr lang="en-US" smtClean="0"/>
              <a:t>Prof.  Mahadev Kamble, Bhogawati Mahavidyalaya,Kurukali.</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B6F15528-21DE-4FAA-801E-634DDDAF4B2B}" type="slidenum">
              <a:rPr lang="en-US" smtClean="0"/>
              <a:pPr/>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13D6F49-F93C-4ED8-9046-301E27A3DDE1}" type="datetime1">
              <a:rPr lang="en-US" smtClean="0"/>
              <a:pPr/>
              <a:t>7/15/2021</a:t>
            </a:fld>
            <a:endParaRPr lang="en-US"/>
          </a:p>
        </p:txBody>
      </p:sp>
      <p:sp>
        <p:nvSpPr>
          <p:cNvPr id="5" name="Footer Placeholder 4"/>
          <p:cNvSpPr>
            <a:spLocks noGrp="1"/>
          </p:cNvSpPr>
          <p:nvPr>
            <p:ph type="ftr" sz="quarter" idx="11"/>
          </p:nvPr>
        </p:nvSpPr>
        <p:spPr/>
        <p:txBody>
          <a:bodyPr/>
          <a:lstStyle/>
          <a:p>
            <a:r>
              <a:rPr lang="en-US" smtClean="0"/>
              <a:t>Prof.  Mahadev Kamble, Bhogawati Mahavidyalaya,Kurukali.</a:t>
            </a:r>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0D6068DB-726B-4D47-848B-96F333FADC26}" type="datetime1">
              <a:rPr lang="en-US" smtClean="0"/>
              <a:pPr/>
              <a:t>7/15/2021</a:t>
            </a:fld>
            <a:endParaRPr lang="en-US"/>
          </a:p>
        </p:txBody>
      </p:sp>
      <p:sp>
        <p:nvSpPr>
          <p:cNvPr id="5" name="Footer Placeholder 4"/>
          <p:cNvSpPr>
            <a:spLocks noGrp="1"/>
          </p:cNvSpPr>
          <p:nvPr>
            <p:ph type="ftr" sz="quarter" idx="11"/>
          </p:nvPr>
        </p:nvSpPr>
        <p:spPr/>
        <p:txBody>
          <a:bodyPr/>
          <a:lstStyle/>
          <a:p>
            <a:r>
              <a:rPr lang="en-US" smtClean="0"/>
              <a:t>Prof.  Mahadev Kamble, Bhogawati Mahavidyalaya,Kurukali.</a:t>
            </a:r>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B6F15528-21DE-4FAA-801E-634DDDAF4B2B}" type="slidenum">
              <a:rPr lang="en-US" smtClean="0"/>
              <a:pPr/>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r>
              <a:rPr lang="en-US" smtClean="0"/>
              <a:t>Prof.  Mahadev Kamble, Bhogawati Mahavidyalaya,Kurukali.</a:t>
            </a:r>
            <a:endParaRPr lang="en-US"/>
          </a:p>
        </p:txBody>
      </p:sp>
      <p:sp>
        <p:nvSpPr>
          <p:cNvPr id="4" name="Date Placeholder 3"/>
          <p:cNvSpPr>
            <a:spLocks noGrp="1"/>
          </p:cNvSpPr>
          <p:nvPr>
            <p:ph type="dt" sz="half" idx="10"/>
          </p:nvPr>
        </p:nvSpPr>
        <p:spPr/>
        <p:txBody>
          <a:bodyPr/>
          <a:lstStyle/>
          <a:p>
            <a:fld id="{D6A1013A-CCD5-4092-BF6E-5B13E7D3DAD0}" type="datetime1">
              <a:rPr lang="en-US" smtClean="0"/>
              <a:pPr/>
              <a:t>7/15/2021</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B6F15528-21DE-4FAA-801E-634DDDAF4B2B}" type="slidenum">
              <a:rPr lang="en-US" smtClean="0"/>
              <a:pPr/>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6CFCB3F6-6DC1-4882-9808-2B90A8998535}" type="datetime1">
              <a:rPr lang="en-US" smtClean="0"/>
              <a:pPr/>
              <a:t>7/15/2021</a:t>
            </a:fld>
            <a:endParaRPr lang="en-US"/>
          </a:p>
        </p:txBody>
      </p:sp>
      <p:sp>
        <p:nvSpPr>
          <p:cNvPr id="6" name="Footer Placeholder 5"/>
          <p:cNvSpPr>
            <a:spLocks noGrp="1"/>
          </p:cNvSpPr>
          <p:nvPr>
            <p:ph type="ftr" sz="quarter" idx="11"/>
          </p:nvPr>
        </p:nvSpPr>
        <p:spPr/>
        <p:txBody>
          <a:bodyPr/>
          <a:lstStyle/>
          <a:p>
            <a:r>
              <a:rPr lang="en-US" smtClean="0"/>
              <a:t>Prof.  Mahadev Kamble, Bhogawati Mahavidyalaya,Kurukali.</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8DEF918B-4B33-431D-8CED-BF2798C3D25E}" type="datetime1">
              <a:rPr lang="en-US" smtClean="0"/>
              <a:pPr/>
              <a:t>7/15/2021</a:t>
            </a:fld>
            <a:endParaRPr lang="en-US"/>
          </a:p>
        </p:txBody>
      </p:sp>
      <p:sp>
        <p:nvSpPr>
          <p:cNvPr id="8" name="Footer Placeholder 7"/>
          <p:cNvSpPr>
            <a:spLocks noGrp="1"/>
          </p:cNvSpPr>
          <p:nvPr>
            <p:ph type="ftr" sz="quarter" idx="11"/>
          </p:nvPr>
        </p:nvSpPr>
        <p:spPr>
          <a:xfrm>
            <a:off x="304800" y="6409944"/>
            <a:ext cx="3581400" cy="365760"/>
          </a:xfrm>
        </p:spPr>
        <p:txBody>
          <a:bodyPr/>
          <a:lstStyle/>
          <a:p>
            <a:r>
              <a:rPr lang="en-US" smtClean="0"/>
              <a:t>Prof.  Mahadev Kamble, Bhogawati Mahavidyalaya,Kurukali.</a:t>
            </a:r>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B6F15528-21DE-4FAA-801E-634DDDAF4B2B}" type="slidenum">
              <a:rPr lang="en-US" smtClean="0"/>
              <a:pPr/>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2F99C64A-C679-4FCD-BA2B-772FA6BEF21A}" type="datetime1">
              <a:rPr lang="en-US" smtClean="0"/>
              <a:pPr/>
              <a:t>7/15/2021</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F7B4065D-3AD0-42A6-84C4-2279551FB2A8}" type="datetime1">
              <a:rPr lang="en-US" smtClean="0"/>
              <a:pPr/>
              <a:t>7/15/2021</a:t>
            </a:fld>
            <a:endParaRPr lang="en-US"/>
          </a:p>
        </p:txBody>
      </p:sp>
      <p:sp>
        <p:nvSpPr>
          <p:cNvPr id="3" name="Footer Placeholder 2"/>
          <p:cNvSpPr>
            <a:spLocks noGrp="1"/>
          </p:cNvSpPr>
          <p:nvPr>
            <p:ph type="ftr" sz="quarter" idx="11"/>
          </p:nvPr>
        </p:nvSpPr>
        <p:spPr/>
        <p:txBody>
          <a:bodyPr/>
          <a:lstStyle/>
          <a:p>
            <a:r>
              <a:rPr lang="en-US" smtClean="0"/>
              <a:t>Prof.  Mahadev Kamble, Bhogawati Mahavidyalaya,Kurukali.</a:t>
            </a:r>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B6F15528-21DE-4FAA-801E-634DDDAF4B2B}" type="slidenum">
              <a:rPr lang="en-US" smtClean="0"/>
              <a:pPr/>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726DDF20-3D26-455A-8D7C-EA1CDC982E7D}" type="datetime1">
              <a:rPr lang="en-US" smtClean="0"/>
              <a:pPr/>
              <a:t>7/15/2021</a:t>
            </a:fld>
            <a:endParaRPr lang="en-US"/>
          </a:p>
        </p:txBody>
      </p:sp>
      <p:sp>
        <p:nvSpPr>
          <p:cNvPr id="6" name="Footer Placeholder 5"/>
          <p:cNvSpPr>
            <a:spLocks noGrp="1"/>
          </p:cNvSpPr>
          <p:nvPr>
            <p:ph type="ftr" sz="quarter" idx="11"/>
          </p:nvPr>
        </p:nvSpPr>
        <p:spPr>
          <a:xfrm>
            <a:off x="301752" y="6410848"/>
            <a:ext cx="3383280" cy="365760"/>
          </a:xfrm>
        </p:spPr>
        <p:txBody>
          <a:bodyPr/>
          <a:lstStyle/>
          <a:p>
            <a:r>
              <a:rPr lang="en-US" smtClean="0"/>
              <a:t>Prof.  Mahadev Kamble, Bhogawati Mahavidyalaya,Kurukali.</a:t>
            </a:r>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B6F15528-21DE-4FAA-801E-634DDDAF4B2B}" type="slidenum">
              <a:rPr lang="en-US" smtClean="0"/>
              <a:pPr/>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C0F8A15A-B9B2-4066-B13E-0912B736A335}" type="datetime1">
              <a:rPr lang="en-US" smtClean="0"/>
              <a:pPr/>
              <a:t>7/15/2021</a:t>
            </a:fld>
            <a:endParaRPr lang="en-US"/>
          </a:p>
        </p:txBody>
      </p:sp>
      <p:sp>
        <p:nvSpPr>
          <p:cNvPr id="6" name="Footer Placeholder 5"/>
          <p:cNvSpPr>
            <a:spLocks noGrp="1"/>
          </p:cNvSpPr>
          <p:nvPr>
            <p:ph type="ftr" sz="quarter" idx="11"/>
          </p:nvPr>
        </p:nvSpPr>
        <p:spPr>
          <a:xfrm>
            <a:off x="301752" y="6410848"/>
            <a:ext cx="3584448" cy="365760"/>
          </a:xfrm>
        </p:spPr>
        <p:txBody>
          <a:bodyPr/>
          <a:lstStyle/>
          <a:p>
            <a:r>
              <a:rPr lang="en-US" smtClean="0"/>
              <a:t>Prof.  Mahadev Kamble, Bhogawati Mahavidyalaya,Kurukali.</a:t>
            </a: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18F496BF-FA99-4160-BC25-1CFBA1801E44}" type="datetime1">
              <a:rPr lang="en-US" smtClean="0"/>
              <a:pPr/>
              <a:t>7/15/2021</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r>
              <a:rPr lang="en-US" smtClean="0"/>
              <a:t>Prof.  Mahadev Kamble, Bhogawati Mahavidyalaya,Kurukali.</a:t>
            </a:r>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B6F15528-21DE-4FAA-801E-634DDDAF4B2B}" type="slidenum">
              <a:rPr lang="en-US" smtClean="0"/>
              <a:pPr/>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457201"/>
            <a:ext cx="8153400" cy="5986254"/>
          </a:xfrm>
          <a:prstGeom prst="rect">
            <a:avLst/>
          </a:prstGeom>
        </p:spPr>
        <p:txBody>
          <a:bodyPr wrap="square">
            <a:spAutoFit/>
          </a:bodyPr>
          <a:lstStyle/>
          <a:p>
            <a:pPr algn="ctr"/>
            <a:r>
              <a:rPr lang="mr-IN" sz="3200" b="1" dirty="0" smtClean="0">
                <a:solidFill>
                  <a:srgbClr val="7030A0"/>
                </a:solidFill>
                <a:latin typeface="Arial Unicode MS" pitchFamily="34" charset="-128"/>
                <a:ea typeface="Arial Unicode MS" pitchFamily="34" charset="-128"/>
                <a:cs typeface="Arial Unicode MS" pitchFamily="34" charset="-128"/>
              </a:rPr>
              <a:t>विषय : विपणनाची तत्त्वे</a:t>
            </a:r>
            <a:endParaRPr lang="en-US" sz="3200" b="1" dirty="0" smtClean="0">
              <a:latin typeface="Arial Unicode MS" pitchFamily="34" charset="-128"/>
              <a:ea typeface="Arial Unicode MS" pitchFamily="34" charset="-128"/>
              <a:cs typeface="Arial Unicode MS" pitchFamily="34" charset="-128"/>
            </a:endParaRPr>
          </a:p>
          <a:p>
            <a:pPr lvl="0" algn="ctr" fontAlgn="base">
              <a:lnSpc>
                <a:spcPct val="150000"/>
              </a:lnSpc>
              <a:spcBef>
                <a:spcPct val="0"/>
              </a:spcBef>
              <a:spcAft>
                <a:spcPct val="0"/>
              </a:spcAft>
            </a:pPr>
            <a:endParaRPr lang="mr-IN" b="1" dirty="0" smtClean="0">
              <a:solidFill>
                <a:srgbClr val="002060"/>
              </a:solidFill>
              <a:latin typeface="Arial Unicode MS" pitchFamily="34" charset="-128"/>
              <a:ea typeface="Arial Unicode MS" pitchFamily="34" charset="-128"/>
              <a:cs typeface="Arial Unicode MS" pitchFamily="34" charset="-128"/>
            </a:endParaRPr>
          </a:p>
          <a:p>
            <a:pPr lvl="0" indent="457200" algn="ctr" fontAlgn="base">
              <a:lnSpc>
                <a:spcPct val="150000"/>
              </a:lnSpc>
              <a:spcBef>
                <a:spcPct val="0"/>
              </a:spcBef>
              <a:spcAft>
                <a:spcPct val="0"/>
              </a:spcAft>
            </a:pPr>
            <a:r>
              <a:rPr lang="mr-IN" sz="3200" b="1" dirty="0" smtClean="0">
                <a:solidFill>
                  <a:srgbClr val="00B050"/>
                </a:solidFill>
                <a:latin typeface="Times New Roman" pitchFamily="18" charset="0"/>
                <a:ea typeface="Arial Unicode MS" pitchFamily="34" charset="-128"/>
                <a:cs typeface="Arial Unicode MS" pitchFamily="34" charset="-128"/>
              </a:rPr>
              <a:t>वस्तूची किंमतनिर्धारण</a:t>
            </a:r>
          </a:p>
          <a:p>
            <a:pPr lvl="0" indent="457200" algn="ctr" fontAlgn="base">
              <a:lnSpc>
                <a:spcPct val="150000"/>
              </a:lnSpc>
              <a:spcBef>
                <a:spcPct val="0"/>
              </a:spcBef>
              <a:spcAft>
                <a:spcPct val="0"/>
              </a:spcAft>
            </a:pPr>
            <a:r>
              <a:rPr lang="mr-IN" sz="3200" b="1" dirty="0" smtClean="0">
                <a:solidFill>
                  <a:srgbClr val="00B050"/>
                </a:solidFill>
                <a:latin typeface="Times New Roman" pitchFamily="18" charset="0"/>
                <a:ea typeface="Arial Unicode MS" pitchFamily="34" charset="-128"/>
                <a:cs typeface="Arial Unicode MS" pitchFamily="34" charset="-128"/>
              </a:rPr>
              <a:t>(</a:t>
            </a:r>
            <a:r>
              <a:rPr lang="en-US" sz="3200" b="1" dirty="0" smtClean="0">
                <a:solidFill>
                  <a:srgbClr val="00B050"/>
                </a:solidFill>
                <a:latin typeface="Times New Roman" pitchFamily="18" charset="0"/>
                <a:ea typeface="Arial Unicode MS" pitchFamily="34" charset="-128"/>
                <a:cs typeface="Arial Unicode MS" pitchFamily="34" charset="-128"/>
              </a:rPr>
              <a:t>Product Pricing)</a:t>
            </a:r>
          </a:p>
          <a:p>
            <a:pPr algn="ctr"/>
            <a:endParaRPr lang="en-US" sz="2400" b="1" dirty="0" smtClean="0">
              <a:solidFill>
                <a:srgbClr val="FF0000"/>
              </a:solidFill>
              <a:latin typeface="Arial Unicode MS" pitchFamily="34" charset="-128"/>
              <a:ea typeface="Arial Unicode MS" pitchFamily="34" charset="-128"/>
              <a:cs typeface="Arial Unicode MS" pitchFamily="34" charset="-128"/>
            </a:endParaRPr>
          </a:p>
          <a:p>
            <a:pPr algn="ctr"/>
            <a:endParaRPr lang="en-US" sz="2400" b="1" dirty="0" smtClean="0">
              <a:solidFill>
                <a:srgbClr val="FF0000"/>
              </a:solidFill>
              <a:latin typeface="Arial Unicode MS" pitchFamily="34" charset="-128"/>
              <a:ea typeface="Arial Unicode MS" pitchFamily="34" charset="-128"/>
              <a:cs typeface="Arial Unicode MS" pitchFamily="34" charset="-128"/>
            </a:endParaRPr>
          </a:p>
          <a:p>
            <a:pPr algn="ctr"/>
            <a:endParaRPr lang="en-US" sz="2400" b="1" dirty="0" smtClean="0">
              <a:solidFill>
                <a:srgbClr val="FF0000"/>
              </a:solidFill>
              <a:latin typeface="Arial Unicode MS" pitchFamily="34" charset="-128"/>
              <a:ea typeface="Arial Unicode MS" pitchFamily="34" charset="-128"/>
              <a:cs typeface="Arial Unicode MS" pitchFamily="34" charset="-128"/>
            </a:endParaRPr>
          </a:p>
          <a:p>
            <a:pPr algn="ctr"/>
            <a:endParaRPr lang="en-US" sz="2800" b="1" dirty="0" smtClean="0">
              <a:solidFill>
                <a:srgbClr val="FF0000"/>
              </a:solidFill>
              <a:latin typeface="Arial Unicode MS" pitchFamily="34" charset="-128"/>
              <a:ea typeface="Arial Unicode MS" pitchFamily="34" charset="-128"/>
              <a:cs typeface="Arial Unicode MS" pitchFamily="34" charset="-128"/>
            </a:endParaRPr>
          </a:p>
          <a:p>
            <a:pPr algn="ctr"/>
            <a:r>
              <a:rPr lang="mr-IN" sz="2800" b="1" dirty="0" smtClean="0">
                <a:solidFill>
                  <a:srgbClr val="FF0000"/>
                </a:solidFill>
                <a:latin typeface="Arial Unicode MS" pitchFamily="34" charset="-128"/>
                <a:ea typeface="Arial Unicode MS" pitchFamily="34" charset="-128"/>
                <a:cs typeface="Arial Unicode MS" pitchFamily="34" charset="-128"/>
              </a:rPr>
              <a:t>प्रा.</a:t>
            </a:r>
            <a:r>
              <a:rPr lang="en-US" sz="2800" b="1" dirty="0" smtClean="0">
                <a:solidFill>
                  <a:srgbClr val="FF0000"/>
                </a:solidFill>
                <a:latin typeface="Arial Unicode MS" pitchFamily="34" charset="-128"/>
                <a:ea typeface="Arial Unicode MS" pitchFamily="34" charset="-128"/>
                <a:cs typeface="Arial Unicode MS" pitchFamily="34" charset="-128"/>
              </a:rPr>
              <a:t> </a:t>
            </a:r>
            <a:r>
              <a:rPr lang="mr-IN" sz="2800" b="1" dirty="0" smtClean="0">
                <a:solidFill>
                  <a:srgbClr val="FF0000"/>
                </a:solidFill>
                <a:latin typeface="Arial Unicode MS" pitchFamily="34" charset="-128"/>
                <a:ea typeface="Arial Unicode MS" pitchFamily="34" charset="-128"/>
                <a:cs typeface="Arial Unicode MS" pitchFamily="34" charset="-128"/>
              </a:rPr>
              <a:t>महादेव कांबळे </a:t>
            </a:r>
          </a:p>
          <a:p>
            <a:pPr algn="ctr"/>
            <a:r>
              <a:rPr lang="mr-IN" sz="2800" dirty="0" smtClean="0">
                <a:latin typeface="Arial Unicode MS" pitchFamily="34" charset="-128"/>
                <a:ea typeface="Arial Unicode MS" pitchFamily="34" charset="-128"/>
                <a:cs typeface="Arial Unicode MS" pitchFamily="34" charset="-128"/>
              </a:rPr>
              <a:t>			</a:t>
            </a:r>
            <a:endParaRPr lang="en-US" sz="2400" dirty="0" smtClean="0">
              <a:latin typeface="Bookman Old Style" pitchFamily="18" charset="0"/>
              <a:ea typeface="Arial Unicode MS" pitchFamily="34" charset="-128"/>
              <a:cs typeface="Arial Unicode MS" pitchFamily="34" charset="-128"/>
            </a:endParaRPr>
          </a:p>
          <a:p>
            <a:pPr algn="ctr"/>
            <a:r>
              <a:rPr lang="mr-IN" sz="2400" b="1" dirty="0" smtClean="0">
                <a:solidFill>
                  <a:srgbClr val="7030A0"/>
                </a:solidFill>
                <a:latin typeface="Arial Unicode MS" pitchFamily="34" charset="-128"/>
                <a:ea typeface="Arial Unicode MS" pitchFamily="34" charset="-128"/>
                <a:cs typeface="Arial Unicode MS" pitchFamily="34" charset="-128"/>
              </a:rPr>
              <a:t>सहाय्यक प्राध्यापक व  वाणिज्य विभाग प्रमुख</a:t>
            </a:r>
            <a:endParaRPr lang="en-US" sz="2400" b="1" dirty="0" smtClean="0">
              <a:solidFill>
                <a:srgbClr val="7030A0"/>
              </a:solidFill>
              <a:latin typeface="Arial Unicode MS" pitchFamily="34" charset="-128"/>
              <a:ea typeface="Arial Unicode MS" pitchFamily="34" charset="-128"/>
              <a:cs typeface="Arial Unicode MS" pitchFamily="34" charset="-128"/>
            </a:endParaRPr>
          </a:p>
          <a:p>
            <a:pPr algn="ctr"/>
            <a:r>
              <a:rPr lang="mr-IN" sz="2400" b="1" dirty="0" smtClean="0">
                <a:solidFill>
                  <a:srgbClr val="7030A0"/>
                </a:solidFill>
                <a:latin typeface="Arial Unicode MS" pitchFamily="34" charset="-128"/>
                <a:ea typeface="Arial Unicode MS" pitchFamily="34" charset="-128"/>
                <a:cs typeface="Arial Unicode MS" pitchFamily="34" charset="-128"/>
              </a:rPr>
              <a:t>भोगावती महाविद्यालय, कुरुकली </a:t>
            </a:r>
            <a:endParaRPr lang="en-US" sz="2400" dirty="0" smtClean="0"/>
          </a:p>
          <a:p>
            <a:pPr algn="ctr"/>
            <a:endParaRPr lang="en-US" sz="2400" b="1" dirty="0" smtClean="0">
              <a:solidFill>
                <a:srgbClr val="FF0000"/>
              </a:solidFill>
              <a:latin typeface="Arial Unicode MS" pitchFamily="34" charset="-128"/>
              <a:ea typeface="Arial Unicode MS" pitchFamily="34" charset="-128"/>
              <a:cs typeface="Arial Unicode MS" pitchFamily="34" charset="-128"/>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1</a:t>
            </a:fld>
            <a:endParaRPr lang="en-US"/>
          </a:p>
        </p:txBody>
      </p:sp>
      <p:sp>
        <p:nvSpPr>
          <p:cNvPr id="5" name="Footer Placeholder 4"/>
          <p:cNvSpPr>
            <a:spLocks noGrp="1"/>
          </p:cNvSpPr>
          <p:nvPr>
            <p:ph type="ftr" sz="quarter" idx="11"/>
          </p:nvPr>
        </p:nvSpPr>
        <p:spPr/>
        <p:txBody>
          <a:bodyPr/>
          <a:lstStyle/>
          <a:p>
            <a:r>
              <a:rPr lang="en-US" smtClean="0"/>
              <a:t>Prof.  Mahadev Kamble, Bhogawati Mahavidyalaya,Kurukali.</a:t>
            </a:r>
            <a:endParaRPr lang="en-US"/>
          </a:p>
        </p:txBody>
      </p:sp>
      <p:pic>
        <p:nvPicPr>
          <p:cNvPr id="7" name="Picture 6" descr="F:\Mahadev Kamble Sir PPT\1-removebg-preview.png"/>
          <p:cNvPicPr>
            <a:picLocks noChangeAspect="1" noChangeArrowheads="1"/>
          </p:cNvPicPr>
          <p:nvPr/>
        </p:nvPicPr>
        <p:blipFill>
          <a:blip r:embed="rId2" cstate="print"/>
          <a:srcRect/>
          <a:stretch>
            <a:fillRect/>
          </a:stretch>
        </p:blipFill>
        <p:spPr bwMode="auto">
          <a:xfrm>
            <a:off x="609600" y="2438400"/>
            <a:ext cx="2743200" cy="2667000"/>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10</a:t>
            </a:fld>
            <a:endParaRPr lang="en-US"/>
          </a:p>
        </p:txBody>
      </p:sp>
      <p:sp>
        <p:nvSpPr>
          <p:cNvPr id="38913" name="Rectangle 1"/>
          <p:cNvSpPr>
            <a:spLocks noChangeArrowheads="1"/>
          </p:cNvSpPr>
          <p:nvPr/>
        </p:nvSpPr>
        <p:spPr bwMode="auto">
          <a:xfrm>
            <a:off x="304800" y="58404"/>
            <a:ext cx="8610600" cy="64402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CC9900"/>
                </a:solidFill>
                <a:effectLst/>
                <a:latin typeface="Arial Unicode MS" pitchFamily="34" charset="-128"/>
                <a:ea typeface="Arial Unicode MS" pitchFamily="34" charset="-128"/>
                <a:cs typeface="Arial Unicode MS" pitchFamily="34" charset="-128"/>
              </a:rPr>
              <a:t>५. उत्पादक घटकांचा मोबदला </a:t>
            </a:r>
            <a:endParaRPr kumimoji="0" lang="en-US" sz="2800" b="1" i="0" u="none" strike="noStrike" cap="none" normalizeH="0" baseline="0" dirty="0" smtClean="0">
              <a:ln>
                <a:noFill/>
              </a:ln>
              <a:solidFill>
                <a:srgbClr val="CC990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उत्पादक घटकांचा मोबदला हा वस्तूच्या किमतीमधून मिळणाऱ्या रकमेतूनच दिला जात असतो. म्हणून कामगारांची मजुरी, अधिकाऱ्यांचे वेतन, प्रशासकीय खर्च, कर्जाचे व्याज इत्यादी बाबींवरील खर्च भागविण्यासाठी किंमत हाच स्रोत असतो. म्हणजे वस्तूच्या किमतीच्या आधारावर उत्पादक घटकांचा मोबदला ठरविता येत असतो.</a:t>
            </a:r>
            <a:endParaRPr kumimoji="0" lang="en-US"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CC9900"/>
                </a:solidFill>
                <a:effectLst/>
                <a:latin typeface="Arial Unicode MS" pitchFamily="34" charset="-128"/>
                <a:ea typeface="Arial Unicode MS" pitchFamily="34" charset="-128"/>
                <a:cs typeface="Arial Unicode MS" pitchFamily="34" charset="-128"/>
              </a:rPr>
              <a:t>६. वितरकांची उपलब्धता : </a:t>
            </a:r>
            <a:endParaRPr kumimoji="0" lang="en-US" sz="2800" b="1" i="0" u="none" strike="noStrike" cap="none" normalizeH="0" baseline="0" dirty="0" smtClean="0">
              <a:ln>
                <a:noFill/>
              </a:ln>
              <a:solidFill>
                <a:srgbClr val="CC990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वितरकांची दलाली व नफा याचे प्रमाण वस्तूच्या किमतीवर आधारित असते. साध्या भाषेत ही दलाली व त्यांचा नफा हा किमतीमध्ये अंतर्भूत असतो. वस्तूची किंमत योग्य ठेवल्यास वस्तूच्या वितरणासाठी वितरकांची व मध्यस्थांची उपलब्धता होऊ शकते.</a:t>
            </a:r>
            <a:endParaRPr kumimoji="0" lang="mr-IN" sz="23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11</a:t>
            </a:fld>
            <a:endParaRPr lang="en-US"/>
          </a:p>
        </p:txBody>
      </p:sp>
      <p:sp>
        <p:nvSpPr>
          <p:cNvPr id="39937" name="Rectangle 1"/>
          <p:cNvSpPr>
            <a:spLocks noChangeArrowheads="1"/>
          </p:cNvSpPr>
          <p:nvPr/>
        </p:nvSpPr>
        <p:spPr bwMode="auto">
          <a:xfrm>
            <a:off x="228600" y="381000"/>
            <a:ext cx="8610600" cy="581697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CC9900"/>
                </a:solidFill>
                <a:effectLst/>
                <a:latin typeface="Arial Unicode MS" pitchFamily="34" charset="-128"/>
                <a:ea typeface="Arial Unicode MS" pitchFamily="34" charset="-128"/>
                <a:cs typeface="Arial Unicode MS" pitchFamily="34" charset="-128"/>
              </a:rPr>
              <a:t>७. वस्तू विकासाचे निर्णय : </a:t>
            </a:r>
            <a:endParaRPr kumimoji="0" lang="en-US" sz="2800" b="1" i="0" u="none" strike="noStrike" cap="none" normalizeH="0" baseline="0" dirty="0" smtClean="0">
              <a:ln>
                <a:noFill/>
              </a:ln>
              <a:solidFill>
                <a:srgbClr val="CC990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वस्तू विकासाचे बहुसंख्य निर्णय हे वस्तूच्या किमतीशी निगडित असतात. वस्तूच्या किमतीमुळे हे सर्व निर्णय प्रभावित होतात. वस्तू विकासाच्या कार्यक्रमांना आर्थिक आधार देण्याचे कार्य किंमतच करीत असते.</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CC9900"/>
                </a:solidFill>
                <a:effectLst/>
                <a:latin typeface="Arial Unicode MS" pitchFamily="34" charset="-128"/>
                <a:ea typeface="Arial Unicode MS" pitchFamily="34" charset="-128"/>
                <a:cs typeface="Arial Unicode MS" pitchFamily="34" charset="-128"/>
              </a:rPr>
              <a:t>८. विपणनामध्ये निर्णायक </a:t>
            </a:r>
            <a:endParaRPr kumimoji="0" lang="en-US" sz="2800" b="1" i="0" u="none" strike="noStrike" cap="none" normalizeH="0" baseline="0" dirty="0" smtClean="0">
              <a:ln>
                <a:noFill/>
              </a:ln>
              <a:solidFill>
                <a:srgbClr val="CC990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विपणनाच्या विभिन्न क्रियांमध्ये 'किंमत' हा सर्वस्पर्शी परिणाम करणारा घटक आहे. म्हणून विपणनामध्ये व विपणन मिश्रणामध्ये वस्तूची किंमत हा निर्णायक घटक मानला जातो. किमतीवर विपणनाच्या क्रियांचे भवितव्य अवलंबून असते.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12</a:t>
            </a:fld>
            <a:endParaRPr lang="en-US"/>
          </a:p>
        </p:txBody>
      </p:sp>
      <p:sp>
        <p:nvSpPr>
          <p:cNvPr id="40961" name="Rectangle 1"/>
          <p:cNvSpPr>
            <a:spLocks noChangeArrowheads="1"/>
          </p:cNvSpPr>
          <p:nvPr/>
        </p:nvSpPr>
        <p:spPr bwMode="auto">
          <a:xfrm>
            <a:off x="228600" y="136268"/>
            <a:ext cx="8686800" cy="63709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CC9900"/>
                </a:solidFill>
                <a:effectLst/>
                <a:latin typeface="Arial Unicode MS" pitchFamily="34" charset="-128"/>
                <a:ea typeface="Arial Unicode MS" pitchFamily="34" charset="-128"/>
                <a:cs typeface="Arial Unicode MS" pitchFamily="34" charset="-128"/>
              </a:rPr>
              <a:t>९. संस्थेची आर्थिक स्थिती :</a:t>
            </a:r>
            <a:endParaRPr kumimoji="0" lang="en-US" sz="2800" b="1" i="0" u="none" strike="noStrike" cap="none" normalizeH="0" baseline="0" dirty="0" smtClean="0">
              <a:ln>
                <a:noFill/>
              </a:ln>
              <a:solidFill>
                <a:srgbClr val="CC990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कोणत्याही संस्थेची आर्थिक स्थिती ही नफ्यावर अवलंबून असते. संस्थेचा नफा हा अंतिमतः वस्तूच्या किमतीशी निगडित असतो.. किंबहुना किंमत हा नफा निर्धारक घटक आहे. म्हणून संस्थेची आर्थिक स्थिती हीसुद्धा वस्तूच्या किमतीवर अवलंबून असते. </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CC9900"/>
                </a:solidFill>
                <a:effectLst/>
                <a:latin typeface="Arial Unicode MS" pitchFamily="34" charset="-128"/>
                <a:ea typeface="Arial Unicode MS" pitchFamily="34" charset="-128"/>
                <a:cs typeface="Arial Unicode MS" pitchFamily="34" charset="-128"/>
              </a:rPr>
              <a:t>१०. भविष्यकालीन निर्णय</a:t>
            </a:r>
            <a:endParaRPr kumimoji="0" lang="en-US" sz="2800" b="1" i="0" u="none" strike="noStrike" cap="none" normalizeH="0" baseline="0" dirty="0" smtClean="0">
              <a:ln>
                <a:noFill/>
              </a:ln>
              <a:solidFill>
                <a:srgbClr val="CC990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संस्थेचे भविष्यकालीन निर्णय उदा. यांत्रिकीकरण, स्वयंचलन, विवेकीकरण, आधुनिकीकरण इत्यादी वस्तूच्या किमतींवर अवलंबून असतात. आधुनिक व्यवस्थापनामध्ये किंमत हा सर्वांत महत्त्वाचा 'निर्णय आदान' समजला जातो.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13</a:t>
            </a:fld>
            <a:endParaRPr lang="en-US"/>
          </a:p>
        </p:txBody>
      </p:sp>
      <p:sp>
        <p:nvSpPr>
          <p:cNvPr id="41985" name="Rectangle 1"/>
          <p:cNvSpPr>
            <a:spLocks noChangeArrowheads="1"/>
          </p:cNvSpPr>
          <p:nvPr/>
        </p:nvSpPr>
        <p:spPr bwMode="auto">
          <a:xfrm>
            <a:off x="304800" y="485001"/>
            <a:ext cx="8534400" cy="517064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CC9900"/>
                </a:solidFill>
                <a:effectLst/>
                <a:latin typeface="Arial Unicode MS" pitchFamily="34" charset="-128"/>
                <a:ea typeface="Arial Unicode MS" pitchFamily="34" charset="-128"/>
                <a:cs typeface="Arial Unicode MS" pitchFamily="34" charset="-128"/>
              </a:rPr>
              <a:t>११. संस्थेचे स्थैर्य व विकास </a:t>
            </a:r>
            <a:endParaRPr kumimoji="0" lang="en-US" sz="2800" b="1" i="0" u="none" strike="noStrike" cap="none" normalizeH="0" baseline="0" dirty="0" smtClean="0">
              <a:ln>
                <a:noFill/>
              </a:ln>
              <a:solidFill>
                <a:srgbClr val="CC990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संस्थेला आपले स्थान भक्कम करून स्थैर्य प्राप्त करण्यासाठी सर्वांत महत्त्वाचे योगदान 'किंमत' या घटकांद्वारे होत असते. कारण किमतीवर मागणी, विक्री, बाजारातील यश, नफ्याचे प्रमाण, वितरकांचे सहकार्य, जाहिरातीचे पाठबळ, उत्पादन साधनांची साथ इत्यादी बाबी अवलंबून असतात. संस्थेला स्थैर्य मिळाल्यास तिचा विकास होऊ शकतो. वरील विवेचनावरून विपणन मिश्रणामध्ये 'किंमतनिर्धारण' या कार्याचे महत्त्व स्पष्ट होते.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14</a:t>
            </a:fld>
            <a:endParaRPr lang="en-US"/>
          </a:p>
        </p:txBody>
      </p:sp>
      <p:sp>
        <p:nvSpPr>
          <p:cNvPr id="43009" name="Rectangle 1"/>
          <p:cNvSpPr>
            <a:spLocks noChangeArrowheads="1"/>
          </p:cNvSpPr>
          <p:nvPr/>
        </p:nvSpPr>
        <p:spPr bwMode="auto">
          <a:xfrm>
            <a:off x="228600" y="792794"/>
            <a:ext cx="8686800" cy="46628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3200" b="0" i="0" u="none" strike="noStrike" cap="none" normalizeH="0" baseline="0" dirty="0" smtClean="0">
                <a:ln>
                  <a:noFill/>
                </a:ln>
                <a:solidFill>
                  <a:srgbClr val="002060"/>
                </a:solidFill>
                <a:effectLst/>
                <a:latin typeface="Arial Unicode MS" pitchFamily="34" charset="-128"/>
                <a:ea typeface="Arial Unicode MS" pitchFamily="34" charset="-128"/>
                <a:cs typeface="Arial Unicode MS" pitchFamily="34" charset="-128"/>
              </a:rPr>
              <a:t>किंमत ठरविण्याचे उद्देश</a:t>
            </a:r>
            <a:endParaRPr kumimoji="0" lang="en-US" sz="3200" b="0" i="0" u="none" strike="noStrike" cap="none" normalizeH="0" baseline="0" dirty="0" smtClean="0">
              <a:ln>
                <a:noFill/>
              </a:ln>
              <a:solidFill>
                <a:srgbClr val="002060"/>
              </a:solidFill>
              <a:effectLst/>
              <a:latin typeface="Arial Unicode MS" pitchFamily="34" charset="-128"/>
              <a:ea typeface="Arial Unicode MS" pitchFamily="34" charset="-128"/>
              <a:cs typeface="Arial Unicode MS" pitchFamily="34" charset="-128"/>
            </a:endParaRPr>
          </a:p>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400" b="0" i="0" u="none" strike="noStrike" cap="none" normalizeH="0" baseline="0" dirty="0" smtClean="0">
                <a:ln>
                  <a:noFill/>
                </a:ln>
                <a:solidFill>
                  <a:srgbClr val="002060"/>
                </a:solidFill>
                <a:effectLst/>
                <a:latin typeface="Times New Roman" pitchFamily="18" charset="0"/>
                <a:ea typeface="Arial Unicode MS" pitchFamily="34" charset="-128"/>
                <a:cs typeface="Arial Unicode MS" pitchFamily="34" charset="-128"/>
              </a:rPr>
              <a:t> (</a:t>
            </a:r>
            <a:r>
              <a:rPr kumimoji="0" lang="en-GB" sz="2400" b="1" i="0" u="none" strike="noStrike" cap="none" normalizeH="0" baseline="0" dirty="0" smtClean="0">
                <a:ln>
                  <a:noFill/>
                </a:ln>
                <a:solidFill>
                  <a:srgbClr val="002060"/>
                </a:solidFill>
                <a:effectLst/>
                <a:latin typeface="Times New Roman" pitchFamily="18" charset="0"/>
                <a:ea typeface="Arial Unicode MS" pitchFamily="34" charset="-128"/>
                <a:cs typeface="Times New Roman" pitchFamily="18" charset="0"/>
              </a:rPr>
              <a:t>Objectives of Pricing)</a:t>
            </a:r>
          </a:p>
          <a:p>
            <a:pPr marL="0" marR="0" lvl="0" indent="457200" algn="ctr" defTabSz="914400" rtl="0" eaLnBrk="1" fontAlgn="base" latinLnBrk="0" hangingPunct="1">
              <a:lnSpc>
                <a:spcPct val="150000"/>
              </a:lnSpc>
              <a:spcBef>
                <a:spcPct val="0"/>
              </a:spcBef>
              <a:spcAft>
                <a:spcPct val="0"/>
              </a:spcAft>
              <a:buClrTx/>
              <a:buSzTx/>
              <a:buFontTx/>
              <a:buNone/>
              <a:tabLst/>
            </a:pPr>
            <a:endParaRPr kumimoji="0" lang="en-US" b="0" i="0" u="none" strike="noStrike" cap="none" normalizeH="0" baseline="0" dirty="0" smtClean="0">
              <a:ln>
                <a:noFill/>
              </a:ln>
              <a:solidFill>
                <a:srgbClr val="002060"/>
              </a:solidFill>
              <a:effectLst/>
              <a:latin typeface="Times New Roman" pitchFamily="18" charset="0"/>
              <a:cs typeface="Times New Roman" pitchFamily="18" charset="0"/>
            </a:endParaRPr>
          </a:p>
          <a:p>
            <a:pPr marL="0" marR="0" lvl="0" indent="457200" algn="just" defTabSz="914400" rtl="0" eaLnBrk="0" fontAlgn="base" latinLnBrk="0" hangingPunct="0">
              <a:lnSpc>
                <a:spcPct val="150000"/>
              </a:lnSpc>
              <a:spcBef>
                <a:spcPct val="0"/>
              </a:spcBef>
              <a:spcAft>
                <a:spcPct val="0"/>
              </a:spcAft>
              <a:buClrTx/>
              <a:buSzTx/>
              <a:buFontTx/>
              <a:buAutoNum type="hindiNumPeriod"/>
              <a:tabLst/>
            </a:pPr>
            <a:r>
              <a:rPr kumimoji="0" lang="mr-IN" sz="28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गुंतवणुकीवर मोबदला </a:t>
            </a:r>
            <a:endParaRPr kumimoji="0" lang="en-US" sz="28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tabLst/>
            </a:pPr>
            <a:endParaRPr kumimoji="0" lang="en-US" b="1" i="0" u="none" strike="noStrike" cap="none" normalizeH="0" baseline="0" dirty="0" smtClean="0">
              <a:ln>
                <a:noFill/>
              </a:ln>
              <a:solidFill>
                <a:srgbClr val="FF000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उत्पादन संस्थेने केलेल्या गुंतवणुकीवर योग्य मोबदला मिळविणे, हा किंमत ठरविण्याचा मुख्य उद्देश असतो. संस्थेने यंत्रसामग्री, जमीन वा इमारत, श्रमशक्ती, उपकरणे, कच्चा माल इत्यादी स्वरूपातील गुंतवणूक केलेली असते.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15</a:t>
            </a:fld>
            <a:endParaRPr lang="en-US"/>
          </a:p>
        </p:txBody>
      </p:sp>
      <p:sp>
        <p:nvSpPr>
          <p:cNvPr id="44033" name="Rectangle 1"/>
          <p:cNvSpPr>
            <a:spLocks noChangeArrowheads="1"/>
          </p:cNvSpPr>
          <p:nvPr/>
        </p:nvSpPr>
        <p:spPr bwMode="auto">
          <a:xfrm>
            <a:off x="304800" y="304800"/>
            <a:ext cx="8610600" cy="579389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6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२. स्पर्धेवर मात </a:t>
            </a:r>
            <a:endParaRPr kumimoji="0" lang="en-US" sz="2600" b="1" i="0" u="none" strike="noStrike" cap="none" normalizeH="0" baseline="0" dirty="0" smtClean="0">
              <a:ln>
                <a:noFill/>
              </a:ln>
              <a:solidFill>
                <a:srgbClr val="FF000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बाजारपेठेतील स्पर्धेवर मात करणे हा किंमत ठरविण्याचा महत्त्वाचा उद्देश असतो. वस्तूची किंमत स्पर्धात्मक ठेवावी लागते.</a:t>
            </a: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lang="mr-IN" sz="2600" b="1" dirty="0" smtClean="0">
                <a:solidFill>
                  <a:srgbClr val="FF0000"/>
                </a:solidFill>
                <a:latin typeface="Arial Unicode MS" pitchFamily="34" charset="-128"/>
                <a:ea typeface="Arial Unicode MS" pitchFamily="34" charset="-128"/>
                <a:cs typeface="Arial Unicode MS" pitchFamily="34" charset="-128"/>
              </a:rPr>
              <a:t>३. बाजारपेठेतील हिस्सा : </a:t>
            </a:r>
            <a:endParaRPr lang="en-US" sz="2600" b="1" dirty="0" smtClean="0">
              <a:solidFill>
                <a:srgbClr val="FF0000"/>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बाजारपेठेतील एकूण विक्रीमध्ये आपल्या वस्तूचा विक्री हिस्सा निश्चित करण्यासाठी वस्तूची किंमत विचारपूर्वक ठरविण्यात येते. </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100" b="0" i="0" u="none" strike="noStrike" cap="none" normalizeH="0" baseline="0" dirty="0" smtClean="0">
              <a:ln>
                <a:noFill/>
              </a:ln>
              <a:solidFill>
                <a:schemeClr val="tx1"/>
              </a:solidFill>
              <a:effectLst/>
              <a:latin typeface="Arial" pitchFamily="34" charset="0"/>
              <a:cs typeface="Arial" pitchFamily="34" charset="0"/>
            </a:endParaRPr>
          </a:p>
          <a:p>
            <a:pPr indent="457200" algn="just" eaLnBrk="0" fontAlgn="base" hangingPunct="0">
              <a:lnSpc>
                <a:spcPct val="150000"/>
              </a:lnSpc>
              <a:spcBef>
                <a:spcPct val="0"/>
              </a:spcBef>
              <a:spcAft>
                <a:spcPct val="0"/>
              </a:spcAft>
            </a:pPr>
            <a:r>
              <a:rPr lang="mr-IN" sz="2600" b="1" dirty="0" smtClean="0">
                <a:solidFill>
                  <a:srgbClr val="FF0000"/>
                </a:solidFill>
                <a:latin typeface="Arial Unicode MS" pitchFamily="34" charset="-128"/>
                <a:ea typeface="Arial Unicode MS" pitchFamily="34" charset="-128"/>
                <a:cs typeface="Arial Unicode MS" pitchFamily="34" charset="-128"/>
              </a:rPr>
              <a:t>४. नफ्यामध्ये स्थैर्य : </a:t>
            </a:r>
            <a:endParaRPr lang="en-US" sz="2600" b="1" dirty="0" smtClean="0">
              <a:solidFill>
                <a:srgbClr val="FF0000"/>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वस्तूच्या किमतीतून मिळणारा नफा सातत्याने मिळावा व त्या नफ्याबाबत स्थैर्य प्राप्त व्हावे या हेतूने वस्तूची किंमत निर्धारित केली जाते.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16</a:t>
            </a:fld>
            <a:endParaRPr lang="en-US"/>
          </a:p>
        </p:txBody>
      </p:sp>
      <p:sp>
        <p:nvSpPr>
          <p:cNvPr id="45057" name="Rectangle 1"/>
          <p:cNvSpPr>
            <a:spLocks noChangeArrowheads="1"/>
          </p:cNvSpPr>
          <p:nvPr/>
        </p:nvSpPr>
        <p:spPr bwMode="auto">
          <a:xfrm>
            <a:off x="228600" y="401389"/>
            <a:ext cx="8610600" cy="57708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6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५. ग्राहक टिकविणे :</a:t>
            </a:r>
            <a:endParaRPr kumimoji="0" lang="en-US" sz="2600" b="1" i="0" u="none" strike="noStrike" cap="none" normalizeH="0" baseline="0" dirty="0" smtClean="0">
              <a:ln>
                <a:noFill/>
              </a:ln>
              <a:solidFill>
                <a:srgbClr val="FF000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ग्राहकाच्या दृष्टीने 'किंमत' हा जिव्हाळ्याचा घटक असतो. म्हणून ग्राहक टिकविण्याच्या दृष्टीने किंमतनिर्धारण केले जाते.</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Arial" pitchFamily="34" charset="0"/>
              <a:cs typeface="Arial" pitchFamily="34" charset="0"/>
            </a:endParaRPr>
          </a:p>
          <a:p>
            <a:pPr indent="457200" algn="just" fontAlgn="base">
              <a:lnSpc>
                <a:spcPct val="150000"/>
              </a:lnSpc>
              <a:spcBef>
                <a:spcPct val="0"/>
              </a:spcBef>
              <a:spcAft>
                <a:spcPct val="0"/>
              </a:spcAft>
            </a:pPr>
            <a:r>
              <a:rPr lang="mr-IN" sz="2600" b="1" dirty="0" smtClean="0">
                <a:solidFill>
                  <a:srgbClr val="FF0000"/>
                </a:solidFill>
                <a:latin typeface="Arial Unicode MS" pitchFamily="34" charset="-128"/>
                <a:ea typeface="Arial Unicode MS" pitchFamily="34" charset="-128"/>
                <a:cs typeface="Arial Unicode MS" pitchFamily="34" charset="-128"/>
              </a:rPr>
              <a:t>६. रोख प्रवाह </a:t>
            </a:r>
            <a:endParaRPr lang="en-US" sz="2600" b="1" dirty="0" smtClean="0">
              <a:solidFill>
                <a:srgbClr val="FF0000"/>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उत्पादन संस्थेला आपला रोख रकमेचा प्रवाह (</a:t>
            </a: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Cash Flow)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नियमित राखणे आवश्यक असते. किंमत ठरविताना हा उद्देश समोर ठेवला जातो. </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Arial" pitchFamily="34" charset="0"/>
              <a:cs typeface="Arial" pitchFamily="34" charset="0"/>
            </a:endParaRPr>
          </a:p>
          <a:p>
            <a:pPr marR="0" lvl="0" indent="457200" algn="just" fontAlgn="base">
              <a:lnSpc>
                <a:spcPct val="150000"/>
              </a:lnSpc>
              <a:spcBef>
                <a:spcPct val="0"/>
              </a:spcBef>
              <a:spcAft>
                <a:spcPct val="0"/>
              </a:spcAft>
              <a:buClrTx/>
              <a:buSzTx/>
              <a:buFontTx/>
              <a:buNone/>
              <a:tabLst/>
            </a:pPr>
            <a:r>
              <a:rPr lang="mr-IN" sz="2600" b="1" dirty="0" smtClean="0">
                <a:solidFill>
                  <a:srgbClr val="FF0000"/>
                </a:solidFill>
                <a:latin typeface="Arial Unicode MS" pitchFamily="34" charset="-128"/>
                <a:ea typeface="Arial Unicode MS" pitchFamily="34" charset="-128"/>
                <a:cs typeface="Arial Unicode MS" pitchFamily="34" charset="-128"/>
              </a:rPr>
              <a:t>७. किंमत स्थैर्य : </a:t>
            </a:r>
            <a:endParaRPr lang="en-US" sz="2600" b="1" dirty="0" smtClean="0">
              <a:solidFill>
                <a:srgbClr val="FF0000"/>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बाजारपेठेमध्ये वस्तूची किंमत स्थिर ठेवणे महत्त्वाचे असते. म्हणून किंमत ठरविताना किंमत स्थैर्य राहील हे पाहण्यात येते.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17</a:t>
            </a:fld>
            <a:endParaRPr lang="en-US"/>
          </a:p>
        </p:txBody>
      </p:sp>
      <p:sp>
        <p:nvSpPr>
          <p:cNvPr id="46081" name="Rectangle 1"/>
          <p:cNvSpPr>
            <a:spLocks noChangeArrowheads="1"/>
          </p:cNvSpPr>
          <p:nvPr/>
        </p:nvSpPr>
        <p:spPr bwMode="auto">
          <a:xfrm>
            <a:off x="304800" y="227546"/>
            <a:ext cx="8534400" cy="633635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6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८. वस्तूचे अस्तित्व : </a:t>
            </a:r>
            <a:endParaRPr kumimoji="0" lang="en-US" sz="26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endParaRPr>
          </a:p>
          <a:p>
            <a:pPr marL="0" marR="0" lvl="0" indent="457200" algn="just" defTabSz="914400" rtl="0" eaLnBrk="1" fontAlgn="base" latinLnBrk="0" hangingPunct="1">
              <a:lnSpc>
                <a:spcPct val="150000"/>
              </a:lnSpc>
              <a:spcBef>
                <a:spcPct val="0"/>
              </a:spcBef>
              <a:spcAft>
                <a:spcPct val="0"/>
              </a:spcAft>
              <a:buClrTx/>
              <a:buSzTx/>
              <a:buFontTx/>
              <a:buNone/>
              <a:tabLst/>
            </a:pPr>
            <a:r>
              <a:rPr lang="en-US" sz="2400" dirty="0" smtClean="0">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वस्तूची किंमत व मागणी यांचा परस्परसंबंध लक्षात घेता वस्तूचे अस्तित्व व जीवन चक्र अबाधित ठेवणे, हा किंमतनिर्धारणाचा एक उद्देश असतो.</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1" fontAlgn="base" latinLnBrk="0" hangingPunct="1">
              <a:lnSpc>
                <a:spcPct val="150000"/>
              </a:lnSpc>
              <a:spcBef>
                <a:spcPct val="0"/>
              </a:spcBef>
              <a:spcAft>
                <a:spcPct val="0"/>
              </a:spcAft>
              <a:buClrTx/>
              <a:buSzTx/>
              <a:buFontTx/>
              <a:buNone/>
              <a:tabLst/>
            </a:pPr>
            <a:endParaRPr kumimoji="0" lang="en-US" sz="1050" b="0" i="0" u="none" strike="noStrike" cap="none" normalizeH="0" baseline="0" dirty="0" smtClean="0">
              <a:ln>
                <a:noFill/>
              </a:ln>
              <a:solidFill>
                <a:schemeClr val="tx1"/>
              </a:solidFill>
              <a:effectLst/>
              <a:latin typeface="Arial" pitchFamily="34" charset="0"/>
              <a:cs typeface="Arial" pitchFamily="34" charset="0"/>
            </a:endParaRPr>
          </a:p>
          <a:p>
            <a:pPr indent="457200" algn="just" fontAlgn="base">
              <a:lnSpc>
                <a:spcPct val="150000"/>
              </a:lnSpc>
              <a:spcBef>
                <a:spcPct val="0"/>
              </a:spcBef>
              <a:spcAft>
                <a:spcPct val="0"/>
              </a:spcAft>
            </a:pPr>
            <a:r>
              <a:rPr lang="mr-IN" sz="2600" b="1" dirty="0" smtClean="0">
                <a:solidFill>
                  <a:srgbClr val="FF0000"/>
                </a:solidFill>
                <a:latin typeface="Arial Unicode MS" pitchFamily="34" charset="-128"/>
                <a:ea typeface="Arial Unicode MS" pitchFamily="34" charset="-128"/>
                <a:cs typeface="Arial Unicode MS" pitchFamily="34" charset="-128"/>
              </a:rPr>
              <a:t>९. संस्थेची प्रतिमा </a:t>
            </a:r>
            <a:endParaRPr lang="en-US" sz="2600" b="1" dirty="0" smtClean="0">
              <a:solidFill>
                <a:srgbClr val="FF0000"/>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बाजारपेठेमध्ये वस्तूची किंमत ठरविताना संस्थेची प्रतिमा व नावलौकिक सांभाळला जाईल, हे पाहावे लागते.</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lang="mr-IN" sz="2600" b="1" dirty="0" smtClean="0">
                <a:solidFill>
                  <a:srgbClr val="FF0000"/>
                </a:solidFill>
                <a:latin typeface="Arial Unicode MS" pitchFamily="34" charset="-128"/>
                <a:ea typeface="Arial Unicode MS" pitchFamily="34" charset="-128"/>
                <a:cs typeface="Arial Unicode MS" pitchFamily="34" charset="-128"/>
              </a:rPr>
              <a:t>१०. नफावाढ : </a:t>
            </a: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वस्तूची विक्री वाढविणे व त्याद्वारे जास्तीतजास्त नफा मिळविणे, हा किंमत ठरविण्याचा महत्त्वाचा उद्देश असतो.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18</a:t>
            </a:fld>
            <a:endParaRPr lang="en-US"/>
          </a:p>
        </p:txBody>
      </p:sp>
      <p:sp>
        <p:nvSpPr>
          <p:cNvPr id="47105" name="Rectangle 1"/>
          <p:cNvSpPr>
            <a:spLocks noChangeArrowheads="1"/>
          </p:cNvSpPr>
          <p:nvPr/>
        </p:nvSpPr>
        <p:spPr bwMode="auto">
          <a:xfrm>
            <a:off x="228600" y="304801"/>
            <a:ext cx="8686800" cy="609397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800" b="0" i="0" u="none" strike="noStrike" cap="none" normalizeH="0" baseline="0" dirty="0" smtClean="0">
                <a:ln>
                  <a:noFill/>
                </a:ln>
                <a:solidFill>
                  <a:srgbClr val="0000CC"/>
                </a:solidFill>
                <a:effectLst/>
                <a:latin typeface="Arial Unicode MS" pitchFamily="34" charset="-128"/>
                <a:ea typeface="Arial Unicode MS" pitchFamily="34" charset="-128"/>
                <a:cs typeface="Arial Unicode MS" pitchFamily="34" charset="-128"/>
              </a:rPr>
              <a:t>वस्तूच्या किमतीवर परिणाम करणारे घटक </a:t>
            </a:r>
            <a:endParaRPr kumimoji="0" lang="en-US" sz="2800" b="0" i="0" u="none" strike="noStrike" cap="none" normalizeH="0" baseline="0" dirty="0" smtClean="0">
              <a:ln>
                <a:noFill/>
              </a:ln>
              <a:solidFill>
                <a:srgbClr val="0000CC"/>
              </a:solidFill>
              <a:effectLst/>
              <a:latin typeface="Arial Unicode MS" pitchFamily="34" charset="-128"/>
              <a:ea typeface="Arial Unicode MS" pitchFamily="34" charset="-128"/>
              <a:cs typeface="Arial Unicode MS" pitchFamily="34" charset="-128"/>
            </a:endParaRPr>
          </a:p>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400" b="0" i="0" u="none" strike="noStrike" cap="none" normalizeH="0" baseline="0" dirty="0" smtClean="0">
                <a:ln>
                  <a:noFill/>
                </a:ln>
                <a:solidFill>
                  <a:srgbClr val="0000CC"/>
                </a:solidFill>
                <a:effectLst/>
                <a:latin typeface="Times New Roman" pitchFamily="18" charset="0"/>
                <a:ea typeface="Arial Unicode MS" pitchFamily="34" charset="-128"/>
                <a:cs typeface="Arial Unicode MS" pitchFamily="34" charset="-128"/>
              </a:rPr>
              <a:t>(</a:t>
            </a:r>
            <a:r>
              <a:rPr kumimoji="0" lang="en-GB" sz="2400" b="1" i="0" u="none" strike="noStrike" cap="none" normalizeH="0" baseline="0" dirty="0" smtClean="0">
                <a:ln>
                  <a:noFill/>
                </a:ln>
                <a:solidFill>
                  <a:srgbClr val="0000CC"/>
                </a:solidFill>
                <a:effectLst/>
                <a:latin typeface="Times New Roman" pitchFamily="18" charset="0"/>
                <a:ea typeface="Arial Unicode MS" pitchFamily="34" charset="-128"/>
                <a:cs typeface="Times New Roman" pitchFamily="18" charset="0"/>
              </a:rPr>
              <a:t>Factors Affecting Price of a Product</a:t>
            </a:r>
            <a:r>
              <a:rPr lang="en-GB" sz="2400" dirty="0" smtClean="0">
                <a:solidFill>
                  <a:srgbClr val="0000CC"/>
                </a:solidFill>
                <a:latin typeface="Times New Roman" pitchFamily="18" charset="0"/>
                <a:ea typeface="Arial Unicode MS" pitchFamily="34" charset="-128"/>
                <a:cs typeface="Arial Unicode MS" pitchFamily="34" charset="-128"/>
              </a:rPr>
              <a:t>)</a:t>
            </a:r>
            <a:endParaRPr lang="en-US" sz="2400" dirty="0" smtClean="0">
              <a:solidFill>
                <a:srgbClr val="0000CC"/>
              </a:solidFill>
              <a:latin typeface="Times New Roman" pitchFamily="18" charset="0"/>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वस्तूच्या किमतीवर परिणाम करणाऱ्या घटकांचे </a:t>
            </a:r>
            <a:r>
              <a:rPr kumimoji="0" lang="mr-IN" sz="20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(१) अंतर्गत घटक व (२) बाह्य घटक </a:t>
            </a:r>
            <a:r>
              <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अशा दोन प्रकारांत वर्गीकरण करण्यात येते. </a:t>
            </a:r>
            <a:endParaRPr kumimoji="0" lang="en-US"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1" i="0" u="none" strike="noStrike" cap="none" normalizeH="0" baseline="0" dirty="0" smtClean="0">
                <a:ln>
                  <a:noFill/>
                </a:ln>
                <a:solidFill>
                  <a:schemeClr val="accent2">
                    <a:lumMod val="75000"/>
                  </a:schemeClr>
                </a:solidFill>
                <a:effectLst/>
                <a:latin typeface="Arial Unicode MS" pitchFamily="34" charset="-128"/>
                <a:ea typeface="Arial Unicode MS" pitchFamily="34" charset="-128"/>
                <a:cs typeface="Arial Unicode MS" pitchFamily="34" charset="-128"/>
              </a:rPr>
              <a:t>(अ) अंतर्गत घटक</a:t>
            </a:r>
            <a:endParaRPr kumimoji="0" lang="en-US" sz="1100" b="1" i="0" u="none" strike="noStrike" cap="none" normalizeH="0" baseline="0" dirty="0" smtClean="0">
              <a:ln>
                <a:noFill/>
              </a:ln>
              <a:solidFill>
                <a:schemeClr val="accent2">
                  <a:lumMod val="75000"/>
                </a:schemeClr>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FF3399"/>
                </a:solidFill>
                <a:effectLst/>
                <a:latin typeface="Arial Unicode MS" pitchFamily="34" charset="-128"/>
                <a:ea typeface="Arial Unicode MS" pitchFamily="34" charset="-128"/>
                <a:cs typeface="Arial Unicode MS" pitchFamily="34" charset="-128"/>
              </a:rPr>
              <a:t>१. उत्पादन खर्च </a:t>
            </a:r>
            <a:r>
              <a:rPr kumimoji="0" lang="mr-IN" sz="2400" b="1" i="0" u="none" strike="noStrike" cap="none" normalizeH="0" baseline="0" dirty="0" smtClean="0">
                <a:ln>
                  <a:noFill/>
                </a:ln>
                <a:solidFill>
                  <a:srgbClr val="FF3399"/>
                </a:solidFill>
                <a:effectLst/>
                <a:latin typeface="Times New Roman" pitchFamily="18" charset="0"/>
                <a:ea typeface="Arial Unicode MS" pitchFamily="34" charset="-128"/>
                <a:cs typeface="Arial Unicode MS" pitchFamily="34" charset="-128"/>
              </a:rPr>
              <a:t>(</a:t>
            </a:r>
            <a:r>
              <a:rPr kumimoji="0" lang="en-GB" sz="2400" b="1" i="0" u="none" strike="noStrike" cap="none" normalizeH="0" baseline="0" dirty="0" smtClean="0">
                <a:ln>
                  <a:noFill/>
                </a:ln>
                <a:solidFill>
                  <a:srgbClr val="FF3399"/>
                </a:solidFill>
                <a:effectLst/>
                <a:latin typeface="Times New Roman" pitchFamily="18" charset="0"/>
                <a:ea typeface="Arial Unicode MS" pitchFamily="34" charset="-128"/>
                <a:cs typeface="Times New Roman" pitchFamily="18" charset="0"/>
              </a:rPr>
              <a:t>Product Cost) : </a:t>
            </a:r>
            <a:endParaRPr kumimoji="0" lang="en-US" sz="1100" b="1" i="0" u="none" strike="noStrike" cap="none" normalizeH="0" baseline="0" dirty="0" smtClean="0">
              <a:ln>
                <a:noFill/>
              </a:ln>
              <a:solidFill>
                <a:srgbClr val="FF3399"/>
              </a:solidFill>
              <a:effectLst/>
              <a:latin typeface="Times New Roman" pitchFamily="18" charset="0"/>
              <a:cs typeface="Times New Roman" pitchFamily="18"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वस्तूच्या किमतीवर परिणाम करणारा मूळ घटक म्हणजे तिचा उत्पादन खर्च होय. १९५० पूर्वी केवळ उत्पादन खर्च विचारात घेऊन वस्तूची किंमत ठरविण्यात येत होती. परंतु १९५० च्या कालखंडामध्ये विपणन क्रियांचे स्वरूप पूर्णतः बदलले. त्यामुळे वस्तूच्या किमतीवर उत्पादन खर्चाशिवाय विभिन्न घटकांचे परिणाम तितकेच महत्त्वाचे बनले. अर्थात, उत्पादन खर्च प्रमुख घटक आहे. वस्तूच्या उत्पादनाचा संपूर्ण खर्च भरून निघेल इतकी वस्तूची किंमत ठेवणे आवश्यकच आहे. </a:t>
            </a:r>
            <a:endParaRPr kumimoji="0" lang="mr-IN"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19</a:t>
            </a:fld>
            <a:endParaRPr lang="en-US"/>
          </a:p>
        </p:txBody>
      </p:sp>
      <p:sp>
        <p:nvSpPr>
          <p:cNvPr id="48129" name="Rectangle 1"/>
          <p:cNvSpPr>
            <a:spLocks noChangeArrowheads="1"/>
          </p:cNvSpPr>
          <p:nvPr/>
        </p:nvSpPr>
        <p:spPr bwMode="auto">
          <a:xfrm>
            <a:off x="304800" y="533400"/>
            <a:ext cx="8534400" cy="572464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२. वस्तू जीवन चक्र (</a:t>
            </a:r>
            <a:r>
              <a:rPr kumimoji="0" lang="en-GB" sz="28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Product Life Cycle):</a:t>
            </a:r>
            <a:endParaRPr lang="en-US" sz="2800" b="1" dirty="0" smtClean="0">
              <a:solidFill>
                <a:srgbClr val="FF0000"/>
              </a:solidFill>
              <a:latin typeface="Arial" pitchFamily="34" charset="0"/>
              <a:cs typeface="Arial" pitchFamily="34" charset="0"/>
            </a:endParaRPr>
          </a:p>
          <a:p>
            <a:pPr marL="0" marR="0" lvl="0" indent="457200" algn="just" defTabSz="914400" rtl="0" eaLnBrk="1" fontAlgn="base" latinLnBrk="0" hangingPunct="1">
              <a:lnSpc>
                <a:spcPct val="150000"/>
              </a:lnSpc>
              <a:spcBef>
                <a:spcPct val="0"/>
              </a:spcBef>
              <a:spcAft>
                <a:spcPct val="0"/>
              </a:spcAft>
              <a:buClrTx/>
              <a:buSzTx/>
              <a:buFontTx/>
              <a:buNone/>
              <a:tabLst/>
            </a:pPr>
            <a:endPar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lang="en-GB" sz="2400" dirty="0" smtClean="0">
                <a:latin typeface="Arial Unicode MS" pitchFamily="34" charset="-128"/>
                <a:ea typeface="Arial Unicode MS" pitchFamily="34" charset="-128"/>
                <a:cs typeface="Arial Unicode MS" pitchFamily="34" charset="-128"/>
              </a:rPr>
              <a:t>	</a:t>
            </a: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वस्तूच्या जीवन चक्रामधील अवस्था लक्षात घेऊन वस्तूची किंमत ठरविण्यात येते. वस्तू प्रवेशाच्या पहिल्या अवस्थेत वस्तूची किंमत तुलनेने कमी ठेवली जाते. विक्रीवाढ अवस्थेत वस्तूची किंमत थोडी वाढविण्यात येते. वस्तूचे स्थान मजबूत झाल्यास व ग्राहकाचा आधारतळ व्यापक बनल्यास किंमत थोडी वाढविण्यात येऊ शकते. जीवन चक्राच्या चौथ्या अवस्थेत तर किंमत कमी करण्याचा निर्णय घ्यावा लागतो. म्हणजेच वस्तूच्या जीवन चक्रातील अवस्थांनुसार किंमत ठरवावी लागते. वस्तू जीवन चक्र व त्यातील अवस्था वस्तूच्या किमतीवर परिणाम करतात.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B6F15528-21DE-4FAA-801E-634DDDAF4B2B}" type="slidenum">
              <a:rPr lang="en-US" smtClean="0"/>
              <a:pPr/>
              <a:t>2</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1025" name="Rectangle 1"/>
          <p:cNvSpPr>
            <a:spLocks noChangeArrowheads="1"/>
          </p:cNvSpPr>
          <p:nvPr/>
        </p:nvSpPr>
        <p:spPr bwMode="auto">
          <a:xfrm>
            <a:off x="228600" y="459433"/>
            <a:ext cx="8686800" cy="572464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वस्तूची किंमतनिर्धारण</a:t>
            </a:r>
            <a:endParaRPr kumimoji="0" lang="en-US" sz="2800" b="1" i="0" u="none" strike="noStrike" cap="none" normalizeH="0" baseline="0" dirty="0" smtClean="0">
              <a:ln>
                <a:noFill/>
              </a:ln>
              <a:solidFill>
                <a:srgbClr val="0070C0"/>
              </a:solidFill>
              <a:effectLst/>
              <a:latin typeface="Arial" pitchFamily="34" charset="0"/>
              <a:cs typeface="Arial" pitchFamily="34" charset="0"/>
            </a:endParaRPr>
          </a:p>
          <a:p>
            <a:pPr marL="0" marR="0" lvl="0" indent="0" algn="ctr" defTabSz="914400" rtl="0" eaLnBrk="0" fontAlgn="base" latinLnBrk="0" hangingPunct="0">
              <a:lnSpc>
                <a:spcPct val="150000"/>
              </a:lnSpc>
              <a:spcBef>
                <a:spcPct val="0"/>
              </a:spcBef>
              <a:spcAft>
                <a:spcPct val="0"/>
              </a:spcAft>
              <a:buClrTx/>
              <a:buSzTx/>
              <a:buFontTx/>
              <a:buNone/>
              <a:tabLst/>
            </a:pPr>
            <a:r>
              <a:rPr kumimoji="0" lang="en-GB" sz="24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(Product Pricing)</a:t>
            </a:r>
            <a:endParaRPr kumimoji="0" lang="en-US" sz="2400" b="1" i="0" u="none" strike="noStrike" cap="none" normalizeH="0" baseline="0" dirty="0" smtClean="0">
              <a:ln>
                <a:noFill/>
              </a:ln>
              <a:solidFill>
                <a:srgbClr val="0070C0"/>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002060"/>
                </a:solidFill>
                <a:effectLst/>
                <a:latin typeface="Arial Unicode MS" pitchFamily="34" charset="-128"/>
                <a:ea typeface="Arial Unicode MS" pitchFamily="34" charset="-128"/>
                <a:cs typeface="Arial Unicode MS" pitchFamily="34" charset="-128"/>
              </a:rPr>
              <a:t>प्रास्ताविक</a:t>
            </a:r>
          </a:p>
          <a:p>
            <a:pPr marL="0" marR="0" lvl="0" indent="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विपणनामध्ये 'वस्तू' इतकीच तिची 'किंमत' महत्त्वाची असते. विपणन संस्था व ग्राहक दोघांच्याही दृष्टीने वस्तूची किंमत हा महत्त्वाचा निर्णायक घटक ठरतो</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0" algn="just" defTabSz="914400" rtl="0" eaLnBrk="0" fontAlgn="base" latinLnBrk="0" hangingPunct="0">
              <a:lnSpc>
                <a:spcPct val="150000"/>
              </a:lnSpc>
              <a:spcBef>
                <a:spcPct val="0"/>
              </a:spcBef>
              <a:spcAft>
                <a:spcPct val="0"/>
              </a:spcAft>
              <a:buClrTx/>
              <a:buSzTx/>
              <a:buFontTx/>
              <a:buNone/>
              <a:tabLst/>
            </a:pPr>
            <a:r>
              <a:rPr lang="en-US" sz="2400" dirty="0" smtClean="0">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ग्राहकाला किंमत हा अपेक्षा व समाधानाचा पुंजका आहे. ग्राहक जेव्हा वस्तूची किंमत देतो तेव्हा तो त्या बदल्यात वस्तूचे भौतिक, आर्थिक, सामाजिक व मानसशास्त्रीय समाधानाचे लाभ प्राप्त करतो. अर्थशास्त्रानुसार किंमत म्हणजे वस्तू किंवा सेवेचे पैशाच्या रूपात असलेले विनिमय मूल्य होय.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20</a:t>
            </a:fld>
            <a:endParaRPr lang="en-US"/>
          </a:p>
        </p:txBody>
      </p:sp>
      <p:sp>
        <p:nvSpPr>
          <p:cNvPr id="49153" name="Rectangle 1"/>
          <p:cNvSpPr>
            <a:spLocks noChangeArrowheads="1"/>
          </p:cNvSpPr>
          <p:nvPr/>
        </p:nvSpPr>
        <p:spPr bwMode="auto">
          <a:xfrm>
            <a:off x="228600" y="468154"/>
            <a:ext cx="8610600" cy="517064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३. विपणन मिश्रण </a:t>
            </a:r>
            <a:r>
              <a:rPr kumimoji="0" lang="mr-IN" sz="2800" b="1" i="0" u="none" strike="noStrike" cap="none" normalizeH="0" baseline="0" dirty="0" smtClean="0">
                <a:ln>
                  <a:noFill/>
                </a:ln>
                <a:solidFill>
                  <a:srgbClr val="FF0000"/>
                </a:solidFill>
                <a:effectLst/>
                <a:latin typeface="Times New Roman" pitchFamily="18" charset="0"/>
                <a:ea typeface="Arial Unicode MS" pitchFamily="34" charset="-128"/>
                <a:cs typeface="Arial Unicode MS" pitchFamily="34" charset="-128"/>
              </a:rPr>
              <a:t>(</a:t>
            </a:r>
            <a:r>
              <a:rPr kumimoji="0" lang="en-GB" sz="2800" b="1" i="0" u="none" strike="noStrike" cap="none" normalizeH="0" baseline="0" dirty="0" smtClean="0">
                <a:ln>
                  <a:noFill/>
                </a:ln>
                <a:solidFill>
                  <a:srgbClr val="FF0000"/>
                </a:solidFill>
                <a:effectLst/>
                <a:latin typeface="Times New Roman" pitchFamily="18" charset="0"/>
                <a:ea typeface="Arial Unicode MS" pitchFamily="34" charset="-128"/>
                <a:cs typeface="Times New Roman" pitchFamily="18" charset="0"/>
              </a:rPr>
              <a:t>Marketing Mix) : </a:t>
            </a:r>
            <a:endParaRPr lang="en-US" sz="2800" b="1" dirty="0" smtClean="0">
              <a:solidFill>
                <a:srgbClr val="FF0000"/>
              </a:solidFill>
              <a:latin typeface="Times New Roman" pitchFamily="18" charset="0"/>
              <a:cs typeface="Times New Roman" pitchFamily="18" charset="0"/>
            </a:endParaRPr>
          </a:p>
          <a:p>
            <a:pPr marL="0" marR="0" lvl="0" indent="457200" algn="just" defTabSz="914400" rtl="0" eaLnBrk="1" fontAlgn="base" latinLnBrk="0" hangingPunct="1">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p>
          <a:p>
            <a:pPr marL="0" marR="0" lvl="0" indent="457200" algn="just" defTabSz="914400" rtl="0" eaLnBrk="0" fontAlgn="base" latinLnBrk="0" hangingPunct="0">
              <a:lnSpc>
                <a:spcPct val="150000"/>
              </a:lnSpc>
              <a:spcBef>
                <a:spcPct val="0"/>
              </a:spcBef>
              <a:spcAft>
                <a:spcPct val="0"/>
              </a:spcAft>
              <a:buClrTx/>
              <a:buSzTx/>
              <a:buFontTx/>
              <a:buNone/>
              <a:tabLst/>
            </a:pPr>
            <a:r>
              <a:rPr lang="en-US" sz="2400" dirty="0" smtClean="0">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विपणनामध्ये वस्तू, किंमत, वितरण व विक्रीवाढ या चार घटकांचे योग्य सुसूत्रीकरण म्हणजे मिश्रण करावे लागते. हे विपणन मिश्रण जितके चांगले जमेल तितकी वस्तूची विक्री वाढेल. त्यामुळे हे मिश्रण करताना प्रत्येक घटकांबाबत आवश्यक ते समायोजन (</a:t>
            </a: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Adjustment)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करावे लागते. वस्तूची किंमत ठरविताना इतर घटकांच्या दृष्टीने काही तडजोडी अथवा समायोजन करणे महत्त्वाचे असते. दुसऱ्या भाषेत विपणन मिश्रणानुसार वस्तूची किंमत ठरविण्यात येत असते.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21</a:t>
            </a:fld>
            <a:endParaRPr lang="en-US"/>
          </a:p>
        </p:txBody>
      </p:sp>
      <p:sp>
        <p:nvSpPr>
          <p:cNvPr id="1025" name="Rectangle 1"/>
          <p:cNvSpPr>
            <a:spLocks noChangeArrowheads="1"/>
          </p:cNvSpPr>
          <p:nvPr/>
        </p:nvSpPr>
        <p:spPr bwMode="auto">
          <a:xfrm>
            <a:off x="304800" y="457200"/>
            <a:ext cx="8534400" cy="549381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४. वस्तू भेद (</a:t>
            </a:r>
            <a:r>
              <a:rPr kumimoji="0" lang="en-GB" sz="28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Product Differentiation) : </a:t>
            </a:r>
            <a:endParaRPr kumimoji="0" lang="en-US" sz="2800" b="1" i="0" u="none" strike="noStrike" cap="none" normalizeH="0" baseline="0" dirty="0" smtClean="0">
              <a:ln>
                <a:noFill/>
              </a:ln>
              <a:solidFill>
                <a:srgbClr val="FF000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lang="en-US" sz="2400" dirty="0" smtClean="0">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स्पर्धेवर मात करण्यासाठी व ग्राहकाचा आधारतळ व्यापक करण्यासाठी वस्तू भेदाचे धोरण अनुसरले जाते. इंडिका कारचे चार मॉडेल्स् बाजारात आणले असून प्रत्येक मॉडेलची किंमत भिन्न-भिन्न आहे. कोलगेट टूथपेस्टच्या विविध टूथपेस्ट बाजारात आहेत व त्यांच्या किमती वेगवेगळ्या आहेत. अशा वस्तू भेद केल्यास वस्तूच्या किमती वेगवेगळ्या ठरविणे आवश्यक आहे. आधुनिक विपणनामध्ये वस्तूच्या किमती वाढविण्यासाठी त्यालाच वेगवेगळ्या किमती म्हणण्यात येते) हा वस्तू भेद धोरणाचा चांगलाच वापर केला जातो.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22</a:t>
            </a:fld>
            <a:endParaRPr lang="en-US"/>
          </a:p>
        </p:txBody>
      </p:sp>
      <p:sp>
        <p:nvSpPr>
          <p:cNvPr id="35841" name="Rectangle 1"/>
          <p:cNvSpPr>
            <a:spLocks noChangeArrowheads="1"/>
          </p:cNvSpPr>
          <p:nvPr/>
        </p:nvSpPr>
        <p:spPr bwMode="auto">
          <a:xfrm>
            <a:off x="381000" y="482655"/>
            <a:ext cx="8534400" cy="572464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५. वस्तू वैशिष्ट्ये (</a:t>
            </a:r>
            <a:r>
              <a:rPr kumimoji="0" lang="en-GB" sz="28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Product Features): </a:t>
            </a:r>
            <a:endParaRPr kumimoji="0" lang="en-US" sz="2800" b="1" i="0" u="none" strike="noStrike" cap="none" normalizeH="0" baseline="0" dirty="0" smtClean="0">
              <a:ln>
                <a:noFill/>
              </a:ln>
              <a:solidFill>
                <a:srgbClr val="FF000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वस्तूची काही खास वैशिष्ट्ये असतात. ही वैशिष्ट्ये वस्तूंमध्ये अंतर्भूत करण्यासाठी उत्पादन संस्थेला काही जादा उत्पादन खर्च आलेला असतो. त्या दृष्टीने वस्तूची किंमत ठरविताना या वैशिष्ट्यांचा व त्यासाठी आलेल्या उत्पादन खर्चाचा विचार करावा लागतो. वस्तूच्या किमतीचे समर्थन करताना या वैशिष्ट्यांचा आधार घेता येतो. स्पर्धात्मक बाजारपेठेत एका स्पर्धक वस्तूची किंमत व तिची वैशिष्ट्ये यांची दुसऱ्या स्पर्धक वस्तूची किंमत व तिची वैशिष्ट्ये यांच्याशी तुलना केली जाते. त्या दृष्टीने हा घटक वस्तूची किंमत ठरविताना विचारात घ्यावा लागतो.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23</a:t>
            </a:fld>
            <a:endParaRPr lang="en-US"/>
          </a:p>
        </p:txBody>
      </p:sp>
      <p:sp>
        <p:nvSpPr>
          <p:cNvPr id="36865" name="Rectangle 1"/>
          <p:cNvSpPr>
            <a:spLocks noChangeArrowheads="1"/>
          </p:cNvSpPr>
          <p:nvPr/>
        </p:nvSpPr>
        <p:spPr bwMode="auto">
          <a:xfrm>
            <a:off x="304800" y="762000"/>
            <a:ext cx="8534400" cy="461664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६. वितरणाचे मार्ग : </a:t>
            </a:r>
            <a:endParaRPr kumimoji="0" lang="en-US" sz="2800" b="1" i="0" u="none" strike="noStrike" cap="none" normalizeH="0" baseline="0" dirty="0" smtClean="0">
              <a:ln>
                <a:noFill/>
              </a:ln>
              <a:solidFill>
                <a:srgbClr val="FF000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p>
          <a:p>
            <a:pPr marL="0" marR="0" lvl="0" indent="457200" algn="just" defTabSz="914400" rtl="0" eaLnBrk="0" fontAlgn="base" latinLnBrk="0" hangingPunct="0">
              <a:lnSpc>
                <a:spcPct val="150000"/>
              </a:lnSpc>
              <a:spcBef>
                <a:spcPct val="0"/>
              </a:spcBef>
              <a:spcAft>
                <a:spcPct val="0"/>
              </a:spcAft>
              <a:buClrTx/>
              <a:buSzTx/>
              <a:buFontTx/>
              <a:buNone/>
              <a:tabLst/>
            </a:pPr>
            <a:r>
              <a:rPr lang="en-US" sz="2400" dirty="0" smtClean="0">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बाजारपेठेत वस्तूचे वितरण करण्यासाठी वेगवेगळे मार्ग उपलब्ध असून त्यापैकी योग्य अशा मार्गांचा अवलंब केला जातो. हा वितरण मार्ग जितका मोठा असेल तितका त्याचा खर्च जास्त असतो. याउलट, हा वितरण मार्ग लहान असल्यास त्याचा खर्चही तुलनेने कमी असतो. वस्तूची किंमत ठरविताना वितरण मार्गाचा खर्च विचारात घ्यावा लागतो. वितरणाचा खर्च धरून वस्तूची किंमत निर्धारित करावी लागते.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24</a:t>
            </a:fld>
            <a:endParaRPr lang="en-US"/>
          </a:p>
        </p:txBody>
      </p:sp>
      <p:sp>
        <p:nvSpPr>
          <p:cNvPr id="37889" name="Rectangle 1"/>
          <p:cNvSpPr>
            <a:spLocks noChangeArrowheads="1"/>
          </p:cNvSpPr>
          <p:nvPr/>
        </p:nvSpPr>
        <p:spPr bwMode="auto">
          <a:xfrm>
            <a:off x="304800" y="286435"/>
            <a:ext cx="8458200" cy="572464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७. किंमतनिर्धारणाचे उद्देश : </a:t>
            </a:r>
            <a:endParaRPr lang="en-US" sz="2800" b="1" dirty="0" smtClean="0">
              <a:solidFill>
                <a:srgbClr val="FF0000"/>
              </a:solidFill>
              <a:latin typeface="Arial" pitchFamily="34" charset="0"/>
              <a:cs typeface="Arial" pitchFamily="34" charset="0"/>
            </a:endParaRPr>
          </a:p>
          <a:p>
            <a:pPr marL="0" marR="0" lvl="0" indent="457200" algn="just" defTabSz="914400" rtl="0" eaLnBrk="1" fontAlgn="base" latinLnBrk="0" hangingPunct="1">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p>
          <a:p>
            <a:pPr marL="0" marR="0" lvl="0" indent="457200" algn="just" defTabSz="914400" rtl="0" eaLnBrk="0" fontAlgn="base" latinLnBrk="0" hangingPunct="0">
              <a:lnSpc>
                <a:spcPct val="150000"/>
              </a:lnSpc>
              <a:spcBef>
                <a:spcPct val="0"/>
              </a:spcBef>
              <a:spcAft>
                <a:spcPct val="0"/>
              </a:spcAft>
              <a:buClrTx/>
              <a:buSzTx/>
              <a:buFontTx/>
              <a:buNone/>
              <a:tabLst/>
            </a:pPr>
            <a:r>
              <a:rPr lang="en-US" sz="2400" dirty="0" smtClean="0">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वस्तूच्या किंमत</a:t>
            </a: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निर्धारणाचे भिन्न-भिन्न उद्देश असतात. ग्राहक टिकविणे, वस्तूचे अस्तित्व टिकविणे, स्पर्धेवर मात करणे, संस्थेची प्रतिमा सांभाळणे, नफ्यामध्ये सातत्य राखणे इत्यादी भिन्न-भिन्न उद्देश असतात, तेव्हा जो उद्देश असेल त्या अनुषंगाने वस्तूची किंमत ठरविणे आवश्यक असते. वस्तूचे अस्तित्व टिकविणे या उद्देशाने किंमत ठरवावी लागत असल्यास वेगळा विचार करावा लागतो. याउलट, नफ्यामध्ये सातत्य राखणे हा उद्देश असल्यास किंमत ठरविताना वेगळा विचार केला जातो. वस्तूची किंमत ठरविताना किंमत</a:t>
            </a: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निर्धारणाचा उद्देश विचारात घेणे आवश्यक ठरते..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25</a:t>
            </a:fld>
            <a:endParaRPr lang="en-US"/>
          </a:p>
        </p:txBody>
      </p:sp>
      <p:sp>
        <p:nvSpPr>
          <p:cNvPr id="38914" name="Rectangle 2"/>
          <p:cNvSpPr>
            <a:spLocks noChangeArrowheads="1"/>
          </p:cNvSpPr>
          <p:nvPr/>
        </p:nvSpPr>
        <p:spPr bwMode="auto">
          <a:xfrm>
            <a:off x="228600" y="124726"/>
            <a:ext cx="8610600" cy="64171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८. व्यापारी चालीरीती संकेत: </a:t>
            </a:r>
            <a:endParaRPr kumimoji="0" lang="en-US" sz="2800" b="1" i="0" u="none" strike="noStrike" cap="none" normalizeH="0" baseline="0" dirty="0" smtClean="0">
              <a:ln>
                <a:noFill/>
              </a:ln>
              <a:solidFill>
                <a:srgbClr val="FF000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वस्तूचे विपणन करताना काही व्यापारी संकेत/ चालीरीती अथवा परंपरा पाळाव्या लागतात. त्या चालीरीती/परंपरा पाळण्यासाठी खर्च येत असतो. उदा. घरपोच सेवा, वस्तू खर्चीक बांधणी, वस्तू बसवून देण्याची सोय इत्यादी. तेव्हा वस्तूची किंमत ठरविताना या व्यापारी चालीरीतींचा/परंपरांचा विचार करावा लागतो.</a:t>
            </a:r>
            <a:endParaRPr kumimoji="0" lang="en-US"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९. संघटनात्मक घटक </a:t>
            </a:r>
            <a:endParaRPr kumimoji="0" lang="en-US" sz="2800" b="1" i="0" u="none" strike="noStrike" cap="none" normalizeH="0" baseline="0" dirty="0" smtClean="0">
              <a:ln>
                <a:noFill/>
              </a:ln>
              <a:solidFill>
                <a:srgbClr val="FF000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वस्तूची किंमत ठरविणे हे व्यवस्थापकीय कार्य आहे. त्यामध्ये किंमतनिर्धारणाची प्रक्रिया ही धोरण ठरविणे व प्रत्यक्ष किंमत ठरविणे अशा दोन पातळ्यांवर केली जाते. उत्पादन व विपणन विभागातील तज्ज्ञांची मदत घेतली जाते. किंमत ठरविताना या संघटनात्मक प्रक्रियेचा विचार केला जातो.</a:t>
            </a:r>
            <a:endParaRPr kumimoji="0" lang="mr-IN" sz="23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26</a:t>
            </a:fld>
            <a:endParaRPr lang="en-US"/>
          </a:p>
        </p:txBody>
      </p:sp>
      <p:sp>
        <p:nvSpPr>
          <p:cNvPr id="39937" name="Rectangle 1"/>
          <p:cNvSpPr>
            <a:spLocks noChangeArrowheads="1"/>
          </p:cNvSpPr>
          <p:nvPr/>
        </p:nvSpPr>
        <p:spPr bwMode="auto">
          <a:xfrm>
            <a:off x="457200" y="1066800"/>
            <a:ext cx="8229600" cy="373948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१०. संस्थेचे कार्यात्मक स्थान </a:t>
            </a:r>
            <a:endParaRPr kumimoji="0" lang="en-US" sz="2800" b="1" i="0" u="none" strike="noStrike" cap="none" normalizeH="0" baseline="0" dirty="0" smtClean="0">
              <a:ln>
                <a:noFill/>
              </a:ln>
              <a:solidFill>
                <a:srgbClr val="FF000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p>
          <a:p>
            <a:pPr marL="0" marR="0" lvl="0" indent="457200" algn="just" defTabSz="914400" rtl="0" eaLnBrk="0" fontAlgn="base" latinLnBrk="0" hangingPunct="0">
              <a:lnSpc>
                <a:spcPct val="150000"/>
              </a:lnSpc>
              <a:spcBef>
                <a:spcPct val="0"/>
              </a:spcBef>
              <a:spcAft>
                <a:spcPct val="0"/>
              </a:spcAft>
              <a:buClrTx/>
              <a:buSzTx/>
              <a:buFontTx/>
              <a:buNone/>
              <a:tabLst/>
            </a:pPr>
            <a:r>
              <a:rPr lang="en-US" sz="2600" dirty="0" smtClean="0">
                <a:latin typeface="Arial Unicode MS" pitchFamily="34" charset="-128"/>
                <a:ea typeface="Arial Unicode MS" pitchFamily="34" charset="-128"/>
                <a:cs typeface="Arial Unicode MS" pitchFamily="34" charset="-128"/>
              </a:rPr>
              <a:t>	</a:t>
            </a:r>
            <a:r>
              <a:rPr kumimoji="0" lang="mr-IN"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संस्थेचे उत्पादन व विपणन क्षेत्रामध्ये स्थान भक्कम असल्यास त्याचा किमतीवर प्रभाव पडतो. अशा वेळी वस्तूची किंमत योग्य व किफायतशीर असण्यावर भर असतो. याउलट, संस्थेचे स्थान नवीन असल्यास किंमत अधिक स्पर्धात्मक आकारावी लागते. </a:t>
            </a:r>
            <a:endParaRPr kumimoji="0" lang="mr-IN" sz="2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27</a:t>
            </a:fld>
            <a:endParaRPr lang="en-US"/>
          </a:p>
        </p:txBody>
      </p:sp>
      <p:sp>
        <p:nvSpPr>
          <p:cNvPr id="40961" name="Rectangle 1"/>
          <p:cNvSpPr>
            <a:spLocks noChangeArrowheads="1"/>
          </p:cNvSpPr>
          <p:nvPr/>
        </p:nvSpPr>
        <p:spPr bwMode="auto">
          <a:xfrm>
            <a:off x="304800" y="651304"/>
            <a:ext cx="8458200" cy="480131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3200" b="1" i="0" u="none" strike="noStrike" cap="none" normalizeH="0" baseline="0" dirty="0" smtClean="0">
                <a:ln>
                  <a:noFill/>
                </a:ln>
                <a:solidFill>
                  <a:schemeClr val="accent2">
                    <a:lumMod val="75000"/>
                  </a:schemeClr>
                </a:solidFill>
                <a:effectLst/>
                <a:latin typeface="Arial Unicode MS" pitchFamily="34" charset="-128"/>
                <a:ea typeface="Arial Unicode MS" pitchFamily="34" charset="-128"/>
                <a:cs typeface="Arial Unicode MS" pitchFamily="34" charset="-128"/>
              </a:rPr>
              <a:t>(ब) बाह्य घटक</a:t>
            </a:r>
            <a:endParaRPr kumimoji="0" lang="en-US" sz="3200" b="1" i="0" u="none" strike="noStrike" cap="none" normalizeH="0" baseline="0" dirty="0" smtClean="0">
              <a:ln>
                <a:noFill/>
              </a:ln>
              <a:solidFill>
                <a:schemeClr val="accent2">
                  <a:lumMod val="75000"/>
                </a:schemeClr>
              </a:solidFill>
              <a:effectLst/>
              <a:latin typeface="Arial Unicode MS" pitchFamily="34" charset="-128"/>
              <a:ea typeface="Arial Unicode MS" pitchFamily="34" charset="-128"/>
              <a:cs typeface="Arial Unicode MS" pitchFamily="34" charset="-128"/>
            </a:endParaRPr>
          </a:p>
          <a:p>
            <a:pPr marL="0" marR="0" lvl="0" indent="457200" algn="ctr" defTabSz="914400" rtl="0" eaLnBrk="1" fontAlgn="base" latinLnBrk="0" hangingPunct="1">
              <a:lnSpc>
                <a:spcPct val="15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800" b="1" i="0" u="none" strike="noStrike" cap="none" normalizeH="0" baseline="0" dirty="0" smtClean="0">
                <a:ln>
                  <a:noFill/>
                </a:ln>
                <a:solidFill>
                  <a:schemeClr val="accent5">
                    <a:lumMod val="75000"/>
                  </a:schemeClr>
                </a:solidFill>
                <a:effectLst/>
                <a:latin typeface="Arial Unicode MS" pitchFamily="34" charset="-128"/>
                <a:ea typeface="Arial Unicode MS" pitchFamily="34" charset="-128"/>
                <a:cs typeface="Arial Unicode MS" pitchFamily="34" charset="-128"/>
              </a:rPr>
              <a:t>१. स्पर्धा : </a:t>
            </a:r>
            <a:endParaRPr kumimoji="0" lang="en-US" sz="2800" b="1" i="0" u="none" strike="noStrike" cap="none" normalizeH="0" baseline="0" dirty="0" smtClean="0">
              <a:ln>
                <a:noFill/>
              </a:ln>
              <a:solidFill>
                <a:schemeClr val="accent5">
                  <a:lumMod val="75000"/>
                </a:schemeClr>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बाजारपेठेतील स्पर्धा, वस्तूच्या स्पर्धकांची संख्या, स्पर्धक वस्तूची किंमत, स्पर्धक वस्तूची वैशिष्ट्ये, स्पर्धात्मक इत्यादी घटकांचा विचार करून वस्तूची किंमत ठरवावी लागते. पर्यायी वस्तूची स्पर्धासुद्धा विचारात घेतली जाते. वस्तूची किंमत ठरविताना हा सर्वांत महत्त्वाचा बाह्य घटक असून त्याचा किमतीवर अधिक परिणाम होतो.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28</a:t>
            </a:fld>
            <a:endParaRPr lang="en-US"/>
          </a:p>
        </p:txBody>
      </p:sp>
      <p:sp>
        <p:nvSpPr>
          <p:cNvPr id="41985" name="Rectangle 1"/>
          <p:cNvSpPr>
            <a:spLocks noChangeArrowheads="1"/>
          </p:cNvSpPr>
          <p:nvPr/>
        </p:nvSpPr>
        <p:spPr bwMode="auto">
          <a:xfrm>
            <a:off x="304800" y="396776"/>
            <a:ext cx="8534400" cy="461664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chemeClr val="accent5">
                    <a:lumMod val="75000"/>
                  </a:schemeClr>
                </a:solidFill>
                <a:effectLst/>
                <a:latin typeface="Arial Unicode MS" pitchFamily="34" charset="-128"/>
                <a:ea typeface="Arial Unicode MS" pitchFamily="34" charset="-128"/>
                <a:cs typeface="Arial Unicode MS" pitchFamily="34" charset="-128"/>
              </a:rPr>
              <a:t>२. वस्तूची मागणी </a:t>
            </a:r>
            <a:endParaRPr kumimoji="0" lang="en-US" sz="2800" b="1" i="0" u="none" strike="noStrike" cap="none" normalizeH="0" baseline="0" dirty="0" smtClean="0">
              <a:ln>
                <a:noFill/>
              </a:ln>
              <a:solidFill>
                <a:schemeClr val="accent5">
                  <a:lumMod val="75000"/>
                </a:schemeClr>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वस्तूची किंमत ठरविताना तिची बाजारपेठेतील मागणी विचारात घ्यावी लागते. मागणीचे स्वरूप भिन्न भिन्न असते. वस्तूची मागणी लवचीक असल्यास किंमत हा अधिक प्रभावशाली घटक ठरतो. लवचीक, पूर्ण लवचीक व अति लवचीक या अवस्थांनुसार किमतीचा प्रभाव मागणीवर पडतो. याउलट, मागणी लवचीक असल्यास वस्तूची किंमत फारशी प्रभावशाली ठरत नाही. </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29</a:t>
            </a:fld>
            <a:endParaRPr lang="en-US"/>
          </a:p>
        </p:txBody>
      </p:sp>
      <p:sp>
        <p:nvSpPr>
          <p:cNvPr id="4" name="Rectangle 3"/>
          <p:cNvSpPr/>
          <p:nvPr/>
        </p:nvSpPr>
        <p:spPr>
          <a:xfrm>
            <a:off x="381000" y="533400"/>
            <a:ext cx="8229600" cy="4339650"/>
          </a:xfrm>
          <a:prstGeom prst="rect">
            <a:avLst/>
          </a:prstGeom>
        </p:spPr>
        <p:txBody>
          <a:bodyPr wrap="square">
            <a:spAutoFit/>
          </a:bodyPr>
          <a:lstStyle/>
          <a:p>
            <a:pPr lvl="0" indent="457200" algn="just" eaLnBrk="0" fontAlgn="base" hangingPunct="0">
              <a:lnSpc>
                <a:spcPct val="150000"/>
              </a:lnSpc>
              <a:spcBef>
                <a:spcPct val="0"/>
              </a:spcBef>
              <a:spcAft>
                <a:spcPct val="0"/>
              </a:spcAft>
            </a:pPr>
            <a:r>
              <a:rPr lang="mr-IN" sz="2800" b="1" dirty="0" smtClean="0">
                <a:solidFill>
                  <a:schemeClr val="accent5">
                    <a:lumMod val="75000"/>
                  </a:schemeClr>
                </a:solidFill>
                <a:latin typeface="Arial Unicode MS" pitchFamily="34" charset="-128"/>
                <a:ea typeface="Arial Unicode MS" pitchFamily="34" charset="-128"/>
                <a:cs typeface="Arial Unicode MS" pitchFamily="34" charset="-128"/>
              </a:rPr>
              <a:t>३. ग्राहक व त्याची वैशिष्ट्ये</a:t>
            </a:r>
            <a:r>
              <a:rPr lang="mr-IN" sz="2800" b="1" dirty="0" smtClean="0">
                <a:solidFill>
                  <a:schemeClr val="accent5">
                    <a:lumMod val="75000"/>
                  </a:schemeClr>
                </a:solidFill>
                <a:latin typeface="Arial Unicode MS" pitchFamily="34" charset="-128"/>
                <a:ea typeface="Arial Unicode MS" pitchFamily="34" charset="-128"/>
                <a:cs typeface="Arial Unicode MS" pitchFamily="34" charset="-128"/>
              </a:rPr>
              <a:t>:</a:t>
            </a:r>
            <a:endParaRPr lang="en-US" sz="2800" b="1" dirty="0" smtClean="0">
              <a:solidFill>
                <a:schemeClr val="accent5">
                  <a:lumMod val="75000"/>
                </a:schemeClr>
              </a:solidFill>
              <a:latin typeface="Arial Unicode MS" pitchFamily="34" charset="-128"/>
              <a:ea typeface="Arial Unicode MS" pitchFamily="34" charset="-128"/>
              <a:cs typeface="Arial Unicode MS" pitchFamily="34" charset="-128"/>
            </a:endParaRPr>
          </a:p>
          <a:p>
            <a:pPr lvl="0" indent="457200" algn="just" eaLnBrk="0" fontAlgn="base" hangingPunct="0">
              <a:lnSpc>
                <a:spcPct val="150000"/>
              </a:lnSpc>
              <a:spcBef>
                <a:spcPct val="0"/>
              </a:spcBef>
              <a:spcAft>
                <a:spcPct val="0"/>
              </a:spcAft>
            </a:pPr>
            <a:endParaRPr lang="en-US" sz="2600" b="1" dirty="0" smtClean="0">
              <a:solidFill>
                <a:schemeClr val="accent5">
                  <a:lumMod val="75000"/>
                </a:schemeClr>
              </a:solidFill>
              <a:latin typeface="Arial" pitchFamily="34" charset="0"/>
              <a:cs typeface="Arial" pitchFamily="34" charset="0"/>
            </a:endParaRPr>
          </a:p>
          <a:p>
            <a:pPr lvl="0" indent="457200" algn="just" eaLnBrk="0" fontAlgn="base" hangingPunct="0">
              <a:lnSpc>
                <a:spcPct val="150000"/>
              </a:lnSpc>
              <a:spcBef>
                <a:spcPct val="0"/>
              </a:spcBef>
              <a:spcAft>
                <a:spcPct val="0"/>
              </a:spcAft>
            </a:pPr>
            <a:r>
              <a:rPr lang="en-US" sz="2600" dirty="0" smtClean="0">
                <a:latin typeface="Arial Unicode MS" pitchFamily="34" charset="-128"/>
                <a:ea typeface="Arial Unicode MS" pitchFamily="34" charset="-128"/>
                <a:cs typeface="Arial Unicode MS" pitchFamily="34" charset="-128"/>
              </a:rPr>
              <a:t>	</a:t>
            </a:r>
            <a:r>
              <a:rPr lang="mr-IN" sz="2600" dirty="0" smtClean="0">
                <a:latin typeface="Arial Unicode MS" pitchFamily="34" charset="-128"/>
                <a:ea typeface="Arial Unicode MS" pitchFamily="34" charset="-128"/>
                <a:cs typeface="Arial Unicode MS" pitchFamily="34" charset="-128"/>
              </a:rPr>
              <a:t>ग्राहकाची आर्थिक स्थिती, त्याचा सामाजिक स्तर, ग्राहकाचा प्रकार, त्याची क्रयशक्ती, स्वभाव वैशिष्ट्ये इत्यादी घटक अभ्यासून वस्तूची किंमत ठरवावी, अल्प उत्पन्न गटातील ग्राहक किंवा श्रीमंतवर्गातील ग्राहक असे ग्राहकवर्ग असल्यास त्या अनुषंगाने वस्तूच्या किंमत</a:t>
            </a:r>
            <a:r>
              <a:rPr lang="en-US" sz="2600" dirty="0" smtClean="0">
                <a:latin typeface="Arial Unicode MS" pitchFamily="34" charset="-128"/>
                <a:ea typeface="Arial Unicode MS" pitchFamily="34" charset="-128"/>
                <a:cs typeface="Arial Unicode MS" pitchFamily="34" charset="-128"/>
              </a:rPr>
              <a:t> </a:t>
            </a:r>
            <a:r>
              <a:rPr lang="mr-IN" sz="2600" dirty="0" smtClean="0">
                <a:latin typeface="Arial Unicode MS" pitchFamily="34" charset="-128"/>
                <a:ea typeface="Arial Unicode MS" pitchFamily="34" charset="-128"/>
                <a:cs typeface="Arial Unicode MS" pitchFamily="34" charset="-128"/>
              </a:rPr>
              <a:t>निर्धारणाचे निकष बदलतात.</a:t>
            </a:r>
            <a:endParaRPr lang="mr-IN" sz="2600" dirty="0" smtClean="0">
              <a:latin typeface="Arial" pitchFamily="34" charset="0"/>
              <a:cs typeface="Aria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3</a:t>
            </a:fld>
            <a:endParaRPr lang="en-US"/>
          </a:p>
        </p:txBody>
      </p:sp>
      <p:sp>
        <p:nvSpPr>
          <p:cNvPr id="30721" name="Rectangle 1"/>
          <p:cNvSpPr>
            <a:spLocks noChangeArrowheads="1"/>
          </p:cNvSpPr>
          <p:nvPr/>
        </p:nvSpPr>
        <p:spPr bwMode="auto">
          <a:xfrm>
            <a:off x="304800" y="228600"/>
            <a:ext cx="8458200" cy="59093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'किंमत' संज्ञेची व्याख्या</a:t>
            </a:r>
            <a:endParaRPr kumimoji="0" lang="en-US" sz="28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endParaRPr>
          </a:p>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 </a:t>
            </a:r>
            <a:r>
              <a:rPr kumimoji="0" lang="mr-IN" sz="24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a:t>
            </a:r>
            <a:r>
              <a:rPr kumimoji="0" lang="en-GB" sz="24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Definition of Price)</a:t>
            </a:r>
          </a:p>
          <a:p>
            <a:pPr marL="0" marR="0" lvl="0" indent="457200" algn="ctr" defTabSz="914400" rtl="0" eaLnBrk="1" fontAlgn="base" latinLnBrk="0" hangingPunct="1">
              <a:lnSpc>
                <a:spcPct val="150000"/>
              </a:lnSpc>
              <a:spcBef>
                <a:spcPct val="0"/>
              </a:spcBef>
              <a:spcAft>
                <a:spcPct val="0"/>
              </a:spcAft>
              <a:buClrTx/>
              <a:buSzTx/>
              <a:buFontTx/>
              <a:buNone/>
              <a:tabLst/>
            </a:pPr>
            <a:endParaRPr kumimoji="0" lang="en-US" sz="1600" b="1" i="0" u="none" strike="noStrike" cap="none" normalizeH="0" baseline="0" dirty="0" smtClean="0">
              <a:ln>
                <a:noFill/>
              </a:ln>
              <a:solidFill>
                <a:srgbClr val="FF000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विपणनशास्त्रानुसार 'किंमत' या संज्ञेची किंवा संकल्पनेची सर्वमान्य अशी व्याख्या पुढीलप्रमाणे केली जाते.</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002060"/>
                </a:solidFill>
                <a:effectLst/>
                <a:latin typeface="Times New Roman" pitchFamily="18" charset="0"/>
                <a:ea typeface="Arial Unicode MS" pitchFamily="34" charset="-128"/>
                <a:cs typeface="Arial Unicode MS" pitchFamily="34" charset="-128"/>
              </a:rPr>
              <a:t> "</a:t>
            </a:r>
            <a:r>
              <a:rPr kumimoji="0" lang="en-GB" sz="2400" b="1" i="0" u="none" strike="noStrike" cap="none" normalizeH="0" baseline="0" dirty="0" smtClean="0">
                <a:ln>
                  <a:noFill/>
                </a:ln>
                <a:solidFill>
                  <a:srgbClr val="002060"/>
                </a:solidFill>
                <a:effectLst/>
                <a:latin typeface="Times New Roman" pitchFamily="18" charset="0"/>
                <a:ea typeface="Arial Unicode MS" pitchFamily="34" charset="-128"/>
                <a:cs typeface="Times New Roman" pitchFamily="18" charset="0"/>
              </a:rPr>
              <a:t>Price is the value of the product or service to customer into quantitative</a:t>
            </a:r>
            <a:r>
              <a:rPr lang="en-US" sz="2400" b="1" dirty="0" smtClean="0">
                <a:solidFill>
                  <a:srgbClr val="002060"/>
                </a:solidFill>
                <a:latin typeface="Times New Roman" pitchFamily="18" charset="0"/>
                <a:cs typeface="Times New Roman" pitchFamily="18" charset="0"/>
              </a:rPr>
              <a:t> </a:t>
            </a:r>
            <a:r>
              <a:rPr kumimoji="0" lang="en-GB" sz="2400" b="1" i="0" u="none" strike="noStrike" cap="none" normalizeH="0" baseline="0" dirty="0" smtClean="0">
                <a:ln>
                  <a:noFill/>
                </a:ln>
                <a:solidFill>
                  <a:srgbClr val="002060"/>
                </a:solidFill>
                <a:effectLst/>
                <a:latin typeface="Times New Roman" pitchFamily="18" charset="0"/>
                <a:ea typeface="Arial Unicode MS" pitchFamily="34" charset="-128"/>
                <a:cs typeface="Times New Roman" pitchFamily="18" charset="0"/>
              </a:rPr>
              <a:t>terms.“</a:t>
            </a: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GB" sz="2400" b="1" i="0" u="none" strike="noStrike" cap="none" normalizeH="0" baseline="0" dirty="0" smtClean="0">
                <a:ln>
                  <a:noFill/>
                </a:ln>
                <a:solidFill>
                  <a:schemeClr val="accent1">
                    <a:lumMod val="75000"/>
                  </a:schemeClr>
                </a:solidFill>
                <a:effectLst/>
                <a:latin typeface="Arial Unicode MS" pitchFamily="34" charset="-128"/>
                <a:ea typeface="Arial Unicode MS" pitchFamily="34" charset="-128"/>
                <a:cs typeface="Arial Unicode MS" pitchFamily="34" charset="-128"/>
              </a:rPr>
              <a:t>"</a:t>
            </a:r>
            <a:r>
              <a:rPr kumimoji="0" lang="mr-IN" sz="2400" b="1" i="0" u="none" strike="noStrike" cap="none" normalizeH="0" baseline="0" dirty="0" smtClean="0">
                <a:ln>
                  <a:noFill/>
                </a:ln>
                <a:solidFill>
                  <a:schemeClr val="accent1">
                    <a:lumMod val="75000"/>
                  </a:schemeClr>
                </a:solidFill>
                <a:effectLst/>
                <a:latin typeface="Arial Unicode MS" pitchFamily="34" charset="-128"/>
                <a:ea typeface="Arial Unicode MS" pitchFamily="34" charset="-128"/>
                <a:cs typeface="Arial Unicode MS" pitchFamily="34" charset="-128"/>
              </a:rPr>
              <a:t>वस्तू किंवा सेवेचे ग्राहकासाठी संख्यात्मक स्वरूपात दर्शविलेले मूल्य म्हणजे किंमत होय.</a:t>
            </a:r>
            <a:r>
              <a:rPr kumimoji="0" lang="en-US" sz="2400" b="1" i="0" u="none" strike="noStrike" cap="none" normalizeH="0" baseline="0" dirty="0" smtClean="0">
                <a:ln>
                  <a:noFill/>
                </a:ln>
                <a:solidFill>
                  <a:schemeClr val="accent1">
                    <a:lumMod val="75000"/>
                  </a:schemeClr>
                </a:solidFill>
                <a:effectLst/>
                <a:latin typeface="Arial Unicode MS" pitchFamily="34" charset="-128"/>
                <a:ea typeface="Arial Unicode MS" pitchFamily="34" charset="-128"/>
                <a:cs typeface="Arial Unicode MS" pitchFamily="34" charset="-128"/>
              </a:rPr>
              <a:t>”</a:t>
            </a:r>
            <a:endParaRPr kumimoji="0" lang="mr-IN" sz="2400" b="1" i="0" u="none" strike="noStrike" cap="none" normalizeH="0" baseline="0" dirty="0" smtClean="0">
              <a:ln>
                <a:noFill/>
              </a:ln>
              <a:solidFill>
                <a:schemeClr val="accent1">
                  <a:lumMod val="75000"/>
                </a:schemeClr>
              </a:solidFill>
              <a:effectLst/>
              <a:latin typeface="Arial" pitchFamily="34" charset="0"/>
              <a:cs typeface="Arial" pitchFamily="34"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30</a:t>
            </a:fld>
            <a:endParaRPr lang="en-US"/>
          </a:p>
        </p:txBody>
      </p:sp>
      <p:sp>
        <p:nvSpPr>
          <p:cNvPr id="43009" name="Rectangle 1"/>
          <p:cNvSpPr>
            <a:spLocks noChangeArrowheads="1"/>
          </p:cNvSpPr>
          <p:nvPr/>
        </p:nvSpPr>
        <p:spPr bwMode="auto">
          <a:xfrm>
            <a:off x="304800" y="328262"/>
            <a:ext cx="8458200" cy="62324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lang="mr-IN" sz="2600" b="1" dirty="0" smtClean="0">
                <a:solidFill>
                  <a:schemeClr val="accent5">
                    <a:lumMod val="75000"/>
                  </a:schemeClr>
                </a:solidFill>
                <a:latin typeface="Arial Unicode MS" pitchFamily="34" charset="-128"/>
                <a:ea typeface="Arial Unicode MS" pitchFamily="34" charset="-128"/>
                <a:cs typeface="Arial Unicode MS" pitchFamily="34" charset="-128"/>
              </a:rPr>
              <a:t>४. ग्राहकाची वर्तनपद्धती (</a:t>
            </a:r>
            <a:r>
              <a:rPr lang="en-GB" sz="2600" b="1" dirty="0" smtClean="0">
                <a:solidFill>
                  <a:schemeClr val="accent5">
                    <a:lumMod val="75000"/>
                  </a:schemeClr>
                </a:solidFill>
                <a:latin typeface="Arial Unicode MS" pitchFamily="34" charset="-128"/>
                <a:ea typeface="Arial Unicode MS" pitchFamily="34" charset="-128"/>
                <a:cs typeface="Arial Unicode MS" pitchFamily="34" charset="-128"/>
              </a:rPr>
              <a:t>Consumer Behaviour):</a:t>
            </a:r>
            <a:endParaRPr lang="en-US" sz="2600" b="1" dirty="0" smtClean="0">
              <a:solidFill>
                <a:schemeClr val="accent5">
                  <a:lumMod val="75000"/>
                </a:schemeClr>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खरेदीच्या प्रेरणा, ग्राहकाचे मानसशास्त्र, त्याचा दृष्टिकोण, विचारांची दिशा, आर्थिक घटक, सामाजिक घटक इत्यादी बाबींवर ग्राहकाची वर्तनपद्धती आधारित असते. त्याच्या वर्तनपद्धतीवर खरेदीची क्रिया व खरेदीचा निर्णय अवलंबून असतो.</a:t>
            </a:r>
            <a:endParaRPr kumimoji="0" lang="en-US"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p>
            <a:pPr indent="457200" algn="just" fontAlgn="base">
              <a:lnSpc>
                <a:spcPct val="150000"/>
              </a:lnSpc>
              <a:spcBef>
                <a:spcPct val="0"/>
              </a:spcBef>
              <a:spcAft>
                <a:spcPct val="0"/>
              </a:spcAft>
            </a:pPr>
            <a:r>
              <a:rPr lang="mr-IN" sz="2600" b="1" dirty="0" smtClean="0">
                <a:solidFill>
                  <a:schemeClr val="accent5">
                    <a:lumMod val="75000"/>
                  </a:schemeClr>
                </a:solidFill>
                <a:latin typeface="Arial Unicode MS" pitchFamily="34" charset="-128"/>
                <a:ea typeface="Arial Unicode MS" pitchFamily="34" charset="-128"/>
                <a:cs typeface="Arial Unicode MS" pitchFamily="34" charset="-128"/>
              </a:rPr>
              <a:t>५. कच्च्या मालाचा पुरवठा </a:t>
            </a: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बाजारपेठेत वस्तूच्या कच्च्या मालाच्या पुरवठ्याची व किमतीची स्थिती हा वस्तूच्या किंमतनिर्धारणाचा लगतचा घटक होय. कारण पुरवठ्याचा कच्च्या मालाच्या किमतीवर परिणाम होतो व त्या प्रमाणात वस्तूचा उत्पादनखर्च बदलतो. म्हणून वस्तूच्या कच्च्या मालाच्या पुरवठ्याची स्थिती विचारात घेऊन वस्तूची किंमत ठरविणे महत्त्वाचे आहे.</a:t>
            </a:r>
            <a:r>
              <a:rPr kumimoji="0" lang="en-US" sz="2200" b="0" i="0" u="none" strike="noStrike" cap="none" normalizeH="0" baseline="0" dirty="0" smtClean="0">
                <a:ln>
                  <a:noFill/>
                </a:ln>
                <a:solidFill>
                  <a:schemeClr val="tx1"/>
                </a:solidFill>
                <a:effectLst/>
                <a:latin typeface="Arial" pitchFamily="34" charset="0"/>
                <a:cs typeface="Arial" pitchFamily="34" charset="0"/>
              </a:rPr>
              <a:t> </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31</a:t>
            </a:fld>
            <a:endParaRPr lang="en-US"/>
          </a:p>
        </p:txBody>
      </p:sp>
      <p:sp>
        <p:nvSpPr>
          <p:cNvPr id="45057" name="Rectangle 1"/>
          <p:cNvSpPr>
            <a:spLocks noChangeArrowheads="1"/>
          </p:cNvSpPr>
          <p:nvPr/>
        </p:nvSpPr>
        <p:spPr bwMode="auto">
          <a:xfrm>
            <a:off x="304800" y="198358"/>
            <a:ext cx="8534400" cy="627864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lang="mr-IN" sz="2600" b="1" dirty="0" smtClean="0">
                <a:solidFill>
                  <a:schemeClr val="accent5">
                    <a:lumMod val="75000"/>
                  </a:schemeClr>
                </a:solidFill>
                <a:latin typeface="Arial Unicode MS" pitchFamily="34" charset="-128"/>
                <a:ea typeface="Arial Unicode MS" pitchFamily="34" charset="-128"/>
                <a:cs typeface="Arial Unicode MS" pitchFamily="34" charset="-128"/>
              </a:rPr>
              <a:t>६. सरकारी कायदे व नियम: </a:t>
            </a:r>
            <a:endParaRPr lang="en-US" sz="2600" b="1" dirty="0" smtClean="0">
              <a:solidFill>
                <a:schemeClr val="accent5">
                  <a:lumMod val="75000"/>
                </a:schemeClr>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व्यापारी व्यवहार व वस्तूची किंमत याबाबत सरकारचे कायदे व नियम असल्यास त्याचा वस्तूची किंमत ठरविताना विचार करावा लागतो. वस्तूची किंमत ठरविण्याबाबत सरकारची काही बंधने असतात. म्हणून सरकारी कायदे, नियम व बंधने विचारात घेणे आवश्यक ठरते.</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indent="457200" fontAlgn="base">
              <a:lnSpc>
                <a:spcPct val="150000"/>
              </a:lnSpc>
              <a:spcBef>
                <a:spcPct val="0"/>
              </a:spcBef>
              <a:spcAft>
                <a:spcPct val="0"/>
              </a:spcAft>
            </a:pPr>
            <a:r>
              <a:rPr lang="mr-IN" sz="2600" b="1" dirty="0" smtClean="0">
                <a:solidFill>
                  <a:schemeClr val="accent5">
                    <a:lumMod val="75000"/>
                  </a:schemeClr>
                </a:solidFill>
                <a:latin typeface="Arial Unicode MS" pitchFamily="34" charset="-128"/>
                <a:ea typeface="Arial Unicode MS" pitchFamily="34" charset="-128"/>
                <a:cs typeface="Arial Unicode MS" pitchFamily="34" charset="-128"/>
              </a:rPr>
              <a:t>७. आर्थिक पर्यावरण </a:t>
            </a:r>
            <a:endParaRPr lang="en-US" sz="2600" b="1" dirty="0" smtClean="0">
              <a:solidFill>
                <a:schemeClr val="accent5">
                  <a:lumMod val="75000"/>
                </a:schemeClr>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आर्थिक पर्यावरणामध्ये तेजी-मंदीचे व्यापारी चक्र, आर्थिक धोरणे, करविषयक धोरणे, व्यापार धोरणे, आयात-निर्यात धोरणे, औद्योगिक धोरणे, रोजगारविषयक धोरणे इत्यादी पर्यावरणात्मक घटक असतात. वस्तूची किंमत ठरविताना या सर्व घटकांचा एकत्रित विचार करून निर्णय घ्यावा लागतो.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32</a:t>
            </a:fld>
            <a:endParaRPr lang="en-US"/>
          </a:p>
        </p:txBody>
      </p:sp>
      <p:sp>
        <p:nvSpPr>
          <p:cNvPr id="46081" name="Rectangle 1"/>
          <p:cNvSpPr>
            <a:spLocks noChangeArrowheads="1"/>
          </p:cNvSpPr>
          <p:nvPr/>
        </p:nvSpPr>
        <p:spPr bwMode="auto">
          <a:xfrm>
            <a:off x="228600" y="297767"/>
            <a:ext cx="8610600" cy="653255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lang="mr-IN" sz="2600" b="1" dirty="0" smtClean="0">
                <a:solidFill>
                  <a:schemeClr val="accent5">
                    <a:lumMod val="75000"/>
                  </a:schemeClr>
                </a:solidFill>
                <a:latin typeface="Arial Unicode MS" pitchFamily="34" charset="-128"/>
                <a:ea typeface="Arial Unicode MS" pitchFamily="34" charset="-128"/>
                <a:cs typeface="Arial Unicode MS" pitchFamily="34" charset="-128"/>
              </a:rPr>
              <a:t>८. आर्थिकेतर पर्यावरण </a:t>
            </a:r>
            <a:endParaRPr lang="en-US" sz="2600" b="1" dirty="0" smtClean="0">
              <a:solidFill>
                <a:schemeClr val="accent5">
                  <a:lumMod val="75000"/>
                </a:schemeClr>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या पर्यावरणामध्ये सामाजिक, सांस्कृतिक, धार्मिक, तांत्रिक, भौगोलिक व राजकीय अशा पर्यावरणांचा समावेश होतो. या घटकांचासुद्धा उत्पादन व विपणन क्रियांवर कमी-जास्त परिणाम होत असतो. म्हणून अशा सर्व पर्यावरणांचा विचार करून वस्तूची किंमत ठरविण्यात यावी. </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100" b="0" i="0" u="none" strike="noStrike" cap="none" normalizeH="0" baseline="0" dirty="0" smtClean="0">
              <a:ln>
                <a:noFill/>
              </a:ln>
              <a:solidFill>
                <a:schemeClr val="tx1"/>
              </a:solidFill>
              <a:effectLst/>
              <a:latin typeface="Arial" pitchFamily="34" charset="0"/>
              <a:cs typeface="Arial" pitchFamily="34" charset="0"/>
            </a:endParaRPr>
          </a:p>
          <a:p>
            <a:pPr indent="457200" algn="just" fontAlgn="base">
              <a:lnSpc>
                <a:spcPct val="150000"/>
              </a:lnSpc>
              <a:spcBef>
                <a:spcPct val="0"/>
              </a:spcBef>
              <a:spcAft>
                <a:spcPct val="0"/>
              </a:spcAft>
            </a:pPr>
            <a:r>
              <a:rPr lang="mr-IN" sz="2600" b="1" dirty="0" smtClean="0">
                <a:solidFill>
                  <a:schemeClr val="accent5">
                    <a:lumMod val="75000"/>
                  </a:schemeClr>
                </a:solidFill>
                <a:latin typeface="Arial Unicode MS" pitchFamily="34" charset="-128"/>
                <a:ea typeface="Arial Unicode MS" pitchFamily="34" charset="-128"/>
                <a:cs typeface="Arial Unicode MS" pitchFamily="34" charset="-128"/>
              </a:rPr>
              <a:t>९. नीतीसंहिता </a:t>
            </a:r>
            <a:endParaRPr lang="en-US" sz="2600" b="1" dirty="0" smtClean="0">
              <a:solidFill>
                <a:schemeClr val="accent5">
                  <a:lumMod val="75000"/>
                </a:schemeClr>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विपणन क्षेत्रामध्ये नीतीसंहितासुद्धा महत्त्वाची असते. उत्पादन संस्थेची स्वतःची नीतीसंहिता असेल परंतु बाह्य जगामध्ये काही नीतिमत्तेचे नियम व संकेत पाळावे लागतात. ही बाह्य पर्यावरणातील नीतीसंहिता टाळता येत नाही. म्हणून त्या नीती-संहितेचीसुद्धा किंमत ठरविताना विचार करावा लागतो.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33</a:t>
            </a:fld>
            <a:endParaRPr lang="en-US"/>
          </a:p>
        </p:txBody>
      </p:sp>
      <p:sp>
        <p:nvSpPr>
          <p:cNvPr id="47105" name="Rectangle 1"/>
          <p:cNvSpPr>
            <a:spLocks noChangeArrowheads="1"/>
          </p:cNvSpPr>
          <p:nvPr/>
        </p:nvSpPr>
        <p:spPr bwMode="auto">
          <a:xfrm>
            <a:off x="228600" y="290691"/>
            <a:ext cx="8686800" cy="609397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002060"/>
                </a:solidFill>
                <a:effectLst/>
                <a:latin typeface="Arial Unicode MS" pitchFamily="34" charset="-128"/>
                <a:ea typeface="Arial Unicode MS" pitchFamily="34" charset="-128"/>
                <a:cs typeface="Arial Unicode MS" pitchFamily="34" charset="-128"/>
              </a:rPr>
              <a:t>किंमतनिर्धारण धोरण</a:t>
            </a:r>
            <a:endParaRPr kumimoji="0" lang="en-US" sz="2800" b="1" i="0" u="none" strike="noStrike" cap="none" normalizeH="0" baseline="0" dirty="0" smtClean="0">
              <a:ln>
                <a:noFill/>
              </a:ln>
              <a:solidFill>
                <a:srgbClr val="00206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उत्पादक कंपनी वस्तूचे किंमतनिर्धारण धोरण ठरविण्याचे विविध पर्याय विचारात. घेते. किंमतनिर्धारण धोरणांबाबत विविध पर्याय पुढीलप्रमाणे आढळतात</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6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१. सर्वसाधारण किंमतनिर्धारण धोरण (</a:t>
            </a:r>
            <a:r>
              <a:rPr kumimoji="0" lang="en-GB" sz="26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Normal Pricing Policy) </a:t>
            </a:r>
            <a:endParaRPr kumimoji="0" lang="en-US" sz="2600" b="1" i="0" u="none" strike="noStrike" cap="none" normalizeH="0" baseline="0" dirty="0" smtClean="0">
              <a:ln>
                <a:noFill/>
              </a:ln>
              <a:solidFill>
                <a:srgbClr val="0070C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वस्तूचा उत्पादन खर्च भरून निघेल अशा पद्धतीने किंमतनिर्धारण धोरण अवलंब केले जाते.</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lang="mr-IN" sz="2600" b="1" dirty="0" smtClean="0">
                <a:solidFill>
                  <a:srgbClr val="0070C0"/>
                </a:solidFill>
                <a:latin typeface="Arial Unicode MS" pitchFamily="34" charset="-128"/>
                <a:ea typeface="Arial Unicode MS" pitchFamily="34" charset="-128"/>
                <a:cs typeface="Arial Unicode MS" pitchFamily="34" charset="-128"/>
              </a:rPr>
              <a:t>२. स्पर्धक वस्तूपेक्षा कमी किंमतनिर्धारण धोरण : </a:t>
            </a:r>
            <a:endParaRPr lang="en-US" sz="2600" b="1" dirty="0" smtClean="0">
              <a:solidFill>
                <a:srgbClr val="0070C0"/>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स्पर्धक वस्तूंपेक्षा आपल्या वस्तूची किंमत कमी ठेवण्याचे धोरण स्वीकारले जाते.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34</a:t>
            </a:fld>
            <a:endParaRPr lang="en-US"/>
          </a:p>
        </p:txBody>
      </p:sp>
      <p:sp>
        <p:nvSpPr>
          <p:cNvPr id="48129" name="Rectangle 1"/>
          <p:cNvSpPr>
            <a:spLocks noChangeArrowheads="1"/>
          </p:cNvSpPr>
          <p:nvPr/>
        </p:nvSpPr>
        <p:spPr bwMode="auto">
          <a:xfrm>
            <a:off x="304800" y="477589"/>
            <a:ext cx="8610600" cy="57708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lang="mr-IN" sz="2600" b="1" dirty="0" smtClean="0">
                <a:solidFill>
                  <a:srgbClr val="0070C0"/>
                </a:solidFill>
                <a:latin typeface="Arial Unicode MS" pitchFamily="34" charset="-128"/>
                <a:ea typeface="Arial Unicode MS" pitchFamily="34" charset="-128"/>
                <a:cs typeface="Arial Unicode MS" pitchFamily="34" charset="-128"/>
              </a:rPr>
              <a:t>३. स्पर्धक वस्तूपेक्षा जास्त किंमतनिर्धारण धोरण</a:t>
            </a:r>
            <a:r>
              <a:rPr lang="en-US" sz="2600" b="1" dirty="0" smtClean="0">
                <a:solidFill>
                  <a:srgbClr val="0070C0"/>
                </a:solidFill>
                <a:latin typeface="Arial Unicode MS" pitchFamily="34" charset="-128"/>
                <a:ea typeface="Arial Unicode MS" pitchFamily="34" charset="-128"/>
                <a:cs typeface="Arial Unicode MS" pitchFamily="34" charset="-128"/>
              </a:rPr>
              <a:t>:</a:t>
            </a:r>
          </a:p>
          <a:p>
            <a:pPr marL="0" marR="0" lvl="0" indent="457200" algn="just" defTabSz="914400" rtl="0" eaLnBrk="1" fontAlgn="base" latinLnBrk="0" hangingPunct="1">
              <a:lnSpc>
                <a:spcPct val="150000"/>
              </a:lnSpc>
              <a:spcBef>
                <a:spcPct val="0"/>
              </a:spcBef>
              <a:spcAft>
                <a:spcPct val="0"/>
              </a:spcAft>
              <a:buClrTx/>
              <a:buSzTx/>
              <a:buFontTx/>
              <a:buNone/>
              <a:tabLst/>
            </a:pPr>
            <a:r>
              <a:rPr lang="en-US" sz="2400" dirty="0" smtClean="0">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या धोरणामध्ये स्पर्धक वस्तूपेक्षा आपल्या वस्तूची किंमत जास्त ठेवण्यात येते. </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1" fontAlgn="base" latinLnBrk="0" hangingPunct="1">
              <a:lnSpc>
                <a:spcPct val="15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Arial" pitchFamily="34" charset="0"/>
              <a:cs typeface="Arial" pitchFamily="34" charset="0"/>
            </a:endParaRPr>
          </a:p>
          <a:p>
            <a:pPr indent="457200" algn="just" fontAlgn="base">
              <a:lnSpc>
                <a:spcPct val="150000"/>
              </a:lnSpc>
              <a:spcBef>
                <a:spcPct val="0"/>
              </a:spcBef>
              <a:spcAft>
                <a:spcPct val="0"/>
              </a:spcAft>
            </a:pPr>
            <a:r>
              <a:rPr lang="mr-IN" sz="2600" b="1" dirty="0" smtClean="0">
                <a:solidFill>
                  <a:srgbClr val="0070C0"/>
                </a:solidFill>
                <a:latin typeface="Arial Unicode MS" pitchFamily="34" charset="-128"/>
                <a:ea typeface="Arial Unicode MS" pitchFamily="34" charset="-128"/>
                <a:cs typeface="Arial Unicode MS" pitchFamily="34" charset="-128"/>
              </a:rPr>
              <a:t>४. मक्तेदारीचे किंमतनिर्धारण धोरण : </a:t>
            </a:r>
            <a:endParaRPr lang="en-US" sz="2600" b="1" dirty="0" smtClean="0">
              <a:solidFill>
                <a:srgbClr val="0070C0"/>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बाजारपेठेमध्ये आपल्या वस्तूबाबत मक्तेदारी असल्यास त्याचा विचार करून किंमत निर्धारण केले जाते. </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p>
            <a:pPr marR="0" lvl="0" indent="457200" algn="just" fontAlgn="base">
              <a:lnSpc>
                <a:spcPct val="150000"/>
              </a:lnSpc>
              <a:spcBef>
                <a:spcPct val="0"/>
              </a:spcBef>
              <a:spcAft>
                <a:spcPct val="0"/>
              </a:spcAft>
              <a:buClrTx/>
              <a:buSzTx/>
              <a:buFontTx/>
              <a:buNone/>
              <a:tabLst/>
            </a:pPr>
            <a:r>
              <a:rPr lang="mr-IN" sz="2600" b="1" dirty="0" smtClean="0">
                <a:solidFill>
                  <a:srgbClr val="0070C0"/>
                </a:solidFill>
                <a:latin typeface="Arial Unicode MS" pitchFamily="34" charset="-128"/>
                <a:ea typeface="Arial Unicode MS" pitchFamily="34" charset="-128"/>
                <a:cs typeface="Arial Unicode MS" pitchFamily="34" charset="-128"/>
              </a:rPr>
              <a:t>५. विक्रयवृद्धीसाठी किंमतनिर्धारण धोरण :</a:t>
            </a:r>
            <a:endParaRPr lang="en-US" sz="2600" b="1" dirty="0" smtClean="0">
              <a:solidFill>
                <a:srgbClr val="0070C0"/>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वस्तूची विक्री वाढावी म्हणून वस्तूची किंमत निर्धारित करण्याचे धोरण अनुसरले जाते.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35</a:t>
            </a:fld>
            <a:endParaRPr lang="en-US"/>
          </a:p>
        </p:txBody>
      </p:sp>
      <p:sp>
        <p:nvSpPr>
          <p:cNvPr id="49153" name="Rectangle 1"/>
          <p:cNvSpPr>
            <a:spLocks noChangeArrowheads="1"/>
          </p:cNvSpPr>
          <p:nvPr/>
        </p:nvSpPr>
        <p:spPr bwMode="auto">
          <a:xfrm>
            <a:off x="228600" y="593341"/>
            <a:ext cx="8686800" cy="56092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lang="mr-IN" sz="2600" b="1" dirty="0" smtClean="0">
                <a:solidFill>
                  <a:srgbClr val="0070C0"/>
                </a:solidFill>
                <a:latin typeface="Arial Unicode MS" pitchFamily="34" charset="-128"/>
                <a:ea typeface="Arial Unicode MS" pitchFamily="34" charset="-128"/>
                <a:cs typeface="Arial Unicode MS" pitchFamily="34" charset="-128"/>
              </a:rPr>
              <a:t>६. वस्तू परिचय किंमतनिर्धारण धोरण </a:t>
            </a:r>
            <a:r>
              <a:rPr lang="mr-IN" sz="2000" b="1" dirty="0" smtClean="0">
                <a:solidFill>
                  <a:srgbClr val="0070C0"/>
                </a:solidFill>
                <a:latin typeface="Arial Unicode MS" pitchFamily="34" charset="-128"/>
                <a:ea typeface="Arial Unicode MS" pitchFamily="34" charset="-128"/>
                <a:cs typeface="Arial Unicode MS" pitchFamily="34" charset="-128"/>
              </a:rPr>
              <a:t>(</a:t>
            </a:r>
            <a:r>
              <a:rPr lang="en-GB" sz="2000" b="1" dirty="0" smtClean="0">
                <a:solidFill>
                  <a:srgbClr val="0070C0"/>
                </a:solidFill>
                <a:latin typeface="Arial Unicode MS" pitchFamily="34" charset="-128"/>
                <a:ea typeface="Arial Unicode MS" pitchFamily="34" charset="-128"/>
                <a:cs typeface="Arial Unicode MS" pitchFamily="34" charset="-128"/>
              </a:rPr>
              <a:t>Product Introductory Pricing</a:t>
            </a:r>
            <a:r>
              <a:rPr lang="en-GB" sz="2000" b="1" dirty="0" smtClean="0">
                <a:solidFill>
                  <a:srgbClr val="0070C0"/>
                </a:solidFill>
                <a:latin typeface="Arial Unicode MS" pitchFamily="34" charset="-128"/>
                <a:ea typeface="Arial Unicode MS" pitchFamily="34" charset="-128"/>
                <a:cs typeface="Arial Unicode MS" pitchFamily="34" charset="-128"/>
              </a:rPr>
              <a:t>)</a:t>
            </a:r>
            <a:endParaRPr lang="en-US" sz="2600" b="1" dirty="0" smtClean="0">
              <a:solidFill>
                <a:srgbClr val="0070C0"/>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वस्तू नवी असल्यास ग्राहकांना वस्तूची माहिती व्हावी, ओळख व्हावी म्हणून त्यादृष्टीने किंमतनिर्धारण करण्यात येते. </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p>
            <a:pPr indent="457200" algn="just" fontAlgn="base">
              <a:lnSpc>
                <a:spcPct val="150000"/>
              </a:lnSpc>
              <a:spcBef>
                <a:spcPct val="0"/>
              </a:spcBef>
              <a:spcAft>
                <a:spcPct val="0"/>
              </a:spcAft>
            </a:pPr>
            <a:r>
              <a:rPr lang="mr-IN" sz="2600" b="1" dirty="0" smtClean="0">
                <a:solidFill>
                  <a:srgbClr val="0070C0"/>
                </a:solidFill>
                <a:latin typeface="Arial Unicode MS" pitchFamily="34" charset="-128"/>
                <a:ea typeface="Arial Unicode MS" pitchFamily="34" charset="-128"/>
                <a:cs typeface="Arial Unicode MS" pitchFamily="34" charset="-128"/>
              </a:rPr>
              <a:t>७. ना नफा ना तोटा किंमतनिर्धारण धोरण </a:t>
            </a:r>
            <a:r>
              <a:rPr lang="mr-IN" sz="2400" b="1" dirty="0" smtClean="0">
                <a:solidFill>
                  <a:srgbClr val="0070C0"/>
                </a:solidFill>
                <a:latin typeface="Arial Unicode MS" pitchFamily="34" charset="-128"/>
                <a:ea typeface="Arial Unicode MS" pitchFamily="34" charset="-128"/>
                <a:cs typeface="Arial Unicode MS" pitchFamily="34" charset="-128"/>
              </a:rPr>
              <a:t>(</a:t>
            </a:r>
            <a:r>
              <a:rPr lang="en-GB" sz="2400" b="1" dirty="0" smtClean="0">
                <a:solidFill>
                  <a:srgbClr val="0070C0"/>
                </a:solidFill>
                <a:latin typeface="Arial Unicode MS" pitchFamily="34" charset="-128"/>
                <a:ea typeface="Arial Unicode MS" pitchFamily="34" charset="-128"/>
                <a:cs typeface="Arial Unicode MS" pitchFamily="34" charset="-128"/>
              </a:rPr>
              <a:t>Break-Even Pricing) </a:t>
            </a:r>
            <a:endParaRPr lang="en-US" sz="2600" b="1" dirty="0" smtClean="0">
              <a:solidFill>
                <a:srgbClr val="0070C0"/>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या धोरणामध्ये वस्तूची किंमत ना नफा ना तोटा आधारावर निर्धारित केली जाते. </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R="0" lvl="0" indent="457200" algn="just" fontAlgn="base">
              <a:lnSpc>
                <a:spcPct val="150000"/>
              </a:lnSpc>
              <a:spcBef>
                <a:spcPct val="0"/>
              </a:spcBef>
              <a:spcAft>
                <a:spcPct val="0"/>
              </a:spcAft>
              <a:buClrTx/>
              <a:buSzTx/>
              <a:buFontTx/>
              <a:buNone/>
              <a:tabLst/>
            </a:pPr>
            <a:r>
              <a:rPr lang="mr-IN" sz="2600" b="1" dirty="0" smtClean="0">
                <a:solidFill>
                  <a:srgbClr val="0070C0"/>
                </a:solidFill>
                <a:latin typeface="Arial Unicode MS" pitchFamily="34" charset="-128"/>
                <a:ea typeface="Arial Unicode MS" pitchFamily="34" charset="-128"/>
                <a:cs typeface="Arial Unicode MS" pitchFamily="34" charset="-128"/>
              </a:rPr>
              <a:t>८. शिरकाव किंमत धोरण (</a:t>
            </a:r>
            <a:r>
              <a:rPr lang="en-GB" sz="2600" b="1" dirty="0" smtClean="0">
                <a:solidFill>
                  <a:srgbClr val="0070C0"/>
                </a:solidFill>
                <a:latin typeface="Arial Unicode MS" pitchFamily="34" charset="-128"/>
                <a:ea typeface="Arial Unicode MS" pitchFamily="34" charset="-128"/>
                <a:cs typeface="Arial Unicode MS" pitchFamily="34" charset="-128"/>
              </a:rPr>
              <a:t>Penetrating Pricing Policy) : </a:t>
            </a:r>
            <a:endParaRPr lang="en-US" sz="2600" b="1" dirty="0" smtClean="0">
              <a:solidFill>
                <a:srgbClr val="0070C0"/>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बाजारपेठेत आपल्या वस्तूचा शिरकाव व्हावा, त्यादृष्टीने वस्तूचे किंमतनिर्धारण केले जाते.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36</a:t>
            </a:fld>
            <a:endParaRPr lang="en-US"/>
          </a:p>
        </p:txBody>
      </p:sp>
      <p:sp>
        <p:nvSpPr>
          <p:cNvPr id="50178" name="Rectangle 2"/>
          <p:cNvSpPr>
            <a:spLocks noChangeArrowheads="1"/>
          </p:cNvSpPr>
          <p:nvPr/>
        </p:nvSpPr>
        <p:spPr bwMode="auto">
          <a:xfrm>
            <a:off x="228600" y="319671"/>
            <a:ext cx="8686800" cy="63709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indent="457200" algn="just" eaLnBrk="0" fontAlgn="base" hangingPunct="0">
              <a:lnSpc>
                <a:spcPct val="150000"/>
              </a:lnSpc>
              <a:spcBef>
                <a:spcPct val="0"/>
              </a:spcBef>
              <a:spcAft>
                <a:spcPct val="0"/>
              </a:spcAft>
            </a:pPr>
            <a:r>
              <a:rPr lang="mr-IN" sz="2300" b="1" dirty="0" smtClean="0">
                <a:solidFill>
                  <a:srgbClr val="0070C0"/>
                </a:solidFill>
                <a:latin typeface="Arial Unicode MS" pitchFamily="34" charset="-128"/>
                <a:ea typeface="Arial Unicode MS" pitchFamily="34" charset="-128"/>
                <a:cs typeface="Arial Unicode MS" pitchFamily="34" charset="-128"/>
              </a:rPr>
              <a:t>९. सीमांत खर्च आधारित किंमतनिर्धारण धोरण (</a:t>
            </a:r>
            <a:r>
              <a:rPr lang="en-GB" sz="2300" b="1" dirty="0" smtClean="0">
                <a:solidFill>
                  <a:srgbClr val="0070C0"/>
                </a:solidFill>
                <a:latin typeface="Arial Unicode MS" pitchFamily="34" charset="-128"/>
                <a:ea typeface="Arial Unicode MS" pitchFamily="34" charset="-128"/>
                <a:cs typeface="Arial Unicode MS" pitchFamily="34" charset="-128"/>
              </a:rPr>
              <a:t>Marginal Cost Pricing) </a:t>
            </a:r>
            <a:endParaRPr lang="en-US" sz="2300" b="1" dirty="0" smtClean="0">
              <a:solidFill>
                <a:srgbClr val="0070C0"/>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या धोरणामध्ये वस्तूची किंमत सीमांत उत्पादन खर्च वसूल होईल, अशा पद्धतीने निर्धारित केली जाते. </a:t>
            </a:r>
            <a:endParaRPr kumimoji="0" lang="en-US"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lang="mr-IN" sz="2300" b="1" dirty="0" smtClean="0">
                <a:solidFill>
                  <a:srgbClr val="0070C0"/>
                </a:solidFill>
                <a:latin typeface="Arial Unicode MS" pitchFamily="34" charset="-128"/>
                <a:ea typeface="Arial Unicode MS" pitchFamily="34" charset="-128"/>
                <a:cs typeface="Arial Unicode MS" pitchFamily="34" charset="-128"/>
              </a:rPr>
              <a:t>१०. मलाई किंमतनिर्धारण धोरण (</a:t>
            </a:r>
            <a:r>
              <a:rPr lang="en-GB" sz="2300" b="1" dirty="0" smtClean="0">
                <a:solidFill>
                  <a:srgbClr val="0070C0"/>
                </a:solidFill>
                <a:latin typeface="Arial Unicode MS" pitchFamily="34" charset="-128"/>
                <a:ea typeface="Arial Unicode MS" pitchFamily="34" charset="-128"/>
                <a:cs typeface="Arial Unicode MS" pitchFamily="34" charset="-128"/>
              </a:rPr>
              <a:t>Skimming Pricing Policy) : </a:t>
            </a:r>
            <a:endParaRPr lang="en-US" sz="2300" b="1" dirty="0" smtClean="0">
              <a:solidFill>
                <a:srgbClr val="0070C0"/>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नव्या वस्तूबाबत प्रारंभी उच्चतम किंवा जास्त किंमत निर्धारित करून जास्त नफा मिळविण्यात येतो.</a:t>
            </a:r>
            <a:endParaRPr kumimoji="0" lang="en-US"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3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११. जीवनचक्र आधारित किंमतनिर्धारण धोरण: </a:t>
            </a:r>
            <a:endParaRPr kumimoji="0" lang="en-US" sz="2300" b="1" i="0" u="none" strike="noStrike" cap="none" normalizeH="0" baseline="0" dirty="0" smtClean="0">
              <a:ln>
                <a:noFill/>
              </a:ln>
              <a:solidFill>
                <a:srgbClr val="0070C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वस्तूच्या जीवनचक्रातील अवस्था विचारात घेऊन वस्तूची किंमत ठरविण्याचे धोरण स्वीकारले जाते. वस्तूविक्रीवाढ अवस्थेत (</a:t>
            </a:r>
            <a:r>
              <a:rPr kumimoji="0" lang="en-GB"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Growth Stage) </a:t>
            </a:r>
            <a:r>
              <a:rPr kumimoji="0" lang="mr-IN"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वस्तूची किंमत जास्त ठेवण्यात येते. याउलट, विक्री ऱ्हास अवस्थेत (</a:t>
            </a:r>
            <a:r>
              <a:rPr kumimoji="0" lang="en-GB"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Decline Stage) </a:t>
            </a:r>
            <a:r>
              <a:rPr kumimoji="0" lang="mr-IN"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तुलनेने किंमत कमी केली जाते. </a:t>
            </a:r>
            <a:endParaRPr kumimoji="0" lang="mr-IN" sz="23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37</a:t>
            </a:fld>
            <a:endParaRPr lang="en-US"/>
          </a:p>
        </p:txBody>
      </p:sp>
      <p:sp>
        <p:nvSpPr>
          <p:cNvPr id="51201" name="Rectangle 1"/>
          <p:cNvSpPr>
            <a:spLocks noChangeArrowheads="1"/>
          </p:cNvSpPr>
          <p:nvPr/>
        </p:nvSpPr>
        <p:spPr bwMode="auto">
          <a:xfrm>
            <a:off x="304800" y="281717"/>
            <a:ext cx="8534400" cy="57708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chemeClr val="tx2"/>
                </a:solidFill>
                <a:effectLst/>
                <a:latin typeface="Arial Unicode MS" pitchFamily="34" charset="-128"/>
                <a:ea typeface="Arial Unicode MS" pitchFamily="34" charset="-128"/>
                <a:cs typeface="Arial Unicode MS" pitchFamily="34" charset="-128"/>
              </a:rPr>
              <a:t>किंमतनिर्धारण व्यूहरचना </a:t>
            </a:r>
          </a:p>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2"/>
                </a:solidFill>
                <a:effectLst/>
                <a:latin typeface="Arial Unicode MS" pitchFamily="34" charset="-128"/>
                <a:ea typeface="Arial Unicode MS" pitchFamily="34" charset="-128"/>
                <a:cs typeface="Arial Unicode MS" pitchFamily="34" charset="-128"/>
              </a:rPr>
              <a:t>(</a:t>
            </a:r>
            <a:r>
              <a:rPr kumimoji="0" lang="en-GB" sz="2400" b="1" i="0" u="none" strike="noStrike" cap="none" normalizeH="0" baseline="0" dirty="0" smtClean="0">
                <a:ln>
                  <a:noFill/>
                </a:ln>
                <a:solidFill>
                  <a:schemeClr val="tx2"/>
                </a:solidFill>
                <a:effectLst/>
                <a:latin typeface="Arial Unicode MS" pitchFamily="34" charset="-128"/>
                <a:ea typeface="Arial Unicode MS" pitchFamily="34" charset="-128"/>
                <a:cs typeface="Arial Unicode MS" pitchFamily="34" charset="-128"/>
              </a:rPr>
              <a:t>Pricing Strategies) </a:t>
            </a:r>
            <a:endParaRPr kumimoji="0" lang="mr-IN" sz="2400" b="1" i="0" u="none" strike="noStrike" cap="none" normalizeH="0" baseline="0" dirty="0" smtClean="0">
              <a:ln>
                <a:noFill/>
              </a:ln>
              <a:solidFill>
                <a:schemeClr val="tx2"/>
              </a:solidFill>
              <a:effectLst/>
              <a:latin typeface="Arial Unicode MS" pitchFamily="34" charset="-128"/>
              <a:ea typeface="Arial Unicode MS" pitchFamily="34" charset="-128"/>
              <a:cs typeface="Arial Unicode MS" pitchFamily="34" charset="-128"/>
            </a:endParaRPr>
          </a:p>
          <a:p>
            <a:pPr marL="0" marR="0" lvl="0" indent="457200" algn="ctr" defTabSz="914400" rtl="0" eaLnBrk="1" fontAlgn="base" latinLnBrk="0" hangingPunct="1">
              <a:lnSpc>
                <a:spcPct val="150000"/>
              </a:lnSpc>
              <a:spcBef>
                <a:spcPct val="0"/>
              </a:spcBef>
              <a:spcAft>
                <a:spcPct val="0"/>
              </a:spcAft>
              <a:buClrTx/>
              <a:buSzTx/>
              <a:buFontTx/>
              <a:buNone/>
              <a:tabLst/>
            </a:pPr>
            <a:endParaRPr kumimoji="0" lang="en-US" sz="1600" b="0" i="0" u="none" strike="noStrike" cap="none" normalizeH="0" baseline="0" dirty="0" smtClean="0">
              <a:ln>
                <a:noFill/>
              </a:ln>
              <a:solidFill>
                <a:schemeClr val="tx2"/>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600" b="1" i="0" u="none" strike="noStrike" cap="none" normalizeH="0" baseline="0" dirty="0" smtClean="0">
                <a:ln>
                  <a:noFill/>
                </a:ln>
                <a:solidFill>
                  <a:srgbClr val="00B050"/>
                </a:solidFill>
                <a:effectLst/>
                <a:latin typeface="Arial Unicode MS" pitchFamily="34" charset="-128"/>
                <a:ea typeface="Arial Unicode MS" pitchFamily="34" charset="-128"/>
                <a:cs typeface="Arial Unicode MS" pitchFamily="34" charset="-128"/>
              </a:rPr>
              <a:t>१. मागणी-पुरवठा दृष्टिकोण </a:t>
            </a:r>
            <a:r>
              <a:rPr kumimoji="0" lang="mr-IN" sz="2400" b="1" i="0" u="none" strike="noStrike" cap="none" normalizeH="0" baseline="0" dirty="0" smtClean="0">
                <a:ln>
                  <a:noFill/>
                </a:ln>
                <a:solidFill>
                  <a:srgbClr val="00B050"/>
                </a:solidFill>
                <a:effectLst/>
                <a:latin typeface="Arial Unicode MS" pitchFamily="34" charset="-128"/>
                <a:ea typeface="Arial Unicode MS" pitchFamily="34" charset="-128"/>
                <a:cs typeface="Arial Unicode MS" pitchFamily="34" charset="-128"/>
              </a:rPr>
              <a:t>(</a:t>
            </a:r>
            <a:r>
              <a:rPr kumimoji="0" lang="en-GB" sz="2400" b="1" i="0" u="none" strike="noStrike" cap="none" normalizeH="0" baseline="0" dirty="0" smtClean="0">
                <a:ln>
                  <a:noFill/>
                </a:ln>
                <a:solidFill>
                  <a:srgbClr val="00B050"/>
                </a:solidFill>
                <a:effectLst/>
                <a:latin typeface="Arial Unicode MS" pitchFamily="34" charset="-128"/>
                <a:ea typeface="Arial Unicode MS" pitchFamily="34" charset="-128"/>
                <a:cs typeface="Arial Unicode MS" pitchFamily="34" charset="-128"/>
              </a:rPr>
              <a:t>Demand and Supply Approach)</a:t>
            </a:r>
            <a:endParaRPr kumimoji="0" lang="en-US" sz="2600" b="1" i="0" u="none" strike="noStrike" cap="none" normalizeH="0" baseline="0" dirty="0" smtClean="0">
              <a:ln>
                <a:noFill/>
              </a:ln>
              <a:solidFill>
                <a:srgbClr val="00B05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बाजारपेठेमध्ये आपल्या वस्तूच्या मागणीची स्थिती विचारात घेऊन किंमतनिर्धारणाची व्यूहरचना आखण्यात येते. मागणीची लवचीकता, स्पर्धक व पर्यायी वस्तूची मागणी, ग्राहकास वाटणारी वस्तूची उपयुक्तता, खरेदीदारांची उत्पन्न पातळी इत्यादी घटकांचा अभ्यास करून ही व्यूहरचना आखली जाते. वस्तूची मागणी अलवचीक असल्यास किंमत जास्त आकारली जाते.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38</a:t>
            </a:fld>
            <a:endParaRPr lang="en-US"/>
          </a:p>
        </p:txBody>
      </p:sp>
      <p:sp>
        <p:nvSpPr>
          <p:cNvPr id="52225" name="Rectangle 1"/>
          <p:cNvSpPr>
            <a:spLocks noChangeArrowheads="1"/>
          </p:cNvSpPr>
          <p:nvPr/>
        </p:nvSpPr>
        <p:spPr bwMode="auto">
          <a:xfrm>
            <a:off x="228600" y="313522"/>
            <a:ext cx="8686800" cy="572464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lang="mr-IN" sz="2600" b="1" dirty="0" smtClean="0">
                <a:solidFill>
                  <a:srgbClr val="00B050"/>
                </a:solidFill>
                <a:latin typeface="Arial Unicode MS" pitchFamily="34" charset="-128"/>
                <a:ea typeface="Arial Unicode MS" pitchFamily="34" charset="-128"/>
                <a:cs typeface="Arial Unicode MS" pitchFamily="34" charset="-128"/>
              </a:rPr>
              <a:t>२. उत्पादन खर्च आधारित दृष्टिकोण </a:t>
            </a:r>
            <a:r>
              <a:rPr lang="mr-IN" sz="2400" b="1" dirty="0" smtClean="0">
                <a:solidFill>
                  <a:srgbClr val="00B050"/>
                </a:solidFill>
                <a:latin typeface="Arial Unicode MS" pitchFamily="34" charset="-128"/>
                <a:ea typeface="Arial Unicode MS" pitchFamily="34" charset="-128"/>
                <a:cs typeface="Arial Unicode MS" pitchFamily="34" charset="-128"/>
              </a:rPr>
              <a:t>(</a:t>
            </a:r>
            <a:r>
              <a:rPr lang="en-GB" sz="2400" b="1" dirty="0" smtClean="0">
                <a:solidFill>
                  <a:srgbClr val="00B050"/>
                </a:solidFill>
                <a:latin typeface="Arial Unicode MS" pitchFamily="34" charset="-128"/>
                <a:ea typeface="Arial Unicode MS" pitchFamily="34" charset="-128"/>
                <a:cs typeface="Arial Unicode MS" pitchFamily="34" charset="-128"/>
              </a:rPr>
              <a:t>Cost-Oriented Approach) : </a:t>
            </a:r>
            <a:endParaRPr lang="en-US" sz="2600" b="1" dirty="0" smtClean="0">
              <a:solidFill>
                <a:srgbClr val="00B050"/>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उत्पादनाचा स्थिर खर्च, बदलता खर्च, वाढता खर्च, सीमांत खर्च, पूर्व उत्पादन खर्च, ना नफा ना तोटा बिंदू, अपेक्षित नफा असे विभिन्न घटक विचारात घेऊन वस्तूची किंमतनिर्धारण व्यूहरचना अवलंब केली जाते.</a:t>
            </a: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indent="457200" algn="just" fontAlgn="base">
              <a:lnSpc>
                <a:spcPct val="150000"/>
              </a:lnSpc>
              <a:spcBef>
                <a:spcPct val="0"/>
              </a:spcBef>
              <a:spcAft>
                <a:spcPct val="0"/>
              </a:spcAft>
            </a:pPr>
            <a:r>
              <a:rPr lang="mr-IN" sz="2600" b="1" dirty="0" smtClean="0">
                <a:solidFill>
                  <a:srgbClr val="00B050"/>
                </a:solidFill>
                <a:latin typeface="Arial Unicode MS" pitchFamily="34" charset="-128"/>
                <a:ea typeface="Arial Unicode MS" pitchFamily="34" charset="-128"/>
                <a:cs typeface="Arial Unicode MS" pitchFamily="34" charset="-128"/>
              </a:rPr>
              <a:t>३. विपणन दृष्टिकोण (</a:t>
            </a:r>
            <a:r>
              <a:rPr lang="en-GB" sz="2600" b="1" dirty="0" smtClean="0">
                <a:solidFill>
                  <a:srgbClr val="00B050"/>
                </a:solidFill>
                <a:latin typeface="Arial Unicode MS" pitchFamily="34" charset="-128"/>
                <a:ea typeface="Arial Unicode MS" pitchFamily="34" charset="-128"/>
                <a:cs typeface="Arial Unicode MS" pitchFamily="34" charset="-128"/>
              </a:rPr>
              <a:t>Marketing Approach) : </a:t>
            </a:r>
            <a:endParaRPr lang="en-US" sz="2600" b="1" dirty="0" smtClean="0">
              <a:solidFill>
                <a:srgbClr val="00B050"/>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वस्तूचे जीवनचक्र, किंमतविषयक मानसशास्त्र, विक्रयवृद्धीची स्थिती, वितरण साखळीतील मध्यस्थांचा किमतीबाबत दृष्टिकोण, विक्रीवर दिली जाणारी सूट, वितरणाचा खर्च, प्रदेशानुसार भेदकरण इत्यादी घटक विचारात घेऊन किंमतनिर्धारणाची व्यूहरचना आखली जाते.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39</a:t>
            </a:fld>
            <a:endParaRPr lang="en-US"/>
          </a:p>
        </p:txBody>
      </p:sp>
      <p:sp>
        <p:nvSpPr>
          <p:cNvPr id="53249" name="Rectangle 1"/>
          <p:cNvSpPr>
            <a:spLocks noChangeArrowheads="1"/>
          </p:cNvSpPr>
          <p:nvPr/>
        </p:nvSpPr>
        <p:spPr bwMode="auto">
          <a:xfrm>
            <a:off x="228600" y="475358"/>
            <a:ext cx="8686800" cy="581697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00B0F0"/>
                </a:solidFill>
                <a:effectLst/>
                <a:latin typeface="Arial Unicode MS" pitchFamily="34" charset="-128"/>
                <a:ea typeface="Arial Unicode MS" pitchFamily="34" charset="-128"/>
                <a:cs typeface="Arial Unicode MS" pitchFamily="34" charset="-128"/>
              </a:rPr>
              <a:t>विक्रयवृद्धी</a:t>
            </a:r>
            <a:r>
              <a:rPr kumimoji="0" lang="mr-IN" sz="2400" b="0" i="0" u="none" strike="noStrike" cap="none" normalizeH="0" baseline="0" dirty="0" smtClean="0">
                <a:ln>
                  <a:noFill/>
                </a:ln>
                <a:solidFill>
                  <a:srgbClr val="00B0F0"/>
                </a:solidFill>
                <a:effectLst/>
                <a:latin typeface="Arial Unicode MS" pitchFamily="34" charset="-128"/>
                <a:ea typeface="Arial Unicode MS" pitchFamily="34" charset="-128"/>
                <a:cs typeface="Arial Unicode MS" pitchFamily="34" charset="-128"/>
              </a:rPr>
              <a:t> (</a:t>
            </a:r>
            <a:r>
              <a:rPr kumimoji="0" lang="en-GB" sz="2400" b="1" i="0" u="none" strike="noStrike" cap="none" normalizeH="0" baseline="0" dirty="0" smtClean="0">
                <a:ln>
                  <a:noFill/>
                </a:ln>
                <a:solidFill>
                  <a:srgbClr val="00B0F0"/>
                </a:solidFill>
                <a:effectLst/>
                <a:latin typeface="Arial Unicode MS" pitchFamily="34" charset="-128"/>
                <a:ea typeface="Arial Unicode MS" pitchFamily="34" charset="-128"/>
                <a:cs typeface="Arial Unicode MS" pitchFamily="34" charset="-128"/>
              </a:rPr>
              <a:t>Sales Promotion)</a:t>
            </a:r>
            <a:endParaRPr kumimoji="0" lang="en-US" sz="2400" b="0" i="0" u="none" strike="noStrike" cap="none" normalizeH="0" baseline="0" dirty="0" smtClean="0">
              <a:ln>
                <a:noFill/>
              </a:ln>
              <a:solidFill>
                <a:srgbClr val="00B0F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प्रास्ताविक</a:t>
            </a:r>
            <a:endParaRPr kumimoji="0" lang="en-US" sz="2800" b="1" i="0" u="none" strike="noStrike" cap="none" normalizeH="0" baseline="0" dirty="0" smtClean="0">
              <a:ln>
                <a:noFill/>
              </a:ln>
              <a:solidFill>
                <a:srgbClr val="0070C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विपणन मिश्रणामध्ये 'विक्रयवृद्धी' हा घटक महत्त्वाचा असतो. बाजारपेठेमध्ये वस्तूचे विपणन करण्यासाठी सर्वसाधारण प्रयत्नांसोबत विशेष प्रयत्न करण्याची आवश्यकता असते. वस्तूची विक्री वाढविण्यासाठी केलेल्या विशेष प्रयत्नांचा समावेश विक्रयवृद्धीमध्ये केला जातो. पण त्या विक्रयवृद्धीमध्ये विशेष प्रयत्न करताना जाहिरात प्रसिद्धी व वैयक्तिक विक्री या घटकांचे साहाय्य घ्यावे लागते. त्या दृष्टीने विक्रयवृद्धी मिश्रणामध्ये जाहिरात प्रसिद्धी, वैयक्तिक विक्री व विक्रयवृद्धी या चार घटकांचे संतुलित व आदर्श असे मिश्रण करावे लागते.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304800" y="6248400"/>
            <a:ext cx="3962400" cy="365760"/>
          </a:xfrm>
        </p:spPr>
        <p:txBody>
          <a:bodyPr/>
          <a:lstStyle/>
          <a:p>
            <a:r>
              <a:rPr lang="en-US" dirty="0" smtClean="0"/>
              <a:t>Prof.  </a:t>
            </a:r>
            <a:r>
              <a:rPr lang="en-US" dirty="0" err="1" smtClean="0"/>
              <a:t>Mahadev</a:t>
            </a:r>
            <a:r>
              <a:rPr lang="en-US" dirty="0" smtClean="0"/>
              <a:t> </a:t>
            </a:r>
            <a:r>
              <a:rPr lang="en-US" dirty="0" err="1" smtClean="0"/>
              <a:t>Kamble</a:t>
            </a:r>
            <a:r>
              <a:rPr lang="en-US" dirty="0" smtClean="0"/>
              <a:t>, </a:t>
            </a:r>
            <a:r>
              <a:rPr lang="en-US" dirty="0" err="1" smtClean="0"/>
              <a:t>Bhogawati</a:t>
            </a:r>
            <a:r>
              <a:rPr lang="en-US" dirty="0" smtClean="0"/>
              <a:t> </a:t>
            </a:r>
            <a:r>
              <a:rPr lang="en-US" dirty="0" err="1" smtClean="0"/>
              <a:t>Mahavidyalaya,Kurukali</a:t>
            </a:r>
            <a:r>
              <a:rPr lang="en-US" dirty="0" smtClean="0"/>
              <a:t>.</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4</a:t>
            </a:fld>
            <a:endParaRPr lang="en-US"/>
          </a:p>
        </p:txBody>
      </p:sp>
      <p:sp>
        <p:nvSpPr>
          <p:cNvPr id="31745" name="Rectangle 1"/>
          <p:cNvSpPr>
            <a:spLocks noChangeArrowheads="1"/>
          </p:cNvSpPr>
          <p:nvPr/>
        </p:nvSpPr>
        <p:spPr bwMode="auto">
          <a:xfrm>
            <a:off x="228600" y="457200"/>
            <a:ext cx="8686800" cy="470898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3200" b="1" i="0" u="none" strike="noStrike" cap="none" normalizeH="0" baseline="0" dirty="0" smtClean="0">
                <a:ln>
                  <a:noFill/>
                </a:ln>
                <a:solidFill>
                  <a:srgbClr val="0000CC"/>
                </a:solidFill>
                <a:effectLst/>
                <a:latin typeface="Arial Unicode MS" pitchFamily="34" charset="-128"/>
                <a:ea typeface="Arial Unicode MS" pitchFamily="34" charset="-128"/>
                <a:cs typeface="Arial Unicode MS" pitchFamily="34" charset="-128"/>
              </a:rPr>
              <a:t>किंमत व किंमतनिर्धारण यातील फरक</a:t>
            </a:r>
            <a:endParaRPr kumimoji="0" lang="en-US" sz="3200" b="1" i="0" u="none" strike="noStrike" cap="none" normalizeH="0" baseline="0" dirty="0" smtClean="0">
              <a:ln>
                <a:noFill/>
              </a:ln>
              <a:solidFill>
                <a:srgbClr val="0000CC"/>
              </a:solidFill>
              <a:effectLst/>
              <a:latin typeface="Arial" pitchFamily="34" charset="0"/>
              <a:cs typeface="Arial" pitchFamily="34" charset="0"/>
            </a:endParaRPr>
          </a:p>
          <a:p>
            <a:pPr marL="0" marR="0" lvl="0" indent="457200" algn="ctr" defTabSz="914400" rtl="0" eaLnBrk="0" fontAlgn="base" latinLnBrk="0" hangingPunct="0">
              <a:lnSpc>
                <a:spcPct val="150000"/>
              </a:lnSpc>
              <a:spcBef>
                <a:spcPct val="0"/>
              </a:spcBef>
              <a:spcAft>
                <a:spcPct val="0"/>
              </a:spcAft>
              <a:buClrTx/>
              <a:buSzTx/>
              <a:buFontTx/>
              <a:buNone/>
              <a:tabLst/>
            </a:pPr>
            <a:r>
              <a:rPr kumimoji="0" lang="en-GB" sz="2400" b="1" i="0" u="none" strike="noStrike" cap="none" normalizeH="0" baseline="0" dirty="0" smtClean="0">
                <a:ln>
                  <a:noFill/>
                </a:ln>
                <a:solidFill>
                  <a:srgbClr val="0000CC"/>
                </a:solidFill>
                <a:effectLst/>
                <a:latin typeface="Arial Unicode MS" pitchFamily="34" charset="-128"/>
                <a:ea typeface="Arial Unicode MS" pitchFamily="34" charset="-128"/>
                <a:cs typeface="Arial Unicode MS" pitchFamily="34" charset="-128"/>
              </a:rPr>
              <a:t>(Distinguish between Price and Pricing)</a:t>
            </a:r>
          </a:p>
          <a:p>
            <a:pPr marL="0" marR="0" lvl="0" indent="457200" algn="ctr" defTabSz="914400" rtl="0" eaLnBrk="0" fontAlgn="base" latinLnBrk="0" hangingPunct="0">
              <a:lnSpc>
                <a:spcPct val="150000"/>
              </a:lnSpc>
              <a:spcBef>
                <a:spcPct val="0"/>
              </a:spcBef>
              <a:spcAft>
                <a:spcPct val="0"/>
              </a:spcAft>
              <a:buClrTx/>
              <a:buSzTx/>
              <a:buFontTx/>
              <a:buNone/>
              <a:tabLst/>
            </a:pPr>
            <a:endParaRPr kumimoji="0" lang="en-US" sz="2400" b="1" i="0" u="none" strike="noStrike" cap="none" normalizeH="0" baseline="0" dirty="0" smtClean="0">
              <a:ln>
                <a:noFill/>
              </a:ln>
              <a:solidFill>
                <a:srgbClr val="0000CC"/>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किंमत व किंमतनिर्धारण या दोन संज्ञांमध्ये फरक आहे. किंमत हे वस्तूचे संख्यात्मक मूल्य दर्शविते, तर किंमतनिर्धारण हे एक व्यवस्थापकीय कार्य होय. संचालक मंडळ, अध्यक्ष, व्यवस्था संचालक, उत्पादन व्यवस्थापक व विपणन व्यवस्थापक ही वरिष्ठ व्यवस्थापनातील मंडळी वस्तूच्या किंमत निर्धारणाचे कार्य करीत असतात. </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40</a:t>
            </a:fld>
            <a:endParaRPr lang="en-US"/>
          </a:p>
        </p:txBody>
      </p:sp>
      <p:sp>
        <p:nvSpPr>
          <p:cNvPr id="54273" name="Rectangle 1"/>
          <p:cNvSpPr>
            <a:spLocks noChangeArrowheads="1"/>
          </p:cNvSpPr>
          <p:nvPr/>
        </p:nvSpPr>
        <p:spPr bwMode="auto">
          <a:xfrm>
            <a:off x="228600" y="235342"/>
            <a:ext cx="8686800" cy="604780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chemeClr val="accent1"/>
                </a:solidFill>
                <a:effectLst/>
                <a:latin typeface="Arial Unicode MS" pitchFamily="34" charset="-128"/>
                <a:ea typeface="Arial Unicode MS" pitchFamily="34" charset="-128"/>
                <a:cs typeface="Arial Unicode MS" pitchFamily="34" charset="-128"/>
              </a:rPr>
              <a:t>विक्रयवृद्धीचा अर्थ</a:t>
            </a:r>
            <a:endParaRPr kumimoji="0" lang="en-US" sz="2800" b="1" i="0" u="none" strike="noStrike" cap="none" normalizeH="0" baseline="0" dirty="0" smtClean="0">
              <a:ln>
                <a:noFill/>
              </a:ln>
              <a:solidFill>
                <a:schemeClr val="accent1"/>
              </a:solidFill>
              <a:effectLst/>
              <a:latin typeface="Arial" pitchFamily="34" charset="0"/>
              <a:cs typeface="Arial" pitchFamily="34" charset="0"/>
            </a:endParaRPr>
          </a:p>
          <a:p>
            <a:pPr marL="457200" marR="0" lvl="0" indent="-457200" algn="just" defTabSz="914400" rtl="0" eaLnBrk="0" fontAlgn="base" latinLnBrk="0" hangingPunct="0">
              <a:lnSpc>
                <a:spcPct val="150000"/>
              </a:lnSpc>
              <a:spcBef>
                <a:spcPct val="0"/>
              </a:spcBef>
              <a:spcAft>
                <a:spcPct val="0"/>
              </a:spcAft>
              <a:buClrTx/>
              <a:buSzTx/>
              <a:buFontTx/>
              <a:buAutoNum type="hindiNumPeriod"/>
              <a:tabLst/>
            </a:pPr>
            <a:r>
              <a:rPr kumimoji="0" lang="mr-IN" sz="2300" b="0"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सी. एल. बोलिंग : "विक्री वाढविणारी अथवा वाढविण्यास मदत करणारी कोणतीही कृती अथवा निर्णय म्हणजे विक्रयवृद्धी होय."</a:t>
            </a:r>
            <a:endParaRPr kumimoji="0" lang="en-US" sz="2300" b="0" i="0" u="none" strike="noStrike" cap="none" normalizeH="0" baseline="0" dirty="0" smtClean="0">
              <a:ln>
                <a:noFill/>
              </a:ln>
              <a:solidFill>
                <a:srgbClr val="0070C0"/>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300" b="0"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	</a:t>
            </a:r>
            <a:r>
              <a:rPr kumimoji="0" lang="en-GB" sz="2300" b="0" i="0" u="none" strike="noStrike" cap="none" normalizeH="0" baseline="0" dirty="0" smtClean="0">
                <a:ln>
                  <a:noFill/>
                </a:ln>
                <a:solidFill>
                  <a:srgbClr val="0070C0"/>
                </a:solidFill>
                <a:effectLst/>
                <a:latin typeface="Times New Roman" pitchFamily="18" charset="0"/>
                <a:ea typeface="Arial Unicode MS" pitchFamily="34" charset="-128"/>
                <a:cs typeface="Times New Roman" pitchFamily="18" charset="0"/>
              </a:rPr>
              <a:t>"Sales Promotion is any action or decision that will promote or help to promote sales." - by </a:t>
            </a:r>
            <a:r>
              <a:rPr kumimoji="0" lang="en-GB" sz="2300" b="0" i="0" u="none" strike="noStrike" cap="none" normalizeH="0" baseline="0" dirty="0" err="1" smtClean="0">
                <a:ln>
                  <a:noFill/>
                </a:ln>
                <a:solidFill>
                  <a:srgbClr val="0070C0"/>
                </a:solidFill>
                <a:effectLst/>
                <a:latin typeface="Times New Roman" pitchFamily="18" charset="0"/>
                <a:ea typeface="Arial Unicode MS" pitchFamily="34" charset="-128"/>
                <a:cs typeface="Times New Roman" pitchFamily="18" charset="0"/>
              </a:rPr>
              <a:t>Cuniffe</a:t>
            </a:r>
            <a:r>
              <a:rPr kumimoji="0" lang="en-GB" sz="2300" b="0" i="0" u="none" strike="noStrike" cap="none" normalizeH="0" baseline="0" dirty="0" smtClean="0">
                <a:ln>
                  <a:noFill/>
                </a:ln>
                <a:solidFill>
                  <a:srgbClr val="0070C0"/>
                </a:solidFill>
                <a:effectLst/>
                <a:latin typeface="Times New Roman" pitchFamily="18" charset="0"/>
                <a:ea typeface="Arial Unicode MS" pitchFamily="34" charset="-128"/>
                <a:cs typeface="Times New Roman" pitchFamily="18" charset="0"/>
              </a:rPr>
              <a:t> L. </a:t>
            </a:r>
            <a:r>
              <a:rPr kumimoji="0" lang="en-GB" sz="2300" b="0" i="0" u="none" strike="noStrike" cap="none" normalizeH="0" baseline="0" dirty="0" err="1" smtClean="0">
                <a:ln>
                  <a:noFill/>
                </a:ln>
                <a:solidFill>
                  <a:srgbClr val="0070C0"/>
                </a:solidFill>
                <a:effectLst/>
                <a:latin typeface="Times New Roman" pitchFamily="18" charset="0"/>
                <a:ea typeface="Arial Unicode MS" pitchFamily="34" charset="-128"/>
                <a:cs typeface="Times New Roman" pitchFamily="18" charset="0"/>
              </a:rPr>
              <a:t>Bolling</a:t>
            </a:r>
            <a:endParaRPr kumimoji="0" lang="mr-IN" sz="2300" b="0" i="0" u="none" strike="noStrike" cap="none" normalizeH="0" baseline="0" dirty="0" smtClean="0">
              <a:ln>
                <a:noFill/>
              </a:ln>
              <a:solidFill>
                <a:srgbClr val="0070C0"/>
              </a:solidFill>
              <a:effectLst/>
              <a:latin typeface="Times New Roman" pitchFamily="18" charset="0"/>
              <a:ea typeface="Arial Unicode MS" pitchFamily="34" charset="-128"/>
              <a:cs typeface="Arial Unicode MS" pitchFamily="34" charset="-128"/>
            </a:endParaRPr>
          </a:p>
          <a:p>
            <a:pPr lvl="0" algn="just" eaLnBrk="0" fontAlgn="base" hangingPunct="0">
              <a:lnSpc>
                <a:spcPct val="150000"/>
              </a:lnSpc>
              <a:spcBef>
                <a:spcPct val="0"/>
              </a:spcBef>
              <a:spcAft>
                <a:spcPct val="0"/>
              </a:spcAft>
            </a:pPr>
            <a:r>
              <a:rPr lang="mr-IN" sz="2300" dirty="0" smtClean="0">
                <a:solidFill>
                  <a:srgbClr val="FF3399"/>
                </a:solidFill>
                <a:latin typeface="Arial Unicode MS" pitchFamily="34" charset="-128"/>
                <a:ea typeface="Arial Unicode MS" pitchFamily="34" charset="-128"/>
                <a:cs typeface="Arial Unicode MS" pitchFamily="34" charset="-128"/>
              </a:rPr>
              <a:t>२. एम्. सत्यनारायण : </a:t>
            </a:r>
            <a:r>
              <a:rPr lang="mr-IN" sz="2300" dirty="0" smtClean="0">
                <a:solidFill>
                  <a:srgbClr val="FF3399"/>
                </a:solidFill>
                <a:latin typeface="Arial Unicode MS" pitchFamily="34" charset="-128"/>
                <a:ea typeface="Arial Unicode MS" pitchFamily="34" charset="-128"/>
                <a:cs typeface="Arial Unicode MS" pitchFamily="34" charset="-128"/>
              </a:rPr>
              <a:t>"</a:t>
            </a:r>
            <a:r>
              <a:rPr lang="mr-IN" sz="2300" dirty="0" smtClean="0">
                <a:solidFill>
                  <a:srgbClr val="FF3399"/>
                </a:solidFill>
                <a:latin typeface="Arial Unicode MS" pitchFamily="34" charset="-128"/>
                <a:ea typeface="Arial Unicode MS" pitchFamily="34" charset="-128"/>
                <a:cs typeface="Arial Unicode MS" pitchFamily="34" charset="-128"/>
              </a:rPr>
              <a:t>विक्रीची सध्याची पातळी वर वाढविण्यासाठी सामान्य जाहिराती व्यतिरिक्त बाह्य उपाय योजणे या संदर्भात विक्रयवृद्धी ही संज्ञा वापरली जाते.'</a:t>
            </a:r>
          </a:p>
          <a:p>
            <a:pPr lvl="0" algn="just" eaLnBrk="0" fontAlgn="base" hangingPunct="0">
              <a:lnSpc>
                <a:spcPct val="150000"/>
              </a:lnSpc>
              <a:spcBef>
                <a:spcPct val="0"/>
              </a:spcBef>
              <a:spcAft>
                <a:spcPct val="0"/>
              </a:spcAft>
            </a:pPr>
            <a:r>
              <a:rPr lang="mr-IN" sz="2300" dirty="0" smtClean="0">
                <a:solidFill>
                  <a:srgbClr val="FF3399"/>
                </a:solidFill>
                <a:latin typeface="Arial Unicode MS" pitchFamily="34" charset="-128"/>
                <a:ea typeface="Arial Unicode MS" pitchFamily="34" charset="-128"/>
                <a:cs typeface="Arial Unicode MS" pitchFamily="34" charset="-128"/>
              </a:rPr>
              <a:t>	</a:t>
            </a:r>
            <a:r>
              <a:rPr lang="mr-IN" sz="2300" dirty="0" smtClean="0">
                <a:solidFill>
                  <a:srgbClr val="FF3399"/>
                </a:solidFill>
                <a:latin typeface="Times New Roman" pitchFamily="18" charset="0"/>
                <a:ea typeface="Arial Unicode MS" pitchFamily="34" charset="-128"/>
                <a:cs typeface="Arial Unicode MS" pitchFamily="34" charset="-128"/>
              </a:rPr>
              <a:t>"</a:t>
            </a:r>
            <a:r>
              <a:rPr lang="en-GB" sz="2300" dirty="0" smtClean="0">
                <a:solidFill>
                  <a:srgbClr val="FF3399"/>
                </a:solidFill>
                <a:latin typeface="Times New Roman" pitchFamily="18" charset="0"/>
                <a:ea typeface="Arial Unicode MS" pitchFamily="34" charset="-128"/>
                <a:cs typeface="Times New Roman" pitchFamily="18" charset="0"/>
              </a:rPr>
              <a:t>The term sales promotion is generally used with reference to the steps taken externally apart from general advertising for raising the existing level of sales to higher levels." - by M. </a:t>
            </a:r>
            <a:r>
              <a:rPr lang="en-GB" sz="2300" dirty="0" err="1" smtClean="0">
                <a:solidFill>
                  <a:srgbClr val="FF3399"/>
                </a:solidFill>
                <a:latin typeface="Times New Roman" pitchFamily="18" charset="0"/>
                <a:ea typeface="Arial Unicode MS" pitchFamily="34" charset="-128"/>
                <a:cs typeface="Times New Roman" pitchFamily="18" charset="0"/>
              </a:rPr>
              <a:t>Satyanarayana</a:t>
            </a:r>
            <a:r>
              <a:rPr kumimoji="0" lang="en-GB" sz="2300" b="0" i="0" u="none" strike="noStrike" cap="none" normalizeH="0" baseline="0" dirty="0" smtClean="0">
                <a:ln>
                  <a:noFill/>
                </a:ln>
                <a:solidFill>
                  <a:srgbClr val="FF3399"/>
                </a:solidFill>
                <a:effectLst/>
                <a:latin typeface="Times New Roman" pitchFamily="18" charset="0"/>
                <a:ea typeface="Arial Unicode MS" pitchFamily="34" charset="-128"/>
                <a:cs typeface="Times New Roman" pitchFamily="18" charset="0"/>
              </a:rPr>
              <a:t>.</a:t>
            </a:r>
            <a:endParaRPr kumimoji="0" lang="en-GB" sz="2300" b="0" i="0" u="none" strike="noStrike" cap="none" normalizeH="0" baseline="0" dirty="0" smtClean="0">
              <a:ln>
                <a:noFill/>
              </a:ln>
              <a:solidFill>
                <a:srgbClr val="FF3399"/>
              </a:solidFill>
              <a:effectLst/>
              <a:latin typeface="Times New Roman" pitchFamily="18" charset="0"/>
              <a:cs typeface="Times New Roman" pitchFamily="18" charset="0"/>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41</a:t>
            </a:fld>
            <a:endParaRPr lang="en-US"/>
          </a:p>
        </p:txBody>
      </p:sp>
      <p:sp>
        <p:nvSpPr>
          <p:cNvPr id="55297" name="Rectangle 1"/>
          <p:cNvSpPr>
            <a:spLocks noChangeArrowheads="1"/>
          </p:cNvSpPr>
          <p:nvPr/>
        </p:nvSpPr>
        <p:spPr bwMode="auto">
          <a:xfrm>
            <a:off x="228600" y="274558"/>
            <a:ext cx="8610600" cy="627864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chemeClr val="accent1">
                    <a:lumMod val="75000"/>
                  </a:schemeClr>
                </a:solidFill>
                <a:effectLst/>
                <a:latin typeface="Arial Unicode MS" pitchFamily="34" charset="-128"/>
                <a:ea typeface="Arial Unicode MS" pitchFamily="34" charset="-128"/>
                <a:cs typeface="Arial Unicode MS" pitchFamily="34" charset="-128"/>
              </a:rPr>
              <a:t>विक्रयवृद्धी स्वरूप (</a:t>
            </a:r>
            <a:r>
              <a:rPr kumimoji="0" lang="en-GB" sz="2800" b="1" i="0" u="none" strike="noStrike" cap="none" normalizeH="0" baseline="0" dirty="0" smtClean="0">
                <a:ln>
                  <a:noFill/>
                </a:ln>
                <a:solidFill>
                  <a:schemeClr val="accent1">
                    <a:lumMod val="75000"/>
                  </a:schemeClr>
                </a:solidFill>
                <a:effectLst/>
                <a:latin typeface="Arial Unicode MS" pitchFamily="34" charset="-128"/>
                <a:ea typeface="Arial Unicode MS" pitchFamily="34" charset="-128"/>
                <a:cs typeface="Arial Unicode MS" pitchFamily="34" charset="-128"/>
              </a:rPr>
              <a:t>Nature)</a:t>
            </a:r>
            <a:endParaRPr kumimoji="0" lang="en-US" sz="2800" b="1" i="0" u="none" strike="noStrike" cap="none" normalizeH="0" baseline="0" dirty="0" smtClean="0">
              <a:ln>
                <a:noFill/>
              </a:ln>
              <a:solidFill>
                <a:schemeClr val="accent1">
                  <a:lumMod val="75000"/>
                </a:schemeClr>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१. विक्रयवृद्धीमध्ये विक्री वाढविण्याच्या सर्वसाधारण पद्धतीपेक्षा विशेष पद्धतींचा व प्रयत्नांचा समावेश होतो. </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२. बरेचदा नवी वस्तूचा ग्राहकांना परिचय करून देण्यासाठी विक्रयवृद्धी उपयुक्त करते.</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३. बाजारपेठेतील नव्या ग्राहकांना आकर्षित करण्यासाठी अथवा नवी बाजारपेठ काबीज करण्यासाठी विक्रयवृद्धी साधनांचा वापर केला जातो.</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४. बाजारपेठेतील स्पर्धेमध्ये टिकण्यासाठी विक्रयवृद्धीचे धोरण उपयुक्त ठरते.</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५. ग्राहकांनी अधिक खरेदी करावी म्हणून विक्रयवृद्धीचे प्रयत्न केले जातात. </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६. बिगर मोसम काळात वस्तूची विक्री वाढविण्यासाठी विक्रयवृद्धीचे प्रयत्न केले जातात.</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७. विक्रयवृद्धीमध्ये ग्राहकांशिवाय घाऊक व किरकोळ व्यापारी यांना प्रोत्साहन देण्यासाठी विशेष योजना आखल्या जातात.</a:t>
            </a: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८. विक्रयवृद्धीमध्ये बाजारपेठ पातळीवर व विक्रेत्यांच्या पातळीवर विशेष पद्धतींचा अवलंब केला जातो.</a:t>
            </a:r>
            <a:r>
              <a:rPr kumimoji="0" lang="en-US" sz="2000" b="0" i="0" u="none" strike="noStrike" cap="none" normalizeH="0" baseline="0" dirty="0" smtClean="0">
                <a:ln>
                  <a:noFill/>
                </a:ln>
                <a:solidFill>
                  <a:schemeClr val="tx1"/>
                </a:solidFill>
                <a:effectLst/>
                <a:latin typeface="Arial" pitchFamily="34" charset="0"/>
                <a:cs typeface="Arial" pitchFamily="34" charset="0"/>
              </a:rPr>
              <a:t> </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42</a:t>
            </a:fld>
            <a:endParaRPr lang="en-US"/>
          </a:p>
        </p:txBody>
      </p:sp>
      <p:sp>
        <p:nvSpPr>
          <p:cNvPr id="56321" name="Rectangle 1"/>
          <p:cNvSpPr>
            <a:spLocks noChangeArrowheads="1"/>
          </p:cNvSpPr>
          <p:nvPr/>
        </p:nvSpPr>
        <p:spPr bwMode="auto">
          <a:xfrm>
            <a:off x="228600" y="435888"/>
            <a:ext cx="8610600" cy="535531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3200" b="0" i="0" u="none" strike="noStrike" cap="none" normalizeH="0" baseline="0" dirty="0" smtClean="0">
                <a:ln>
                  <a:noFill/>
                </a:ln>
                <a:solidFill>
                  <a:schemeClr val="accent1"/>
                </a:solidFill>
                <a:effectLst/>
                <a:latin typeface="Arial Unicode MS" pitchFamily="34" charset="-128"/>
                <a:ea typeface="Arial Unicode MS" pitchFamily="34" charset="-128"/>
                <a:cs typeface="Arial Unicode MS" pitchFamily="34" charset="-128"/>
              </a:rPr>
              <a:t>विक्रयवृद्धीचे महत्त्व</a:t>
            </a:r>
            <a:endParaRPr kumimoji="0" lang="en-US" sz="3200" b="0" i="0" u="none" strike="noStrike" cap="none" normalizeH="0" baseline="0" dirty="0" smtClean="0">
              <a:ln>
                <a:noFill/>
              </a:ln>
              <a:solidFill>
                <a:schemeClr val="accent1"/>
              </a:solidFill>
              <a:effectLst/>
              <a:latin typeface="Arial Unicode MS" pitchFamily="34" charset="-128"/>
              <a:ea typeface="Arial Unicode MS" pitchFamily="34" charset="-128"/>
              <a:cs typeface="Arial Unicode MS" pitchFamily="34" charset="-128"/>
            </a:endParaRPr>
          </a:p>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800" b="0" i="0" u="none" strike="noStrike" cap="none" normalizeH="0" baseline="0" dirty="0" smtClean="0">
                <a:ln>
                  <a:noFill/>
                </a:ln>
                <a:solidFill>
                  <a:schemeClr val="accent1"/>
                </a:solidFill>
                <a:effectLst/>
                <a:latin typeface="Arial Unicode MS" pitchFamily="34" charset="-128"/>
                <a:ea typeface="Arial Unicode MS" pitchFamily="34" charset="-128"/>
                <a:cs typeface="Arial Unicode MS" pitchFamily="34" charset="-128"/>
              </a:rPr>
              <a:t> (</a:t>
            </a:r>
            <a:r>
              <a:rPr kumimoji="0" lang="en-GB" sz="2800" b="1" i="0" u="none" strike="noStrike" cap="none" normalizeH="0" baseline="0" dirty="0" smtClean="0">
                <a:ln>
                  <a:noFill/>
                </a:ln>
                <a:solidFill>
                  <a:schemeClr val="accent1"/>
                </a:solidFill>
                <a:effectLst/>
                <a:latin typeface="Arial Unicode MS" pitchFamily="34" charset="-128"/>
                <a:ea typeface="Arial Unicode MS" pitchFamily="34" charset="-128"/>
                <a:cs typeface="Arial Unicode MS" pitchFamily="34" charset="-128"/>
              </a:rPr>
              <a:t>Importance)</a:t>
            </a:r>
            <a:endParaRPr kumimoji="0" lang="en-US" sz="2800" b="0" i="0" u="none" strike="noStrike" cap="none" normalizeH="0" baseline="0" dirty="0" smtClean="0">
              <a:ln>
                <a:noFill/>
              </a:ln>
              <a:solidFill>
                <a:schemeClr val="accent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600" b="1"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१. तीव्र व गळेकापू स्पर्धा : </a:t>
            </a:r>
            <a:endParaRPr kumimoji="0" lang="en-US" sz="2600" b="1" i="0" u="none" strike="noStrike" cap="none" normalizeH="0" baseline="0" dirty="0" smtClean="0">
              <a:ln>
                <a:noFill/>
              </a:ln>
              <a:solidFill>
                <a:srgbClr val="7030A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विक्रयवृद्धी मिश्रणामुळे बाजारपेठेतील तीव्र स्वरूपाच्या व गळेकापू स्पर्धेवर अधिक चांगल्या पद्धतीने मात करता येते. विक्रयवृद्धीच्या विशेष प्रयत्नांना जाहिरात प्रसिद्धी व वैयक्तिक विक्री या घटकांची मदत प्राप्त झाल्यास, अशा स्पर्धेला यशस्वीपणे तोंड देता येते. या चार घटकांचे योग्य मिश्रण केल्यास विक्रयवृद्धी अधिक होऊ शकते.</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43</a:t>
            </a:fld>
            <a:endParaRPr lang="en-US"/>
          </a:p>
        </p:txBody>
      </p:sp>
      <p:sp>
        <p:nvSpPr>
          <p:cNvPr id="57345" name="Rectangle 1"/>
          <p:cNvSpPr>
            <a:spLocks noChangeArrowheads="1"/>
          </p:cNvSpPr>
          <p:nvPr/>
        </p:nvSpPr>
        <p:spPr bwMode="auto">
          <a:xfrm>
            <a:off x="228600" y="295157"/>
            <a:ext cx="8610600" cy="581697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२. ग्राहकांचे लक्ष वेधणे : </a:t>
            </a:r>
            <a:endParaRPr kumimoji="0" lang="en-US" sz="2800" b="1" i="0" u="none" strike="noStrike" cap="none" normalizeH="0" baseline="0" dirty="0" smtClean="0">
              <a:ln>
                <a:noFill/>
              </a:ln>
              <a:solidFill>
                <a:srgbClr val="7030A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आज स्पर्धक वस्तूंची संख्या इतकी वाढली आहे की त्यामुळे ग्राहक आपल्या वस्तूचे नाव विसरण्याची शक्यता असते. आपल्या वस्तूचे नाव ग्राहकांच्या मनात कायम असले पाहिजे. यासाठी विक्रयवृद्धीच्या संतुलित मिश्रणाद्वारे ग्राहकांचे लक्ष आपल्या वस्तूकडे वेधता येते. </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lang="mr-IN" sz="2800" b="1" dirty="0" smtClean="0">
                <a:solidFill>
                  <a:srgbClr val="7030A0"/>
                </a:solidFill>
                <a:latin typeface="Arial Unicode MS" pitchFamily="34" charset="-128"/>
                <a:ea typeface="Arial Unicode MS" pitchFamily="34" charset="-128"/>
                <a:cs typeface="Arial Unicode MS" pitchFamily="34" charset="-128"/>
              </a:rPr>
              <a:t>३. विक्री वाढविणे :</a:t>
            </a:r>
            <a:endParaRPr lang="en-US" sz="2800" b="1" dirty="0" smtClean="0">
              <a:solidFill>
                <a:srgbClr val="7030A0"/>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नित्याच्या प्रयत्नांमुळे विक्री वाढण्याची गती साधारणच असते. विक्रीमध्ये जोर निर्माण करण्यासाठी व विक्री वाढण्याच्या गतीला 'धक्का' (</a:t>
            </a: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Push)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देण्यासाठी विक्रयवृद्धी मिश्रणाची आवश्यकता असते.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44</a:t>
            </a:fld>
            <a:endParaRPr lang="en-US"/>
          </a:p>
        </p:txBody>
      </p:sp>
      <p:sp>
        <p:nvSpPr>
          <p:cNvPr id="58369" name="Rectangle 1"/>
          <p:cNvSpPr>
            <a:spLocks noChangeArrowheads="1"/>
          </p:cNvSpPr>
          <p:nvPr/>
        </p:nvSpPr>
        <p:spPr bwMode="auto">
          <a:xfrm>
            <a:off x="228600" y="528221"/>
            <a:ext cx="8686800" cy="526297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lang="mr-IN" sz="2800" b="1" dirty="0" smtClean="0">
                <a:solidFill>
                  <a:srgbClr val="7030A0"/>
                </a:solidFill>
                <a:latin typeface="Arial Unicode MS" pitchFamily="34" charset="-128"/>
                <a:ea typeface="Arial Unicode MS" pitchFamily="34" charset="-128"/>
                <a:cs typeface="Arial Unicode MS" pitchFamily="34" charset="-128"/>
              </a:rPr>
              <a:t>४. विक्रय संचात उत्साह निर्माण करणे :</a:t>
            </a:r>
            <a:endParaRPr lang="en-US" sz="2800" b="1" dirty="0" smtClean="0">
              <a:solidFill>
                <a:srgbClr val="7030A0"/>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विक्रयवृद्धीच्या योजनांमुळे विक्रय संचामध्ये एक प्रकारे उत्साह व जोम संचारतो. संपूर्ण विक्रय संचढवळून निघतो. कंटाळा व आळस जाऊन या विक्रयवृद्धी मिश्रणामुळे यशस्वी करण्याचे उत्साही वारे वाहू लागतात.</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indent="457200" algn="just" fontAlgn="base">
              <a:lnSpc>
                <a:spcPct val="150000"/>
              </a:lnSpc>
              <a:spcBef>
                <a:spcPct val="0"/>
              </a:spcBef>
              <a:spcAft>
                <a:spcPct val="0"/>
              </a:spcAft>
            </a:pPr>
            <a:r>
              <a:rPr lang="mr-IN" sz="2800" b="1" dirty="0" smtClean="0">
                <a:solidFill>
                  <a:srgbClr val="7030A0"/>
                </a:solidFill>
                <a:latin typeface="Arial Unicode MS" pitchFamily="34" charset="-128"/>
                <a:ea typeface="Arial Unicode MS" pitchFamily="34" charset="-128"/>
                <a:cs typeface="Arial Unicode MS" pitchFamily="34" charset="-128"/>
              </a:rPr>
              <a:t>५. कार्यप्रोत्साहन :</a:t>
            </a:r>
            <a:endParaRPr lang="en-US" sz="2800" b="1" dirty="0" smtClean="0">
              <a:solidFill>
                <a:srgbClr val="7030A0"/>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विक्रयवृद्धीच्या मिश्रणामुळे विक्रेत्यांना प्रोत्साहन मिळते. या योजना नावीन्यपूर्ण असल्यामुळे विक्रेते उत्स्फूर्तपणे प्रतिसाद देतात. त्यांची कार्यक्षमता वाढते. कारण नित्याच्या कामापेक्षा ही कामे वेगळी असतात.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45</a:t>
            </a:fld>
            <a:endParaRPr lang="en-US"/>
          </a:p>
        </p:txBody>
      </p:sp>
      <p:sp>
        <p:nvSpPr>
          <p:cNvPr id="59393" name="Rectangle 1"/>
          <p:cNvSpPr>
            <a:spLocks noChangeArrowheads="1"/>
          </p:cNvSpPr>
          <p:nvPr/>
        </p:nvSpPr>
        <p:spPr bwMode="auto">
          <a:xfrm>
            <a:off x="228600" y="304800"/>
            <a:ext cx="8686800" cy="6172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indent="457200" algn="just" eaLnBrk="0" fontAlgn="base" hangingPunct="0">
              <a:lnSpc>
                <a:spcPct val="150000"/>
              </a:lnSpc>
              <a:spcBef>
                <a:spcPct val="0"/>
              </a:spcBef>
              <a:spcAft>
                <a:spcPct val="0"/>
              </a:spcAft>
            </a:pPr>
            <a:r>
              <a:rPr lang="mr-IN" sz="2800" b="1" dirty="0" smtClean="0">
                <a:solidFill>
                  <a:srgbClr val="7030A0"/>
                </a:solidFill>
                <a:latin typeface="Arial Unicode MS" pitchFamily="34" charset="-128"/>
                <a:ea typeface="Arial Unicode MS" pitchFamily="34" charset="-128"/>
                <a:cs typeface="Arial Unicode MS" pitchFamily="34" charset="-128"/>
              </a:rPr>
              <a:t>६. ग्राहक टिकविणे : </a:t>
            </a:r>
            <a:endParaRPr lang="en-US" sz="2800" b="1" dirty="0" smtClean="0">
              <a:solidFill>
                <a:srgbClr val="7030A0"/>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एकदा मिळालेला ग्राहक कायम टिकविणे महत्त्वाचे असते. विक्रयवृद्धीच्या मिश्रणाद्वारे ग्राहक टिकविण्यासाठी खास योजना आखल्या जातात. यामध्ये ग्राहक संशोधन, त्यांना वस्तू शिक्षण देणे, ग्राहकांच्या तक्रारी दूर करणे इत्यादी योजनांचा समावेश होतो.</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lang="mr-IN" sz="2800" b="1" dirty="0" smtClean="0">
                <a:solidFill>
                  <a:srgbClr val="7030A0"/>
                </a:solidFill>
                <a:latin typeface="Arial Unicode MS" pitchFamily="34" charset="-128"/>
                <a:ea typeface="Arial Unicode MS" pitchFamily="34" charset="-128"/>
                <a:cs typeface="Arial Unicode MS" pitchFamily="34" charset="-128"/>
              </a:rPr>
              <a:t>७. जनसंपर्क : </a:t>
            </a:r>
            <a:endParaRPr lang="en-US" sz="2800" b="1" dirty="0" smtClean="0">
              <a:solidFill>
                <a:srgbClr val="7030A0"/>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विक्रयवृद्धीच्या योग्य मिश्रणामुळे केवळ ग्राहकांशी संबंध येतो असे नाही, तर समाजातील अनेक व्यक्तींशी व संस्थांशीसुद्धा संबंध येतो. संभाव्य ग्राहकांशिवाय इतरांनासुद्धा वस्तूची व संघटनेची माहिती होते. म्हणजे एक प्रकारे जनसंपर्क वाढतो.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46</a:t>
            </a:fld>
            <a:endParaRPr lang="en-US"/>
          </a:p>
        </p:txBody>
      </p:sp>
      <p:sp>
        <p:nvSpPr>
          <p:cNvPr id="60417" name="Rectangle 1"/>
          <p:cNvSpPr>
            <a:spLocks noChangeArrowheads="1"/>
          </p:cNvSpPr>
          <p:nvPr/>
        </p:nvSpPr>
        <p:spPr bwMode="auto">
          <a:xfrm>
            <a:off x="228600" y="230624"/>
            <a:ext cx="8534400" cy="609397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chemeClr val="accent2"/>
                </a:solidFill>
                <a:effectLst/>
                <a:latin typeface="Arial Unicode MS" pitchFamily="34" charset="-128"/>
                <a:ea typeface="Arial Unicode MS" pitchFamily="34" charset="-128"/>
                <a:cs typeface="Arial Unicode MS" pitchFamily="34" charset="-128"/>
              </a:rPr>
              <a:t>विक्रयवृद्धीची साधने</a:t>
            </a:r>
            <a:endParaRPr kumimoji="0" lang="en-US" sz="2800" b="1" i="0" u="none" strike="noStrike" cap="none" normalizeH="0" baseline="0" dirty="0" smtClean="0">
              <a:ln>
                <a:noFill/>
              </a:ln>
              <a:solidFill>
                <a:schemeClr val="accent2"/>
              </a:solidFill>
              <a:effectLst/>
              <a:latin typeface="Arial Unicode MS" pitchFamily="34" charset="-128"/>
              <a:ea typeface="Arial Unicode MS" pitchFamily="34" charset="-128"/>
              <a:cs typeface="Arial Unicode MS" pitchFamily="34" charset="-128"/>
            </a:endParaRPr>
          </a:p>
          <a:p>
            <a:pPr marL="0" marR="0" lvl="0" indent="0" algn="ctr" defTabSz="914400" rtl="0" eaLnBrk="1" fontAlgn="base" latinLnBrk="0" hangingPunct="1">
              <a:lnSpc>
                <a:spcPct val="150000"/>
              </a:lnSpc>
              <a:spcBef>
                <a:spcPct val="0"/>
              </a:spcBef>
              <a:spcAft>
                <a:spcPct val="0"/>
              </a:spcAft>
              <a:buClrTx/>
              <a:buSzTx/>
              <a:buFontTx/>
              <a:buNone/>
              <a:tabLst/>
            </a:pPr>
            <a:r>
              <a:rPr kumimoji="0" lang="mr-IN" sz="2000" b="1" i="0" u="none" strike="noStrike" cap="none" normalizeH="0" baseline="0" dirty="0" smtClean="0">
                <a:ln>
                  <a:noFill/>
                </a:ln>
                <a:solidFill>
                  <a:schemeClr val="accent2"/>
                </a:solidFill>
                <a:effectLst/>
                <a:latin typeface="Arial Unicode MS" pitchFamily="34" charset="-128"/>
                <a:ea typeface="Arial Unicode MS" pitchFamily="34" charset="-128"/>
                <a:cs typeface="Arial Unicode MS" pitchFamily="34" charset="-128"/>
              </a:rPr>
              <a:t> (</a:t>
            </a:r>
            <a:r>
              <a:rPr kumimoji="0" lang="en-GB" sz="2000" b="1" i="0" u="none" strike="noStrike" cap="none" normalizeH="0" baseline="0" dirty="0" smtClean="0">
                <a:ln>
                  <a:noFill/>
                </a:ln>
                <a:solidFill>
                  <a:schemeClr val="accent2"/>
                </a:solidFill>
                <a:effectLst/>
                <a:latin typeface="Arial Unicode MS" pitchFamily="34" charset="-128"/>
                <a:ea typeface="Arial Unicode MS" pitchFamily="34" charset="-128"/>
                <a:cs typeface="Arial Unicode MS" pitchFamily="34" charset="-128"/>
              </a:rPr>
              <a:t>Tools of Promotion)</a:t>
            </a:r>
          </a:p>
          <a:p>
            <a:pPr marL="0" marR="0" lvl="0" indent="0" algn="ctr" defTabSz="914400" rtl="0" eaLnBrk="1" fontAlgn="base" latinLnBrk="0" hangingPunct="1">
              <a:lnSpc>
                <a:spcPct val="150000"/>
              </a:lnSpc>
              <a:spcBef>
                <a:spcPct val="0"/>
              </a:spcBef>
              <a:spcAft>
                <a:spcPct val="0"/>
              </a:spcAft>
              <a:buClrTx/>
              <a:buSzTx/>
              <a:buFontTx/>
              <a:buNone/>
              <a:tabLst/>
            </a:pPr>
            <a:endParaRPr kumimoji="0" lang="en-US" sz="1400" b="0" i="0" u="none" strike="noStrike" cap="none" normalizeH="0" baseline="0" dirty="0" smtClean="0">
              <a:ln>
                <a:noFill/>
              </a:ln>
              <a:solidFill>
                <a:schemeClr val="accent2"/>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600" b="1" i="0" u="none" strike="noStrike" cap="none" normalizeH="0" baseline="0" dirty="0" smtClean="0">
                <a:ln>
                  <a:noFill/>
                </a:ln>
                <a:solidFill>
                  <a:schemeClr val="bg2">
                    <a:lumMod val="50000"/>
                  </a:schemeClr>
                </a:solidFill>
                <a:effectLst/>
                <a:latin typeface="Arial Unicode MS" pitchFamily="34" charset="-128"/>
                <a:ea typeface="Arial Unicode MS" pitchFamily="34" charset="-128"/>
                <a:cs typeface="Arial Unicode MS" pitchFamily="34" charset="-128"/>
              </a:rPr>
              <a:t>१. जाहिरात (</a:t>
            </a:r>
            <a:r>
              <a:rPr kumimoji="0" lang="en-GB" sz="2600" b="1" i="0" u="none" strike="noStrike" cap="none" normalizeH="0" baseline="0" dirty="0" smtClean="0">
                <a:ln>
                  <a:noFill/>
                </a:ln>
                <a:solidFill>
                  <a:schemeClr val="bg2">
                    <a:lumMod val="50000"/>
                  </a:schemeClr>
                </a:solidFill>
                <a:effectLst/>
                <a:latin typeface="Arial Unicode MS" pitchFamily="34" charset="-128"/>
                <a:ea typeface="Arial Unicode MS" pitchFamily="34" charset="-128"/>
                <a:cs typeface="Arial Unicode MS" pitchFamily="34" charset="-128"/>
              </a:rPr>
              <a:t>Advertising) : </a:t>
            </a:r>
            <a:endParaRPr kumimoji="0" lang="mr-IN" sz="2600" b="1" i="0" u="none" strike="noStrike" cap="none" normalizeH="0" baseline="0" dirty="0" smtClean="0">
              <a:ln>
                <a:noFill/>
              </a:ln>
              <a:solidFill>
                <a:schemeClr val="bg2">
                  <a:lumMod val="50000"/>
                </a:schemeClr>
              </a:solidFill>
              <a:effectLst/>
              <a:latin typeface="Arial Unicode MS" pitchFamily="34" charset="-128"/>
              <a:ea typeface="Arial Unicode MS" pitchFamily="34" charset="-128"/>
              <a:cs typeface="Arial Unicode MS" pitchFamily="34" charset="-128"/>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संभाव्य ग्राहकांना विक्रय वस्तूची माहिती देण्यासाठी व त्याद्वारे मागणी निर्माण करणे या हेतूने बाजारपेठेत जाहिरात केली जाते. विक्रयवृद्धी होण्यासाठी कोणत्या बाजारपेठेत व कोणत्या ग्राहकांसाठी केव्हा जाहिरात करावी, हे विक्रयवृद्धी मिश्रणामध्ये ठरवावे लागते. दुसऱ्या भाषेत विक्रयवृद्धीसाठी जाहिरात घटक हा कुठे, किती व कोणासाठी वापरावा, हे विक्रयवृद्धीसाठी महत्त्वाचे आहे. विक्रयवृद्धी मिश्रण करताना जाहिरात घटक सर्वांत जास्त वापरला जातो</a:t>
            </a:r>
            <a:r>
              <a:rPr kumimoji="0" lang="en-US" sz="2400" b="0" i="0" u="none" strike="noStrike" cap="none" normalizeH="0" baseline="0" dirty="0" smtClean="0">
                <a:ln>
                  <a:noFill/>
                </a:ln>
                <a:solidFill>
                  <a:schemeClr val="tx1"/>
                </a:solidFill>
                <a:effectLst/>
                <a:latin typeface="Arial" pitchFamily="34" charset="0"/>
                <a:cs typeface="Arial" pitchFamily="34" charset="0"/>
              </a:rPr>
              <a:t> </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47</a:t>
            </a:fld>
            <a:endParaRPr lang="en-US"/>
          </a:p>
        </p:txBody>
      </p:sp>
      <p:sp>
        <p:nvSpPr>
          <p:cNvPr id="61441" name="Rectangle 1"/>
          <p:cNvSpPr>
            <a:spLocks noChangeArrowheads="1"/>
          </p:cNvSpPr>
          <p:nvPr/>
        </p:nvSpPr>
        <p:spPr bwMode="auto">
          <a:xfrm>
            <a:off x="228600" y="323305"/>
            <a:ext cx="8534400" cy="558614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chemeClr val="accent3">
                    <a:lumMod val="75000"/>
                  </a:schemeClr>
                </a:solidFill>
                <a:effectLst/>
                <a:latin typeface="Arial Unicode MS" pitchFamily="34" charset="-128"/>
                <a:ea typeface="Arial Unicode MS" pitchFamily="34" charset="-128"/>
                <a:cs typeface="Arial Unicode MS" pitchFamily="34" charset="-128"/>
              </a:rPr>
              <a:t>जाहिरात साधनांची वैशिष्ट्ये : </a:t>
            </a:r>
            <a:endParaRPr kumimoji="0" lang="en-US" sz="2800" b="1" i="0" u="none" strike="noStrike" cap="none" normalizeH="0" baseline="0" dirty="0" smtClean="0">
              <a:ln>
                <a:noFill/>
              </a:ln>
              <a:solidFill>
                <a:schemeClr val="accent3">
                  <a:lumMod val="75000"/>
                </a:schemeClr>
              </a:solidFill>
              <a:effectLst/>
              <a:latin typeface="Arial Unicode MS" pitchFamily="34" charset="-128"/>
              <a:ea typeface="Arial Unicode MS" pitchFamily="34" charset="-128"/>
              <a:cs typeface="Arial Unicode MS" pitchFamily="34" charset="-128"/>
            </a:endParaRPr>
          </a:p>
          <a:p>
            <a:pPr marL="0" marR="0" lvl="0" indent="0" algn="just" defTabSz="914400" rtl="0" eaLnBrk="1" fontAlgn="base" latinLnBrk="0" hangingPunct="1">
              <a:lnSpc>
                <a:spcPct val="150000"/>
              </a:lnSpc>
              <a:spcBef>
                <a:spcPct val="0"/>
              </a:spcBef>
              <a:spcAft>
                <a:spcPct val="0"/>
              </a:spcAft>
              <a:buClrTx/>
              <a:buSzTx/>
              <a:buFontTx/>
              <a:buNone/>
              <a:tabLst/>
            </a:pPr>
            <a:endParaRPr kumimoji="0" lang="en-US" sz="1600" b="1" i="0" u="none" strike="noStrike" cap="none" normalizeH="0" baseline="0" dirty="0" smtClean="0">
              <a:ln>
                <a:noFill/>
              </a:ln>
              <a:solidFill>
                <a:schemeClr val="accent3">
                  <a:lumMod val="75000"/>
                </a:schemeClr>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१. जाहिरात हे वस्तूची विक्री वाढविण्याचे सर्वात प्रभावी साधन आहे.</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२. जाहिरात ही बाजारपेठेतील संभाव्य ग्राहकांना आकर्षित करण्याचे व्यापक साधन आहे.</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३. जाहिरात ही एकप्रकारे भांडवली गुंतवणूक असल्याने त्याचे लाभ दीर्घकाळपर्यंत मिळतात.</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४. जाहिरातीद्वारे वस्तूची ठळक वैशिष्ट्ये व उपयुक्तता संभाव्य ग्राहकांना माहिती होतात.</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५. जाहिरातीमुळे बाजारपेठेतील स्पर्धेला यशस्वीपणे तोंड देता येते.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48</a:t>
            </a:fld>
            <a:endParaRPr lang="en-US"/>
          </a:p>
        </p:txBody>
      </p:sp>
      <p:sp>
        <p:nvSpPr>
          <p:cNvPr id="62465" name="Rectangle 1"/>
          <p:cNvSpPr>
            <a:spLocks noChangeArrowheads="1"/>
          </p:cNvSpPr>
          <p:nvPr/>
        </p:nvSpPr>
        <p:spPr bwMode="auto">
          <a:xfrm>
            <a:off x="228600" y="443736"/>
            <a:ext cx="8534400" cy="542366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mr-IN"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६. जाहिरात हे अवैयक्तिक संदेशवहनाचे व विक्रीचे साधन आहे. </a:t>
            </a:r>
            <a:endParaRPr kumimoji="0" lang="en-US" sz="2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७. जाहिरातीसाठी विविध माध्यमे उपलब्ध असून त्यापैकी योग्य त्या माध्यमाच्या निवडीस महत्त्व असते. </a:t>
            </a:r>
            <a:endParaRPr kumimoji="0" lang="en-US" sz="2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८. जाहिरात हे गतिमान साधन असून बाजारपेठेतील लाखो लोकांपर्यंत संदेश पोहचविणारे साधन आहे.</a:t>
            </a:r>
            <a:endParaRPr kumimoji="0" lang="en-US" sz="2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९. संभाव्य ग्राहकांच्या मनामध्ये जाहिरातीद्वारे वस्तूची गरज निर्माण करता येते.</a:t>
            </a:r>
            <a:endParaRPr kumimoji="0" lang="en-US" sz="2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१०. जाहिरात साधनांचा वापर उत्पादनसंस्था, घाऊक व्यापारी किंवा किरकोळ व्यापारी यापैकी कोणीही करू शकतो.</a:t>
            </a:r>
            <a:endParaRPr kumimoji="0" lang="mr-IN" sz="2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49</a:t>
            </a:fld>
            <a:endParaRPr lang="en-US"/>
          </a:p>
        </p:txBody>
      </p:sp>
      <p:sp>
        <p:nvSpPr>
          <p:cNvPr id="63489" name="Rectangle 1"/>
          <p:cNvSpPr>
            <a:spLocks noChangeArrowheads="1"/>
          </p:cNvSpPr>
          <p:nvPr/>
        </p:nvSpPr>
        <p:spPr bwMode="auto">
          <a:xfrm>
            <a:off x="304800" y="336605"/>
            <a:ext cx="8534400" cy="558614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chemeClr val="accent2">
                    <a:lumMod val="75000"/>
                  </a:schemeClr>
                </a:solidFill>
                <a:effectLst/>
                <a:latin typeface="Arial Unicode MS" pitchFamily="34" charset="-128"/>
                <a:ea typeface="Arial Unicode MS" pitchFamily="34" charset="-128"/>
                <a:cs typeface="Arial Unicode MS" pitchFamily="34" charset="-128"/>
              </a:rPr>
              <a:t>२. वैयक्तिक विक्री (</a:t>
            </a:r>
            <a:r>
              <a:rPr kumimoji="0" lang="en-GB" sz="2800" b="1" i="0" u="none" strike="noStrike" cap="none" normalizeH="0" baseline="0" dirty="0" smtClean="0">
                <a:ln>
                  <a:noFill/>
                </a:ln>
                <a:solidFill>
                  <a:schemeClr val="accent2">
                    <a:lumMod val="75000"/>
                  </a:schemeClr>
                </a:solidFill>
                <a:effectLst/>
                <a:latin typeface="Arial Unicode MS" pitchFamily="34" charset="-128"/>
                <a:ea typeface="Arial Unicode MS" pitchFamily="34" charset="-128"/>
                <a:cs typeface="Arial Unicode MS" pitchFamily="34" charset="-128"/>
              </a:rPr>
              <a:t>Personal Selling) :</a:t>
            </a:r>
          </a:p>
          <a:p>
            <a:pPr marL="0" marR="0" lvl="0" indent="0" algn="just" defTabSz="914400" rtl="0" eaLnBrk="1" fontAlgn="base" latinLnBrk="0" hangingPunct="1">
              <a:lnSpc>
                <a:spcPct val="150000"/>
              </a:lnSpc>
              <a:spcBef>
                <a:spcPct val="0"/>
              </a:spcBef>
              <a:spcAft>
                <a:spcPct val="0"/>
              </a:spcAft>
              <a:buClrTx/>
              <a:buSzTx/>
              <a:buFontTx/>
              <a:buNone/>
              <a:tabLst/>
            </a:pPr>
            <a:endParaRPr kumimoji="0" lang="en-GB" sz="1400" b="1" i="0" u="none" strike="noStrike" cap="none" normalizeH="0" baseline="0" dirty="0" smtClean="0">
              <a:ln>
                <a:noFill/>
              </a:ln>
              <a:solidFill>
                <a:schemeClr val="accent2">
                  <a:lumMod val="75000"/>
                </a:schemeClr>
              </a:solidFill>
              <a:effectLst/>
              <a:latin typeface="Arial Unicode MS" pitchFamily="34" charset="-128"/>
              <a:ea typeface="Arial Unicode MS" pitchFamily="34" charset="-128"/>
              <a:cs typeface="Arial Unicode MS" pitchFamily="34" charset="-128"/>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संभाव्य ग्राहक व वस्तू विक्रेता यांच्यात प्रत्यक्ष समोरासमोर विक्री प्रक्रिया होणे म्हणजे वैयक्तिक विक्री होय. संभाव्य ग्राहकाशी समक्ष संवाद साधून विक्री केली जाते. याउलट आधुनिक विपणनामध्ये मॉल्सद्वारे (उदा. बिग बझार, डी-मार्ट, मोर स्टोअर्स, व्ही-मार्ट, शॉपर्स स्टॉप इ.) अवैयक्तिक विक्रीवर अधिक भर दिला जातो. यंत्राद्वारे विक्री हा सुद्धा अवैयक्तिक विक्रीचा प्रकार होय. पण विक्रयवृद्धीसाठी वैयक्तिक विक्री हा घटक फार महत्त्वाचा समजला जातो. विक्री प्रतिनिधी अथवा विक्रेत्यांमार्फत संभाव्य ग्राहकांशी थेट संपर्क साधून विक्रयवृद्धी करण्याचा प्रयत्न केला जातो.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5</a:t>
            </a:fld>
            <a:endParaRPr lang="en-US"/>
          </a:p>
        </p:txBody>
      </p:sp>
      <p:sp>
        <p:nvSpPr>
          <p:cNvPr id="4" name="Rectangle 3"/>
          <p:cNvSpPr/>
          <p:nvPr/>
        </p:nvSpPr>
        <p:spPr>
          <a:xfrm>
            <a:off x="304800" y="228600"/>
            <a:ext cx="8458200" cy="6186309"/>
          </a:xfrm>
          <a:prstGeom prst="rect">
            <a:avLst/>
          </a:prstGeom>
        </p:spPr>
        <p:txBody>
          <a:bodyPr wrap="square">
            <a:spAutoFit/>
          </a:bodyPr>
          <a:lstStyle/>
          <a:p>
            <a:pPr lvl="0" indent="457200" algn="just" eaLnBrk="0" fontAlgn="base" hangingPunct="0">
              <a:lnSpc>
                <a:spcPct val="150000"/>
              </a:lnSpc>
              <a:spcBef>
                <a:spcPct val="0"/>
              </a:spcBef>
              <a:spcAft>
                <a:spcPct val="0"/>
              </a:spcAft>
            </a:pPr>
            <a:r>
              <a:rPr lang="mr-IN" sz="2400" b="1" dirty="0" smtClean="0">
                <a:solidFill>
                  <a:schemeClr val="accent1">
                    <a:lumMod val="75000"/>
                  </a:schemeClr>
                </a:solidFill>
                <a:latin typeface="Arial Unicode MS" pitchFamily="34" charset="-128"/>
                <a:ea typeface="Arial Unicode MS" pitchFamily="34" charset="-128"/>
                <a:cs typeface="Arial Unicode MS" pitchFamily="34" charset="-128"/>
              </a:rPr>
              <a:t>किंमतनिर्धारण या संज्ञेची व्यापक व्याख्या पुढीलप्रमाणे करण्यात येते.</a:t>
            </a:r>
            <a:endParaRPr lang="en-US" sz="2400" b="1" dirty="0" smtClean="0">
              <a:solidFill>
                <a:schemeClr val="accent1">
                  <a:lumMod val="75000"/>
                </a:schemeClr>
              </a:solidFill>
              <a:latin typeface="Arial" pitchFamily="34" charset="0"/>
              <a:cs typeface="Arial" pitchFamily="34" charset="0"/>
            </a:endParaRPr>
          </a:p>
          <a:p>
            <a:pPr lvl="0" indent="457200" algn="just" eaLnBrk="0" fontAlgn="base" hangingPunct="0">
              <a:lnSpc>
                <a:spcPct val="150000"/>
              </a:lnSpc>
              <a:spcBef>
                <a:spcPct val="0"/>
              </a:spcBef>
              <a:spcAft>
                <a:spcPct val="0"/>
              </a:spcAft>
            </a:pPr>
            <a:r>
              <a:rPr lang="en-GB" sz="2400" dirty="0" smtClean="0">
                <a:solidFill>
                  <a:srgbClr val="FF0000"/>
                </a:solidFill>
                <a:latin typeface="Times New Roman" pitchFamily="18" charset="0"/>
                <a:ea typeface="Arial Unicode MS" pitchFamily="34" charset="-128"/>
                <a:cs typeface="Times New Roman" pitchFamily="18" charset="0"/>
              </a:rPr>
              <a:t>'Pricing is a managerial task that involves establishing pricing objectives, identifying the factors governing the price, ascertaining their relevance and significance, determining the product value in monetary terms, formulation of price policies and strategies and implementing and controlling them for the best results.'</a:t>
            </a:r>
            <a:endParaRPr lang="en-US" sz="2400" dirty="0" smtClean="0">
              <a:solidFill>
                <a:srgbClr val="FF0000"/>
              </a:solidFill>
              <a:latin typeface="Times New Roman" pitchFamily="18" charset="0"/>
              <a:cs typeface="Times New Roman" pitchFamily="18" charset="0"/>
            </a:endParaRPr>
          </a:p>
          <a:p>
            <a:pPr lvl="0" indent="457200" algn="just" eaLnBrk="0" fontAlgn="base" hangingPunct="0">
              <a:lnSpc>
                <a:spcPct val="150000"/>
              </a:lnSpc>
              <a:spcBef>
                <a:spcPct val="0"/>
              </a:spcBef>
              <a:spcAft>
                <a:spcPct val="0"/>
              </a:spcAft>
            </a:pPr>
            <a:r>
              <a:rPr lang="mr-IN" sz="2400" b="1" dirty="0" smtClean="0">
                <a:solidFill>
                  <a:srgbClr val="0000CC"/>
                </a:solidFill>
                <a:latin typeface="Arial Unicode MS" pitchFamily="34" charset="-128"/>
                <a:ea typeface="Arial Unicode MS" pitchFamily="34" charset="-128"/>
                <a:cs typeface="Arial Unicode MS" pitchFamily="34" charset="-128"/>
              </a:rPr>
              <a:t>"किंमतनिर्धारण हे व्यवस्थापकीय कार्य होय, ज्यामध्ये किंमत निर्धारणाचे उद्देश ठरविणे, किमतीवर परिणाम करणारे घटक शोधणे व त्याचे महत्त्व ठरविणे, वस्तूचे मौदिक स्वरूपात मूल्य ठरविणे, किंमत धोरण ठरविणे, उत्तम परिणामांसाठी त्या धोरणांची अंमलबजावणी व नियंत्रण करणे या बाबींचा समावेश होतो."</a:t>
            </a:r>
            <a:endParaRPr lang="mr-IN" sz="2400" b="1" dirty="0" smtClean="0">
              <a:solidFill>
                <a:srgbClr val="0000CC"/>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50</a:t>
            </a:fld>
            <a:endParaRPr lang="en-US"/>
          </a:p>
        </p:txBody>
      </p:sp>
      <p:sp>
        <p:nvSpPr>
          <p:cNvPr id="64513" name="Rectangle 1"/>
          <p:cNvSpPr>
            <a:spLocks noChangeArrowheads="1"/>
          </p:cNvSpPr>
          <p:nvPr/>
        </p:nvSpPr>
        <p:spPr bwMode="auto">
          <a:xfrm>
            <a:off x="381000" y="456879"/>
            <a:ext cx="8534400" cy="498598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chemeClr val="accent1">
                    <a:lumMod val="75000"/>
                  </a:schemeClr>
                </a:solidFill>
                <a:effectLst/>
                <a:latin typeface="Arial Unicode MS" pitchFamily="34" charset="-128"/>
                <a:ea typeface="Arial Unicode MS" pitchFamily="34" charset="-128"/>
                <a:cs typeface="Arial Unicode MS" pitchFamily="34" charset="-128"/>
              </a:rPr>
              <a:t>वैयक्तिक विक्रीची वैशिष्ट्ये :</a:t>
            </a:r>
            <a:endParaRPr kumimoji="0" lang="en-US" sz="2800" b="1" i="0" u="none" strike="noStrike" cap="none" normalizeH="0" baseline="0" dirty="0" smtClean="0">
              <a:ln>
                <a:noFill/>
              </a:ln>
              <a:solidFill>
                <a:schemeClr val="accent1">
                  <a:lumMod val="75000"/>
                </a:schemeClr>
              </a:solidFill>
              <a:effectLst/>
              <a:latin typeface="Arial Unicode MS" pitchFamily="34" charset="-128"/>
              <a:ea typeface="Arial Unicode MS" pitchFamily="34" charset="-128"/>
              <a:cs typeface="Arial Unicode MS" pitchFamily="34" charset="-128"/>
            </a:endParaRPr>
          </a:p>
          <a:p>
            <a:pPr marL="0" marR="0" lvl="0" indent="0" algn="just" defTabSz="914400" rtl="0" eaLnBrk="1" fontAlgn="base" latinLnBrk="0" hangingPunct="1">
              <a:lnSpc>
                <a:spcPct val="150000"/>
              </a:lnSpc>
              <a:spcBef>
                <a:spcPct val="0"/>
              </a:spcBef>
              <a:spcAft>
                <a:spcPct val="0"/>
              </a:spcAft>
              <a:buClrTx/>
              <a:buSzTx/>
              <a:buFontTx/>
              <a:buNone/>
              <a:tabLst/>
            </a:pPr>
            <a:endParaRPr kumimoji="0" lang="en-US" sz="2800" b="1" i="0" u="none" strike="noStrike" cap="none" normalizeH="0" baseline="0" dirty="0" smtClean="0">
              <a:ln>
                <a:noFill/>
              </a:ln>
              <a:solidFill>
                <a:schemeClr val="accent1">
                  <a:lumMod val="75000"/>
                </a:schemeClr>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१. वैयक्तिक विक्रीमध्ये ग्राहकांशी थेट संपर्क साधला जातो.</a:t>
            </a:r>
            <a:endParaRPr kumimoji="0" lang="en-US" sz="2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२. वैयक्तिक विक्रीमुळे ग्राहकांच्या शंकांचे आस्थापूर्वक निरसन करता येते. </a:t>
            </a:r>
            <a:endParaRPr kumimoji="0" lang="en-US" sz="2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३. वैयक्तिक विक्रीद्वारे विक्रेता व ग्राहक यांचे संबंध अधिक दृढ होतात.</a:t>
            </a:r>
            <a:endParaRPr kumimoji="0" lang="en-US" sz="2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४. वैयक्तिक विक्रीमुळे ग्राहकांना वस्तूची गुणवैशिष्ट्ये समोरासमोर स्पष्ट करता येतात.</a:t>
            </a:r>
            <a:endParaRPr kumimoji="0" lang="mr-IN" sz="2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51</a:t>
            </a:fld>
            <a:endParaRPr lang="en-US"/>
          </a:p>
        </p:txBody>
      </p:sp>
      <p:sp>
        <p:nvSpPr>
          <p:cNvPr id="65537" name="Rectangle 1"/>
          <p:cNvSpPr>
            <a:spLocks noChangeArrowheads="1"/>
          </p:cNvSpPr>
          <p:nvPr/>
        </p:nvSpPr>
        <p:spPr bwMode="auto">
          <a:xfrm>
            <a:off x="304800" y="198358"/>
            <a:ext cx="8534400" cy="627864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chemeClr val="accent1">
                    <a:lumMod val="75000"/>
                  </a:schemeClr>
                </a:solidFill>
                <a:effectLst/>
                <a:latin typeface="Arial Unicode MS" pitchFamily="34" charset="-128"/>
                <a:ea typeface="Arial Unicode MS" pitchFamily="34" charset="-128"/>
                <a:cs typeface="Arial Unicode MS" pitchFamily="34" charset="-128"/>
              </a:rPr>
              <a:t>वैयक्तिक विक्रीची वैशिष्ट्ये :</a:t>
            </a:r>
            <a:endParaRPr kumimoji="0" lang="en-US" sz="2800" b="1" i="0" u="none" strike="noStrike" cap="none" normalizeH="0" baseline="0" dirty="0" smtClean="0">
              <a:ln>
                <a:noFill/>
              </a:ln>
              <a:solidFill>
                <a:schemeClr val="accent1">
                  <a:lumMod val="75000"/>
                </a:schemeClr>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१. वैयक्तिक विक्रीमध्ये ग्राहकांशी थेट संपर्क साधला जातो.</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२. वैयक्तिक विक्रीमुळे ग्राहकांच्या शंकांचे आस्थापूर्वक निरसन करता येते. </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३. वैयक्तिक विक्रीद्वारे विक्रेता व ग्राहक यांचे संबंध अधिक दृढ होतात.</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४. वैयक्तिक विक्रीमुळे ग्राहकांना वस्तूची गुणवैशिष्ट्ये समोरासमोर स्पष्ट करता येतात.</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५. ग्राहकांना वस्तूच्या वापराबाबत प्रात्यक्षिक दाखविण्यासाठी वैयक्तिक विक्री सोईची व उपयुक्त ठरते. </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६. वैयक्तिक विक्रीमध्ये अधिक सजीव स्वरूप निर्माण होते.</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७. वैयक्तिक विक्रीमुळे वस्तूच्या वापराबाबत व गुणवत्तेबाबत अधिक विश्वासार्हता निर्माण होण्यास मदत होते.</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८. वैयक्तिक विक्रीमुळे ग्राहक टिकविण्यास मदत होते.</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९. वैयक्तिक विक्री ही तुलनेने अधिक खर्चीक पद्धती आहे.</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१०. तांत्रिक स्वरूपाच्या वस्तूंसाठी वैयक्तिक विक्री अधिक परिणामकारक ठरते. </a:t>
            </a:r>
            <a:endParaRPr kumimoji="0" lang="mr-IN"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52</a:t>
            </a:fld>
            <a:endParaRPr lang="en-US"/>
          </a:p>
        </p:txBody>
      </p:sp>
      <p:sp>
        <p:nvSpPr>
          <p:cNvPr id="66561" name="Rectangle 1"/>
          <p:cNvSpPr>
            <a:spLocks noChangeArrowheads="1"/>
          </p:cNvSpPr>
          <p:nvPr/>
        </p:nvSpPr>
        <p:spPr bwMode="auto">
          <a:xfrm>
            <a:off x="304800" y="772954"/>
            <a:ext cx="8610600" cy="517064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chemeClr val="accent2">
                    <a:lumMod val="75000"/>
                  </a:schemeClr>
                </a:solidFill>
                <a:effectLst/>
                <a:latin typeface="Arial Unicode MS" pitchFamily="34" charset="-128"/>
                <a:ea typeface="Arial Unicode MS" pitchFamily="34" charset="-128"/>
                <a:cs typeface="Arial Unicode MS" pitchFamily="34" charset="-128"/>
              </a:rPr>
              <a:t>३. जनसंपर्क (</a:t>
            </a:r>
            <a:r>
              <a:rPr kumimoji="0" lang="en-GB" sz="2800" b="1" i="0" u="none" strike="noStrike" cap="none" normalizeH="0" baseline="0" dirty="0" smtClean="0">
                <a:ln>
                  <a:noFill/>
                </a:ln>
                <a:solidFill>
                  <a:schemeClr val="accent2">
                    <a:lumMod val="75000"/>
                  </a:schemeClr>
                </a:solidFill>
                <a:effectLst/>
                <a:latin typeface="Arial Unicode MS" pitchFamily="34" charset="-128"/>
                <a:ea typeface="Arial Unicode MS" pitchFamily="34" charset="-128"/>
                <a:cs typeface="Arial Unicode MS" pitchFamily="34" charset="-128"/>
              </a:rPr>
              <a:t>Public Relation) : </a:t>
            </a:r>
            <a:endParaRPr kumimoji="0" lang="mr-IN" sz="2800" b="1" i="0" u="none" strike="noStrike" cap="none" normalizeH="0" baseline="0" dirty="0" smtClean="0">
              <a:ln>
                <a:noFill/>
              </a:ln>
              <a:solidFill>
                <a:schemeClr val="accent2">
                  <a:lumMod val="75000"/>
                </a:schemeClr>
              </a:solidFill>
              <a:effectLst/>
              <a:latin typeface="Arial Unicode MS" pitchFamily="34" charset="-128"/>
              <a:ea typeface="Arial Unicode MS" pitchFamily="34" charset="-128"/>
              <a:cs typeface="Arial Unicode MS" pitchFamily="34" charset="-128"/>
            </a:endParaRPr>
          </a:p>
          <a:p>
            <a:pPr marL="0" marR="0" lvl="0" indent="0" algn="just" defTabSz="914400" rtl="0" eaLnBrk="0" fontAlgn="base" latinLnBrk="0" hangingPunct="0">
              <a:lnSpc>
                <a:spcPct val="15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0" algn="just" defTabSz="914400" rtl="0" eaLnBrk="0" fontAlgn="base" latinLnBrk="0" hangingPunct="0">
              <a:lnSpc>
                <a:spcPct val="150000"/>
              </a:lnSpc>
              <a:spcBef>
                <a:spcPct val="0"/>
              </a:spcBef>
              <a:spcAft>
                <a:spcPct val="0"/>
              </a:spcAft>
              <a:buClrTx/>
              <a:buSzTx/>
              <a:buFontTx/>
              <a:buNone/>
              <a:tabLst/>
            </a:pPr>
            <a:r>
              <a:rPr lang="en-US" sz="2400" dirty="0" smtClean="0">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विपणनामध्ये संभाव्य ग्राहकांची निर्मिती करणे महत्त्वाचे आहे. जनसंपर्क हे संभाव्य ग्राहकवर्ग निर्माण करण्याचे महत्त्वपूर्ण साधन मानले जाते. समाजातील विविध घटकांशी वेगवेगळ्या माध्यमांद्वारे संबंध प्रस्थापित करण्याच्या कार्यास 'जनसंपर्क' असे संबोधले जाते, जनसंपर्कासाठी ग्राहक प्रबोधन, सांस्कृतिक कार्यक्रम, सामाजिक कार्यक्रम, खेळ व क्रीडा स्पर्धा, ग्राहक प्रशिक्षण, युवा महोत्सव, महिलांचे कार्यक्रम इत्यादी माध्यमांचा उपयोग केला जातो.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53</a:t>
            </a:fld>
            <a:endParaRPr lang="en-US"/>
          </a:p>
        </p:txBody>
      </p:sp>
      <p:sp>
        <p:nvSpPr>
          <p:cNvPr id="67585" name="Rectangle 1"/>
          <p:cNvSpPr>
            <a:spLocks noChangeArrowheads="1"/>
          </p:cNvSpPr>
          <p:nvPr/>
        </p:nvSpPr>
        <p:spPr bwMode="auto">
          <a:xfrm>
            <a:off x="304800" y="228600"/>
            <a:ext cx="8610600" cy="607089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0000CC"/>
                </a:solidFill>
                <a:effectLst/>
                <a:latin typeface="Arial Unicode MS" pitchFamily="34" charset="-128"/>
                <a:ea typeface="Arial Unicode MS" pitchFamily="34" charset="-128"/>
                <a:cs typeface="Arial Unicode MS" pitchFamily="34" charset="-128"/>
              </a:rPr>
              <a:t>जनसंपर्काची वैशिष्ट्ये : </a:t>
            </a:r>
            <a:endParaRPr kumimoji="0" lang="en-US" sz="2800" b="1" i="0" u="none" strike="noStrike" cap="none" normalizeH="0" baseline="0" dirty="0" smtClean="0">
              <a:ln>
                <a:noFill/>
              </a:ln>
              <a:solidFill>
                <a:srgbClr val="0000CC"/>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1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१. जनसंपर्क हे संभाव्य ग्राहक निर्माण करण्याचे साधन आहे.</a:t>
            </a:r>
            <a:endParaRPr kumimoji="0" lang="en-US" sz="2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1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२. जनसंपर्क हे वस्तूची विक्री वाढविण्याचे अप्रत्यक्ष माध्यम आहे.</a:t>
            </a:r>
            <a:endParaRPr kumimoji="0" lang="en-US" sz="2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1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३. जनसंपर्काद्वारे कंपनीचा नावलौकिक वाढण्यास प्रत्यक्ष-अप्रत्यक्ष मदत होते. </a:t>
            </a:r>
            <a:endParaRPr kumimoji="0" lang="en-US" sz="2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1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४. जनसंपर्कासाठी विशिष्ट सामाजिक घटक अथवा बाजारपेठ निवडण्यात येते.</a:t>
            </a:r>
            <a:endParaRPr kumimoji="0" lang="en-US" sz="2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1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५. जनसंपर्काचे दीर्घकाळासाठी लाभ मिळत असतात. </a:t>
            </a:r>
            <a:endParaRPr kumimoji="0" lang="en-US" sz="2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1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६. जनसंपर्क ही सतत चालणारी प्रक्रिया आहे.</a:t>
            </a:r>
            <a:endParaRPr kumimoji="0" lang="en-US" sz="2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1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७. जनसंपर्क ही कंपनीची धोरणात्मक बाब होय. त्यामुळे प्रत्येक कंपनी या साधनांचा वापर करते असे नाही</a:t>
            </a:r>
            <a:r>
              <a:rPr kumimoji="0" lang="en-US" sz="21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a:t>
            </a:r>
            <a:endParaRPr kumimoji="0" lang="en-US" sz="2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1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८. जनसंपर्क ही भांडवली गुंतवणूक असून त्यासाठी स्वतंत्र बजेट तयार केले जाते. </a:t>
            </a:r>
            <a:endParaRPr kumimoji="0" lang="en-US" sz="2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1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९. जनसंपर्कासाठी उत्पादन संस्थेतर्फे विक्री समूहाव्यतिरिक्त स्वतंत्र समूह (</a:t>
            </a:r>
            <a:r>
              <a:rPr kumimoji="0" lang="en-GB" sz="21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Team) </a:t>
            </a:r>
            <a:r>
              <a:rPr kumimoji="0" lang="mr-IN" sz="21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स्थापन केला जातो.</a:t>
            </a:r>
            <a:endParaRPr kumimoji="0" lang="mr-IN" sz="21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54</a:t>
            </a:fld>
            <a:endParaRPr lang="en-US"/>
          </a:p>
        </p:txBody>
      </p:sp>
      <p:sp>
        <p:nvSpPr>
          <p:cNvPr id="68609" name="Rectangle 1"/>
          <p:cNvSpPr>
            <a:spLocks noChangeArrowheads="1"/>
          </p:cNvSpPr>
          <p:nvPr/>
        </p:nvSpPr>
        <p:spPr bwMode="auto">
          <a:xfrm>
            <a:off x="228600" y="717352"/>
            <a:ext cx="8686800" cy="461664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996600"/>
                </a:solidFill>
                <a:effectLst/>
                <a:latin typeface="Arial Unicode MS" pitchFamily="34" charset="-128"/>
                <a:ea typeface="Arial Unicode MS" pitchFamily="34" charset="-128"/>
                <a:cs typeface="Arial Unicode MS" pitchFamily="34" charset="-128"/>
              </a:rPr>
              <a:t>४. विक्रयवृद्धी (</a:t>
            </a:r>
            <a:r>
              <a:rPr kumimoji="0" lang="en-GB" sz="2800" b="1" i="0" u="none" strike="noStrike" cap="none" normalizeH="0" baseline="0" dirty="0" smtClean="0">
                <a:ln>
                  <a:noFill/>
                </a:ln>
                <a:solidFill>
                  <a:srgbClr val="996600"/>
                </a:solidFill>
                <a:effectLst/>
                <a:latin typeface="Arial Unicode MS" pitchFamily="34" charset="-128"/>
                <a:ea typeface="Arial Unicode MS" pitchFamily="34" charset="-128"/>
                <a:cs typeface="Arial Unicode MS" pitchFamily="34" charset="-128"/>
              </a:rPr>
              <a:t>Sales Promotion) : </a:t>
            </a:r>
            <a:endParaRPr kumimoji="0" lang="mr-IN" sz="2800" b="1" i="0" u="none" strike="noStrike" cap="none" normalizeH="0" baseline="0" dirty="0" smtClean="0">
              <a:ln>
                <a:noFill/>
              </a:ln>
              <a:solidFill>
                <a:srgbClr val="996600"/>
              </a:solidFill>
              <a:effectLst/>
              <a:latin typeface="Arial Unicode MS" pitchFamily="34" charset="-128"/>
              <a:ea typeface="Arial Unicode MS" pitchFamily="34" charset="-128"/>
              <a:cs typeface="Arial Unicode MS" pitchFamily="34" charset="-128"/>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p>
          <a:p>
            <a:pPr marL="0" marR="0" lvl="0" indent="0" algn="just" defTabSz="914400" rtl="0" eaLnBrk="0" fontAlgn="base" latinLnBrk="0" hangingPunct="0">
              <a:lnSpc>
                <a:spcPct val="150000"/>
              </a:lnSpc>
              <a:spcBef>
                <a:spcPct val="0"/>
              </a:spcBef>
              <a:spcAft>
                <a:spcPct val="0"/>
              </a:spcAft>
              <a:buClrTx/>
              <a:buSzTx/>
              <a:buFontTx/>
              <a:buNone/>
              <a:tabLst/>
            </a:pPr>
            <a:r>
              <a:rPr lang="en-US" sz="2400" dirty="0" smtClean="0">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विक्रयवृद्धीच्या मुख्य पद्धती/योजना विभिन्न प्रकारच्या आढळतात. त्यापैकी अधिक परिणामकारक ठरणारी पद्धती विक्रयवृद्धीसाठी निवडणे फायद्याचे असते. जाहिरात मोहीम, खिडकी प्रदर्शन, औद्योगिक प्रदर्शने, टपालाद्वारे विक्री व्यापाऱ्यांसाठी सूट योजना ग्राहकांसाठी सूट योजना, वाटप पद्धती सुधारणा इत्यादी पद्धतींचा गुणदोषांसह विचार करून योग्य ती पद्धती विक्रयवृद्धीसाठी निवडली जाते.</a:t>
            </a:r>
            <a:r>
              <a:rPr kumimoji="0" lang="en-US" sz="2400" b="0" i="0" u="none" strike="noStrike" cap="none" normalizeH="0" baseline="0" dirty="0" smtClean="0">
                <a:ln>
                  <a:noFill/>
                </a:ln>
                <a:solidFill>
                  <a:schemeClr val="tx1"/>
                </a:solidFill>
                <a:effectLst/>
                <a:latin typeface="Arial" pitchFamily="34" charset="0"/>
                <a:cs typeface="Arial" pitchFamily="34" charset="0"/>
              </a:rPr>
              <a:t> </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55</a:t>
            </a:fld>
            <a:endParaRPr lang="en-US"/>
          </a:p>
        </p:txBody>
      </p:sp>
      <p:sp>
        <p:nvSpPr>
          <p:cNvPr id="69633" name="Rectangle 1"/>
          <p:cNvSpPr>
            <a:spLocks noChangeArrowheads="1"/>
          </p:cNvSpPr>
          <p:nvPr/>
        </p:nvSpPr>
        <p:spPr bwMode="auto">
          <a:xfrm>
            <a:off x="228600" y="138291"/>
            <a:ext cx="8610600" cy="618630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chemeClr val="bg2">
                    <a:lumMod val="25000"/>
                  </a:schemeClr>
                </a:solidFill>
                <a:effectLst/>
                <a:latin typeface="Arial Unicode MS" pitchFamily="34" charset="-128"/>
                <a:ea typeface="Arial Unicode MS" pitchFamily="34" charset="-128"/>
                <a:cs typeface="Arial Unicode MS" pitchFamily="34" charset="-128"/>
              </a:rPr>
              <a:t>विक्रयवृद्धीची वैशिष्ट्ये : </a:t>
            </a:r>
            <a:endParaRPr kumimoji="0" lang="en-US" sz="2800" b="1" i="0" u="none" strike="noStrike" cap="none" normalizeH="0" baseline="0" dirty="0" smtClean="0">
              <a:ln>
                <a:noFill/>
              </a:ln>
              <a:solidFill>
                <a:schemeClr val="bg2">
                  <a:lumMod val="25000"/>
                </a:schemeClr>
              </a:solidFill>
              <a:effectLst/>
              <a:latin typeface="Arial Unicode MS" pitchFamily="34" charset="-128"/>
              <a:ea typeface="Arial Unicode MS" pitchFamily="34" charset="-128"/>
              <a:cs typeface="Arial Unicode MS" pitchFamily="34" charset="-128"/>
            </a:endParaRPr>
          </a:p>
          <a:p>
            <a:pPr marL="0" marR="0" lvl="0" indent="0" algn="just" defTabSz="914400" rtl="0" eaLnBrk="1" fontAlgn="base" latinLnBrk="0" hangingPunct="1">
              <a:lnSpc>
                <a:spcPct val="150000"/>
              </a:lnSpc>
              <a:spcBef>
                <a:spcPct val="0"/>
              </a:spcBef>
              <a:spcAft>
                <a:spcPct val="0"/>
              </a:spcAft>
              <a:buClrTx/>
              <a:buSzTx/>
              <a:buFontTx/>
              <a:buNone/>
              <a:tabLst/>
            </a:pPr>
            <a:endParaRPr kumimoji="0" lang="en-US" sz="2400" b="1" i="0" u="none" strike="noStrike" cap="none" normalizeH="0" baseline="0" dirty="0" smtClean="0">
              <a:ln>
                <a:noFill/>
              </a:ln>
              <a:solidFill>
                <a:schemeClr val="bg2">
                  <a:lumMod val="25000"/>
                </a:schemeClr>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१. विक्रयवृद्धी हे वस्तूची विक्री वाढविण्याचे विशेष साधन होय.</a:t>
            </a:r>
            <a:endParaRPr kumimoji="0" lang="en-US" sz="2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२. विक्रयवृद्धी हे विशिष्ट मुदतीसाठी वापरले जाणारे साधन आहे. </a:t>
            </a:r>
            <a:endParaRPr kumimoji="0" lang="en-US" sz="2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३. विक्रयवृद्धीसाठी विभिन्न योजनांचा अथवा तंत्रांचा अवलंब केला जातो.</a:t>
            </a:r>
            <a:endParaRPr kumimoji="0" lang="en-US" sz="2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४. विक्रयवृद्धीमध्ये ग्राहकांशिवाय घाऊक व किरकोळ व्यापाऱ्यांसाठीसुद्धा योजना - आखल्या जातात.</a:t>
            </a:r>
            <a:endParaRPr kumimoji="0" lang="en-US" sz="2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५. विशेषतः नवीन वस्तूचा बाजारपेठेतील प्रवेश सुलभ व्हावा म्हणून विक्रयवृद्धीची योजना उपयुक्त ठरते.</a:t>
            </a:r>
            <a:endParaRPr kumimoji="0" lang="mr-IN" sz="2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56</a:t>
            </a:fld>
            <a:endParaRPr lang="en-US"/>
          </a:p>
        </p:txBody>
      </p:sp>
      <p:sp>
        <p:nvSpPr>
          <p:cNvPr id="70657" name="Rectangle 1"/>
          <p:cNvSpPr>
            <a:spLocks noChangeArrowheads="1"/>
          </p:cNvSpPr>
          <p:nvPr/>
        </p:nvSpPr>
        <p:spPr bwMode="auto">
          <a:xfrm>
            <a:off x="304800" y="350002"/>
            <a:ext cx="8610600" cy="612699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६. वस्तूच्या जीवनचक्रातील उतरत्या विक्रीच्या अवस्थेमध्ये विक्रयवृद्धीचे साधन उपयुक्त ठरते.</a:t>
            </a: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७. विक्रयवृद्धीमध्ये विक्रयवृद्धीच्या योग्य पद्धतीची निवड महत्त्वाची असते. </a:t>
            </a: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८. विक्रयवृद्धी ही एक प्रकारे वस्तूची विक्री वाढविण्याची मोहीम असते.</a:t>
            </a: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९. बाजारपेठेतील वस्तूच्या विक्रीचा हिस्सा वाढविण्यासाठी विक्रयवृद्धीचा उपयोग केला जातो.</a:t>
            </a: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१०. बिगर-मोसम (</a:t>
            </a:r>
            <a:r>
              <a:rPr kumimoji="0" lang="en-GB"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Off-season) </a:t>
            </a: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काळात विक्रयवृद्धीच्या पद्धतींचा उपयोग लाभदायक ठरतो. </a:t>
            </a: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११. बाजारपेठेतील तीव्र स्पर्धेमध्ये टिकण्यासाठी विक्रयवृद्धीच्या पद्धती उपयुक्त ठरतात.</a:t>
            </a: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१२. विक्रयवृद्धीच्या योजना अथवा पद्धती उत्पादनसंस्थेतर्फे अमलात आणल्या जातात. </a:t>
            </a:r>
            <a:endParaRPr kumimoji="0" lang="mr-IN" sz="2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57</a:t>
            </a:fld>
            <a:endParaRPr lang="en-US"/>
          </a:p>
        </p:txBody>
      </p:sp>
      <p:sp>
        <p:nvSpPr>
          <p:cNvPr id="71681" name="Rectangle 1"/>
          <p:cNvSpPr>
            <a:spLocks noChangeArrowheads="1"/>
          </p:cNvSpPr>
          <p:nvPr/>
        </p:nvSpPr>
        <p:spPr bwMode="auto">
          <a:xfrm>
            <a:off x="304800" y="293271"/>
            <a:ext cx="8534400" cy="549381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chemeClr val="accent3">
                    <a:lumMod val="75000"/>
                  </a:schemeClr>
                </a:solidFill>
                <a:effectLst/>
                <a:latin typeface="Arial Unicode MS" pitchFamily="34" charset="-128"/>
                <a:ea typeface="Arial Unicode MS" pitchFamily="34" charset="-128"/>
                <a:cs typeface="Arial Unicode MS" pitchFamily="34" charset="-128"/>
              </a:rPr>
              <a:t>विक्रयवृद्धी मिश्रण (</a:t>
            </a:r>
            <a:r>
              <a:rPr kumimoji="0" lang="en-GB" sz="2800" b="1" i="0" u="none" strike="noStrike" cap="none" normalizeH="0" baseline="0" dirty="0" smtClean="0">
                <a:ln>
                  <a:noFill/>
                </a:ln>
                <a:solidFill>
                  <a:schemeClr val="accent3">
                    <a:lumMod val="75000"/>
                  </a:schemeClr>
                </a:solidFill>
                <a:effectLst/>
                <a:latin typeface="Arial Unicode MS" pitchFamily="34" charset="-128"/>
                <a:ea typeface="Arial Unicode MS" pitchFamily="34" charset="-128"/>
                <a:cs typeface="Arial Unicode MS" pitchFamily="34" charset="-128"/>
              </a:rPr>
              <a:t>Promotion Mix)</a:t>
            </a:r>
            <a:endParaRPr kumimoji="0" lang="en-US" sz="2800" b="1" i="0" u="none" strike="noStrike" cap="none" normalizeH="0" baseline="0" dirty="0" smtClean="0">
              <a:ln>
                <a:noFill/>
              </a:ln>
              <a:solidFill>
                <a:schemeClr val="accent3">
                  <a:lumMod val="75000"/>
                </a:schemeClr>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विक्रयवृद्धीमध्ये वस्तूची विक्री वाढविण्यासाठी योजलेल्या योजनांचा व पद्धतींचा समावेश केला जातो. परंतु विक्रयवृद्धी मिश्रणामध्ये विक्रयवृद्धीच्या पद्धतींसोबतच जाहिरात प्रसिद्धी व वैयक्तिक विक्री या घटकांचा समावेश केला जातो. त्या दृष्टीने विक्रयवृद्धी मिश्रणाची व्याख्या पुढीलप्रमाणे करता येईल.</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1" i="0" u="none" strike="noStrike" cap="none" normalizeH="0" baseline="0" dirty="0" smtClean="0">
                <a:ln>
                  <a:noFill/>
                </a:ln>
                <a:solidFill>
                  <a:schemeClr val="accent2">
                    <a:lumMod val="75000"/>
                  </a:schemeClr>
                </a:solidFill>
                <a:effectLst/>
                <a:latin typeface="Arial Unicode MS" pitchFamily="34" charset="-128"/>
                <a:ea typeface="Arial Unicode MS" pitchFamily="34" charset="-128"/>
                <a:cs typeface="Arial Unicode MS" pitchFamily="34" charset="-128"/>
              </a:rPr>
              <a:t>"वस्तूची विक्री वाढविण्यासाठी जाहिरात प्रसिद्धी, वैयक्तिक विक्री, विक्रयवृद्धी पद्धती इत्यादी घटकांचे संतुलितपणे केलेल्या मिश्रणास 'विक्रयवृद्धी मिश्रण' असे म्हणतात. </a:t>
            </a:r>
            <a:endParaRPr kumimoji="0" lang="mr-IN" sz="2400" b="1" i="0" u="none" strike="noStrike" cap="none" normalizeH="0" baseline="0" dirty="0" smtClean="0">
              <a:ln>
                <a:noFill/>
              </a:ln>
              <a:solidFill>
                <a:schemeClr val="accent2">
                  <a:lumMod val="75000"/>
                </a:schemeClr>
              </a:solidFill>
              <a:effectLst/>
              <a:latin typeface="Arial" pitchFamily="34" charset="0"/>
              <a:cs typeface="Arial" pitchFamily="34" charset="0"/>
            </a:endParaRP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58</a:t>
            </a:fld>
            <a:endParaRPr lang="en-US"/>
          </a:p>
        </p:txBody>
      </p:sp>
      <p:sp>
        <p:nvSpPr>
          <p:cNvPr id="4" name="Rectangle 3"/>
          <p:cNvSpPr/>
          <p:nvPr/>
        </p:nvSpPr>
        <p:spPr>
          <a:xfrm>
            <a:off x="381000" y="533400"/>
            <a:ext cx="8305800" cy="5632311"/>
          </a:xfrm>
          <a:prstGeom prst="rect">
            <a:avLst/>
          </a:prstGeom>
        </p:spPr>
        <p:txBody>
          <a:bodyPr wrap="square">
            <a:spAutoFit/>
          </a:bodyPr>
          <a:lstStyle/>
          <a:p>
            <a:pPr algn="just">
              <a:lnSpc>
                <a:spcPct val="150000"/>
              </a:lnSpc>
            </a:pPr>
            <a:r>
              <a:rPr lang="en-US" sz="2400" dirty="0" err="1" smtClean="0">
                <a:latin typeface="Arial Unicode MS" pitchFamily="34" charset="-128"/>
                <a:ea typeface="Arial Unicode MS" pitchFamily="34" charset="-128"/>
                <a:cs typeface="Arial Unicode MS" pitchFamily="34" charset="-128"/>
              </a:rPr>
              <a:t>दीर्घसूत्री</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व्यावसायिक</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धोरणाचा</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भाग</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म्हणून</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विक्रयवृद्धीच्या</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योजना</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राबविणे</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आवश्यक</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असते</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वस्तूंची</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विक्री</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घडवून</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आणण्यासाठी</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सर्व</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संभाव्य</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ग्राहकांना</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वस्तूची</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उपलब्धता</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वस्तूंचे</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गुण</a:t>
            </a:r>
            <a:r>
              <a:rPr lang="en-US" sz="2400" dirty="0" smtClean="0">
                <a:latin typeface="Arial Unicode MS" pitchFamily="34" charset="-128"/>
                <a:ea typeface="Arial Unicode MS" pitchFamily="34" charset="-128"/>
                <a:cs typeface="Arial Unicode MS" pitchFamily="34" charset="-128"/>
              </a:rPr>
              <a:t> व </a:t>
            </a:r>
            <a:r>
              <a:rPr lang="en-US" sz="2400" dirty="0" err="1" smtClean="0">
                <a:latin typeface="Arial Unicode MS" pitchFamily="34" charset="-128"/>
                <a:ea typeface="Arial Unicode MS" pitchFamily="34" charset="-128"/>
                <a:cs typeface="Arial Unicode MS" pitchFamily="34" charset="-128"/>
              </a:rPr>
              <a:t>वैशिष्ट्ये</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वस्तूचे</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वेगळेपण</a:t>
            </a:r>
            <a:r>
              <a:rPr lang="en-US" sz="2400" dirty="0" smtClean="0">
                <a:latin typeface="Arial Unicode MS" pitchFamily="34" charset="-128"/>
                <a:ea typeface="Arial Unicode MS" pitchFamily="34" charset="-128"/>
                <a:cs typeface="Arial Unicode MS" pitchFamily="34" charset="-128"/>
              </a:rPr>
              <a:t> व </a:t>
            </a:r>
            <a:r>
              <a:rPr lang="en-US" sz="2400" dirty="0" err="1" smtClean="0">
                <a:latin typeface="Arial Unicode MS" pitchFamily="34" charset="-128"/>
                <a:ea typeface="Arial Unicode MS" pitchFamily="34" charset="-128"/>
                <a:cs typeface="Arial Unicode MS" pitchFamily="34" charset="-128"/>
              </a:rPr>
              <a:t>उपयुक्तता</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याबद्दल</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माहिती</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पुरवून</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त्यांना</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खरेदीस</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प्रवृत्त</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करावे</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लागते</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हा</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परिणाम</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साधण्यासाठी</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अनेक</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उपलब्ध</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पद्धतींमधून</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जेव्हा</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काही</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उपलब्ध</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पद्धतींची</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निवड</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केली</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जाते</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तेव्हा</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त्या</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निवडलेल्या</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संदेशवहन</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पद्धतींच्या</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संयोगाला</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विक्रयवृद्धी</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मिश्रण</a:t>
            </a:r>
            <a:r>
              <a:rPr lang="en-US" sz="2400" dirty="0" smtClean="0">
                <a:latin typeface="Arial Unicode MS" pitchFamily="34" charset="-128"/>
                <a:ea typeface="Arial Unicode MS" pitchFamily="34" charset="-128"/>
                <a:cs typeface="Arial Unicode MS" pitchFamily="34" charset="-128"/>
              </a:rPr>
              <a:t>' (</a:t>
            </a:r>
            <a:r>
              <a:rPr lang="en-GB" sz="2400" dirty="0" smtClean="0">
                <a:latin typeface="Arial Unicode MS" pitchFamily="34" charset="-128"/>
                <a:ea typeface="Arial Unicode MS" pitchFamily="34" charset="-128"/>
                <a:cs typeface="Arial Unicode MS" pitchFamily="34" charset="-128"/>
              </a:rPr>
              <a:t>Promotional Mix) </a:t>
            </a:r>
            <a:r>
              <a:rPr lang="en-US" sz="2400" dirty="0" err="1" smtClean="0">
                <a:latin typeface="Arial Unicode MS" pitchFamily="34" charset="-128"/>
                <a:ea typeface="Arial Unicode MS" pitchFamily="34" charset="-128"/>
                <a:cs typeface="Arial Unicode MS" pitchFamily="34" charset="-128"/>
              </a:rPr>
              <a:t>असे</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म्हणतात</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यात</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वैयक्तिक</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विक्रय</a:t>
            </a:r>
            <a:r>
              <a:rPr lang="en-US" sz="2400" dirty="0" smtClean="0">
                <a:latin typeface="Arial Unicode MS" pitchFamily="34" charset="-128"/>
                <a:ea typeface="Arial Unicode MS" pitchFamily="34" charset="-128"/>
                <a:cs typeface="Arial Unicode MS" pitchFamily="34" charset="-128"/>
              </a:rPr>
              <a:t> (</a:t>
            </a:r>
            <a:r>
              <a:rPr lang="en-GB" sz="2400" dirty="0" smtClean="0">
                <a:latin typeface="Arial Unicode MS" pitchFamily="34" charset="-128"/>
                <a:ea typeface="Arial Unicode MS" pitchFamily="34" charset="-128"/>
                <a:cs typeface="Arial Unicode MS" pitchFamily="34" charset="-128"/>
              </a:rPr>
              <a:t>Personal Selling), </a:t>
            </a:r>
            <a:r>
              <a:rPr lang="en-US" sz="2400" dirty="0" err="1" smtClean="0">
                <a:latin typeface="Arial Unicode MS" pitchFamily="34" charset="-128"/>
                <a:ea typeface="Arial Unicode MS" pitchFamily="34" charset="-128"/>
                <a:cs typeface="Arial Unicode MS" pitchFamily="34" charset="-128"/>
              </a:rPr>
              <a:t>जाहिरात</a:t>
            </a:r>
            <a:r>
              <a:rPr lang="en-US" sz="2400" dirty="0" smtClean="0">
                <a:latin typeface="Arial Unicode MS" pitchFamily="34" charset="-128"/>
                <a:ea typeface="Arial Unicode MS" pitchFamily="34" charset="-128"/>
                <a:cs typeface="Arial Unicode MS" pitchFamily="34" charset="-128"/>
              </a:rPr>
              <a:t> (</a:t>
            </a:r>
            <a:r>
              <a:rPr lang="en-GB" sz="2400" dirty="0" smtClean="0">
                <a:latin typeface="Arial Unicode MS" pitchFamily="34" charset="-128"/>
                <a:ea typeface="Arial Unicode MS" pitchFamily="34" charset="-128"/>
                <a:cs typeface="Arial Unicode MS" pitchFamily="34" charset="-128"/>
              </a:rPr>
              <a:t>Advertisement), </a:t>
            </a:r>
            <a:r>
              <a:rPr lang="en-US" sz="2400" dirty="0" err="1" smtClean="0">
                <a:latin typeface="Arial Unicode MS" pitchFamily="34" charset="-128"/>
                <a:ea typeface="Arial Unicode MS" pitchFamily="34" charset="-128"/>
                <a:cs typeface="Arial Unicode MS" pitchFamily="34" charset="-128"/>
              </a:rPr>
              <a:t>प्रसिद्धी</a:t>
            </a:r>
            <a:r>
              <a:rPr lang="en-US" sz="2400" dirty="0" smtClean="0">
                <a:latin typeface="Arial Unicode MS" pitchFamily="34" charset="-128"/>
                <a:ea typeface="Arial Unicode MS" pitchFamily="34" charset="-128"/>
                <a:cs typeface="Arial Unicode MS" pitchFamily="34" charset="-128"/>
              </a:rPr>
              <a:t> (</a:t>
            </a:r>
            <a:r>
              <a:rPr lang="en-GB" sz="2400" dirty="0" smtClean="0">
                <a:latin typeface="Arial Unicode MS" pitchFamily="34" charset="-128"/>
                <a:ea typeface="Arial Unicode MS" pitchFamily="34" charset="-128"/>
                <a:cs typeface="Arial Unicode MS" pitchFamily="34" charset="-128"/>
              </a:rPr>
              <a:t>Publicity), </a:t>
            </a:r>
            <a:r>
              <a:rPr lang="en-US" sz="2400" dirty="0" err="1" smtClean="0">
                <a:latin typeface="Arial Unicode MS" pitchFamily="34" charset="-128"/>
                <a:ea typeface="Arial Unicode MS" pitchFamily="34" charset="-128"/>
                <a:cs typeface="Arial Unicode MS" pitchFamily="34" charset="-128"/>
              </a:rPr>
              <a:t>विक्रयवृद्धी</a:t>
            </a:r>
            <a:r>
              <a:rPr lang="en-US" sz="2400" dirty="0" smtClean="0">
                <a:latin typeface="Arial Unicode MS" pitchFamily="34" charset="-128"/>
                <a:ea typeface="Arial Unicode MS" pitchFamily="34" charset="-128"/>
                <a:cs typeface="Arial Unicode MS" pitchFamily="34" charset="-128"/>
              </a:rPr>
              <a:t> (</a:t>
            </a:r>
            <a:r>
              <a:rPr lang="en-GB" sz="2400" dirty="0" smtClean="0">
                <a:latin typeface="Arial Unicode MS" pitchFamily="34" charset="-128"/>
                <a:ea typeface="Arial Unicode MS" pitchFamily="34" charset="-128"/>
                <a:cs typeface="Arial Unicode MS" pitchFamily="34" charset="-128"/>
              </a:rPr>
              <a:t>Sales Promotion) </a:t>
            </a:r>
            <a:r>
              <a:rPr lang="en-US" sz="2400" dirty="0" err="1" smtClean="0">
                <a:latin typeface="Arial Unicode MS" pitchFamily="34" charset="-128"/>
                <a:ea typeface="Arial Unicode MS" pitchFamily="34" charset="-128"/>
                <a:cs typeface="Arial Unicode MS" pitchFamily="34" charset="-128"/>
              </a:rPr>
              <a:t>या</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सर्व</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गोष्टींचा</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समावेश</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होतो</a:t>
            </a:r>
            <a:r>
              <a:rPr lang="en-US" sz="2400" dirty="0" smtClean="0">
                <a:latin typeface="Arial Unicode MS" pitchFamily="34" charset="-128"/>
                <a:ea typeface="Arial Unicode MS" pitchFamily="34" charset="-128"/>
                <a:cs typeface="Arial Unicode MS" pitchFamily="34" charset="-128"/>
              </a:rPr>
              <a:t>. </a:t>
            </a:r>
            <a:endParaRPr lang="en-US" sz="2400" dirty="0">
              <a:latin typeface="Arial Unicode MS" pitchFamily="34" charset="-128"/>
              <a:ea typeface="Arial Unicode MS" pitchFamily="34" charset="-128"/>
              <a:cs typeface="Arial Unicode MS" pitchFamily="34" charset="-128"/>
            </a:endParaRP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59</a:t>
            </a:fld>
            <a:endParaRPr lang="en-US"/>
          </a:p>
        </p:txBody>
      </p:sp>
      <p:sp>
        <p:nvSpPr>
          <p:cNvPr id="72705" name="Rectangle 1"/>
          <p:cNvSpPr>
            <a:spLocks noChangeArrowheads="1"/>
          </p:cNvSpPr>
          <p:nvPr/>
        </p:nvSpPr>
        <p:spPr bwMode="auto">
          <a:xfrm>
            <a:off x="228600" y="48306"/>
            <a:ext cx="8610600" cy="627864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800" b="0" i="0" u="none" strike="noStrike" cap="none" normalizeH="0" baseline="0" dirty="0" smtClean="0">
                <a:ln>
                  <a:noFill/>
                </a:ln>
                <a:solidFill>
                  <a:schemeClr val="accent4">
                    <a:lumMod val="75000"/>
                  </a:schemeClr>
                </a:solidFill>
                <a:effectLst/>
                <a:latin typeface="Times New Roman" pitchFamily="18" charset="0"/>
                <a:ea typeface="Arial Unicode MS" pitchFamily="34" charset="-128"/>
                <a:cs typeface="Arial Unicode MS" pitchFamily="34" charset="-128"/>
              </a:rPr>
              <a:t>विक्रयवृद्धी मिश्रणावर परिणाम करणारे घटक</a:t>
            </a:r>
            <a:endParaRPr kumimoji="0" lang="en-US" sz="2800" b="0" i="0" u="none" strike="noStrike" cap="none" normalizeH="0" baseline="0" dirty="0" smtClean="0">
              <a:ln>
                <a:noFill/>
              </a:ln>
              <a:solidFill>
                <a:schemeClr val="accent4">
                  <a:lumMod val="75000"/>
                </a:schemeClr>
              </a:solidFill>
              <a:effectLst/>
              <a:latin typeface="Times New Roman" pitchFamily="18" charset="0"/>
              <a:cs typeface="Times New Roman" pitchFamily="18" charset="0"/>
            </a:endParaRPr>
          </a:p>
          <a:p>
            <a:pPr marL="0" marR="0" lvl="0" indent="457200" algn="ctr"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accent4">
                    <a:lumMod val="75000"/>
                  </a:schemeClr>
                </a:solidFill>
                <a:effectLst/>
                <a:latin typeface="Times New Roman" pitchFamily="18" charset="0"/>
                <a:ea typeface="Arial Unicode MS" pitchFamily="34" charset="-128"/>
                <a:cs typeface="Arial Unicode MS" pitchFamily="34" charset="-128"/>
              </a:rPr>
              <a:t>(</a:t>
            </a:r>
            <a:r>
              <a:rPr kumimoji="0" lang="en-GB" sz="2400" b="1" i="0" u="none" strike="noStrike" cap="none" normalizeH="0" baseline="0" dirty="0" smtClean="0">
                <a:ln>
                  <a:noFill/>
                </a:ln>
                <a:solidFill>
                  <a:schemeClr val="accent4">
                    <a:lumMod val="75000"/>
                  </a:schemeClr>
                </a:solidFill>
                <a:effectLst/>
                <a:latin typeface="Times New Roman" pitchFamily="18" charset="0"/>
                <a:ea typeface="Arial Unicode MS" pitchFamily="34" charset="-128"/>
                <a:cs typeface="Times New Roman" pitchFamily="18" charset="0"/>
              </a:rPr>
              <a:t>Factors Affecting Promotion Mix Decisions)</a:t>
            </a:r>
            <a:endParaRPr kumimoji="0" lang="en-US" sz="2400" b="0" i="0" u="none" strike="noStrike" cap="none" normalizeH="0" baseline="0" dirty="0" smtClean="0">
              <a:ln>
                <a:noFill/>
              </a:ln>
              <a:solidFill>
                <a:schemeClr val="accent4">
                  <a:lumMod val="75000"/>
                </a:schemeClr>
              </a:solidFill>
              <a:effectLst/>
              <a:latin typeface="Times New Roman" pitchFamily="18" charset="0"/>
              <a:cs typeface="Times New Roman" pitchFamily="18"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१. वस्तूचे स्वरूप : </a:t>
            </a:r>
            <a:endParaRPr kumimoji="0" lang="en-US" sz="2400" b="1" i="0" u="none" strike="noStrike" cap="none" normalizeH="0" baseline="0" dirty="0" smtClean="0">
              <a:ln>
                <a:noFill/>
              </a:ln>
              <a:solidFill>
                <a:srgbClr val="FF000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वस्तूच्या स्वरूपानुसार व प्रकारानुसार विक्रयवृद्धीचे मिश्रण करावे लागते. उपभोग्य वस्तू व औद्योगिक वस्तू असे वस्तूचे मुख्य प्रकार असून त्यानुसार विक्रयवृद्धी मिश्रण केले पाहिजे. उपभोग्य वस्तूंमध्ये आवश्यक गरजेच्या वस्तू, सुखसोईच्या वस्तू व चैनीच्या वस्तू असे ठळक वर्गीकरण आढळते. औद्योगिक वस्तूमध्ये तांत्रिक, बिगरतांत्रिक उपकरणे इत्यादी स्वरूपाच्या वस्तू असतात. तांत्रिक वस्तू असल्यास वैयक्तिक विक्रीचा घटक महत्त्वाचा ठरतो. याउलट, चैनीच्या वस्तू असल्यास जाहिरात घटकास प्राधान्य द्यावे लागते. त्या दृष्टीने विक्रयवृद्धी मिश्रणामध्ये त्या त्या घटकांना अंतर्भूत करावे लागते.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6</a:t>
            </a:fld>
            <a:endParaRPr lang="en-US"/>
          </a:p>
        </p:txBody>
      </p:sp>
      <p:sp>
        <p:nvSpPr>
          <p:cNvPr id="32769" name="Rectangle 1"/>
          <p:cNvSpPr>
            <a:spLocks noChangeArrowheads="1"/>
          </p:cNvSpPr>
          <p:nvPr/>
        </p:nvSpPr>
        <p:spPr bwMode="auto">
          <a:xfrm>
            <a:off x="228600" y="104001"/>
            <a:ext cx="8686800" cy="646330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3200" b="1" i="0" u="none" strike="noStrike" cap="none" normalizeH="0" baseline="0" dirty="0" smtClean="0">
                <a:ln>
                  <a:noFill/>
                </a:ln>
                <a:solidFill>
                  <a:srgbClr val="FF3399"/>
                </a:solidFill>
                <a:effectLst/>
                <a:latin typeface="Arial Unicode MS" pitchFamily="34" charset="-128"/>
                <a:ea typeface="Arial Unicode MS" pitchFamily="34" charset="-128"/>
                <a:cs typeface="Arial Unicode MS" pitchFamily="34" charset="-128"/>
              </a:rPr>
              <a:t>किंमतनिर्धारणाचे महत्त्व </a:t>
            </a:r>
            <a:endParaRPr kumimoji="0" lang="en-US" sz="3200" b="1" i="0" u="none" strike="noStrike" cap="none" normalizeH="0" baseline="0" dirty="0" smtClean="0">
              <a:ln>
                <a:noFill/>
              </a:ln>
              <a:solidFill>
                <a:srgbClr val="FF3399"/>
              </a:solidFill>
              <a:effectLst/>
              <a:latin typeface="Arial Unicode MS" pitchFamily="34" charset="-128"/>
              <a:ea typeface="Arial Unicode MS" pitchFamily="34" charset="-128"/>
              <a:cs typeface="Arial Unicode MS" pitchFamily="34" charset="-128"/>
            </a:endParaRPr>
          </a:p>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400" b="0" i="0" u="none" strike="noStrike" cap="none" normalizeH="0" baseline="0" dirty="0" smtClean="0">
                <a:ln>
                  <a:noFill/>
                </a:ln>
                <a:solidFill>
                  <a:srgbClr val="FF3399"/>
                </a:solidFill>
                <a:effectLst/>
                <a:latin typeface="Times New Roman" pitchFamily="18" charset="0"/>
                <a:ea typeface="Arial Unicode MS" pitchFamily="34" charset="-128"/>
                <a:cs typeface="Arial Unicode MS" pitchFamily="34" charset="-128"/>
              </a:rPr>
              <a:t>(</a:t>
            </a:r>
            <a:r>
              <a:rPr kumimoji="0" lang="en-GB" sz="2400" b="1" i="0" u="none" strike="noStrike" cap="none" normalizeH="0" baseline="0" dirty="0" smtClean="0">
                <a:ln>
                  <a:noFill/>
                </a:ln>
                <a:solidFill>
                  <a:srgbClr val="FF3399"/>
                </a:solidFill>
                <a:effectLst/>
                <a:latin typeface="Times New Roman" pitchFamily="18" charset="0"/>
                <a:ea typeface="Arial Unicode MS" pitchFamily="34" charset="-128"/>
                <a:cs typeface="Times New Roman" pitchFamily="18" charset="0"/>
              </a:rPr>
              <a:t>Significance of Pricing)</a:t>
            </a:r>
          </a:p>
          <a:p>
            <a:pPr marL="0" marR="0" lvl="0" indent="457200" algn="ctr" defTabSz="914400" rtl="0" eaLnBrk="1" fontAlgn="base" latinLnBrk="0" hangingPunct="1">
              <a:lnSpc>
                <a:spcPct val="150000"/>
              </a:lnSpc>
              <a:spcBef>
                <a:spcPct val="0"/>
              </a:spcBef>
              <a:spcAft>
                <a:spcPct val="0"/>
              </a:spcAft>
              <a:buClrTx/>
              <a:buSzTx/>
              <a:buFontTx/>
              <a:buNone/>
              <a:tabLst/>
            </a:pPr>
            <a:endParaRPr kumimoji="0" lang="en-US" sz="2400" b="0" i="0" u="none" strike="noStrike" cap="none" normalizeH="0" baseline="0" dirty="0" smtClean="0">
              <a:ln>
                <a:noFill/>
              </a:ln>
              <a:solidFill>
                <a:srgbClr val="FF3399"/>
              </a:solidFill>
              <a:effectLst/>
              <a:latin typeface="Times New Roman" pitchFamily="18" charset="0"/>
              <a:cs typeface="Times New Roman" pitchFamily="18" charset="0"/>
            </a:endParaRPr>
          </a:p>
          <a:p>
            <a:pPr marL="0" marR="0" lvl="0" indent="457200" algn="just" defTabSz="914400" rtl="0" eaLnBrk="0" fontAlgn="base" latinLnBrk="0" hangingPunct="0">
              <a:lnSpc>
                <a:spcPct val="150000"/>
              </a:lnSpc>
              <a:spcBef>
                <a:spcPct val="0"/>
              </a:spcBef>
              <a:spcAft>
                <a:spcPct val="0"/>
              </a:spcAft>
              <a:buClrTx/>
              <a:buSzTx/>
              <a:buFontTx/>
              <a:buAutoNum type="hindiNumPeriod"/>
              <a:tabLst/>
            </a:pPr>
            <a:r>
              <a:rPr kumimoji="0" lang="mr-IN" sz="2800" b="1" i="0" u="none" strike="noStrike" cap="none" normalizeH="0" baseline="0" dirty="0" smtClean="0">
                <a:ln>
                  <a:noFill/>
                </a:ln>
                <a:solidFill>
                  <a:srgbClr val="CC9900"/>
                </a:solidFill>
                <a:effectLst/>
                <a:latin typeface="Arial Unicode MS" pitchFamily="34" charset="-128"/>
                <a:ea typeface="Arial Unicode MS" pitchFamily="34" charset="-128"/>
                <a:cs typeface="Arial Unicode MS" pitchFamily="34" charset="-128"/>
              </a:rPr>
              <a:t>मागणीचे नियमन :</a:t>
            </a:r>
            <a:endParaRPr kumimoji="0" lang="en-US" sz="2800" b="1" i="0" u="none" strike="noStrike" cap="none" normalizeH="0" baseline="0" dirty="0" smtClean="0">
              <a:ln>
                <a:noFill/>
              </a:ln>
              <a:solidFill>
                <a:srgbClr val="CC990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सर्वसाधारण परिस्थितीत किंमत वाढविल्यास मागणी कमी होते व किंमत कमी केल्यास मागणी वाढते. हा सहसंबंध लक्षात घेता, विपणन संस्थेला वस्तूची किंमत ठरवावी लागते. किमतीचा मागणीवर लगेच बरावाईट (अनुकूल-प्रतिकूल) परिणाम होत असतो. किंमत जास्त आकारल्यास वस्तूची मागणी कमी होते व किंमत कमी आकारल्यास मागणी जास्त होते. म्हणजे वस्तूची मागणी वाढविण्यासाठी अथवा घटविण्यासाठी किंमत हे एक परिणामकारक साधन आहे.</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60</a:t>
            </a:fld>
            <a:endParaRPr lang="en-US"/>
          </a:p>
        </p:txBody>
      </p:sp>
      <p:sp>
        <p:nvSpPr>
          <p:cNvPr id="74753" name="Rectangle 1"/>
          <p:cNvSpPr>
            <a:spLocks noChangeArrowheads="1"/>
          </p:cNvSpPr>
          <p:nvPr/>
        </p:nvSpPr>
        <p:spPr bwMode="auto">
          <a:xfrm>
            <a:off x="381000" y="696754"/>
            <a:ext cx="8458200" cy="517064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२. ग्राहकांचे स्वरूप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ग्राहकांची संख्या, ग्राहकांचे वितरण, ग्राहकांच्या अपेक्षा, ग्राहकांचा वर्ग, ग्राहकाच्या खरेदी प्रेरणा, ग्राहकांचे मानसशास्त्र इत्यादी विविध घटकांचा विचार करून विक्रयवृद्धीचे मिश्रण करावे लागते. ग्राहकांचे वितरण म्हणजे विखुरलेला आहे की विशिष्ट प्रदेशात एकवटलेला आहे, हे लक्षात घेऊन विक्रयवृद्धी मिश्रणाचे घटक निवडावे लागतात. ग्राहक विखुरलेला असल्यास विक्रयवृद्धी मिश्रणासाठी जाहिरात घटक निवडावा लागतो. ग्राहक विशिष्ट औद्योगिक क्षेत्रात असल्यास वैयक्तिक विक्रीचा घटक विक्रयवृद्धी मिश्रणामध्ये उपयुक्त ठरतो.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61</a:t>
            </a:fld>
            <a:endParaRPr lang="en-US"/>
          </a:p>
        </p:txBody>
      </p:sp>
      <p:sp>
        <p:nvSpPr>
          <p:cNvPr id="75777" name="Rectangle 1"/>
          <p:cNvSpPr>
            <a:spLocks noChangeArrowheads="1"/>
          </p:cNvSpPr>
          <p:nvPr/>
        </p:nvSpPr>
        <p:spPr bwMode="auto">
          <a:xfrm>
            <a:off x="304800" y="567437"/>
            <a:ext cx="8610600" cy="503214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32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३. वस्तूचे जीवनचक्र : </a:t>
            </a:r>
            <a:endParaRPr kumimoji="0" lang="en-US" sz="32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endParaRPr>
          </a:p>
          <a:p>
            <a:pPr marL="0" marR="0" lvl="0" indent="457200" algn="just" defTabSz="914400" rtl="0" eaLnBrk="1" fontAlgn="base" latinLnBrk="0" hangingPunct="1">
              <a:lnSpc>
                <a:spcPct val="150000"/>
              </a:lnSpc>
              <a:spcBef>
                <a:spcPct val="0"/>
              </a:spcBef>
              <a:spcAft>
                <a:spcPct val="0"/>
              </a:spcAft>
              <a:buClrTx/>
              <a:buSzTx/>
              <a:buFontTx/>
              <a:buNone/>
              <a:tabLst/>
            </a:pPr>
            <a:endParaRPr kumimoji="0" lang="en-US" sz="1600" b="1" i="0" u="none" strike="noStrike" cap="none" normalizeH="0" baseline="0" dirty="0" smtClean="0">
              <a:ln>
                <a:noFill/>
              </a:ln>
              <a:solidFill>
                <a:srgbClr val="FF000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वस्तूच्या जीवनचक्रामध्ये पाच अवस्था असून त्या अवस्थांनुसार विक्रयवृद्धीचे मिश्रण करावे लागते. वस्तू प्रवेशाची अवस्था असल्यास विक्रयवृद्धीसाठी अनेक घटकांचे मिश्रण करणे आवश्यक ठरते. विक्रीवाढ अवस्थेमध्ये केवळ जाहिरात घटकाचे मिश्रण केले तरी चालते. याउलट, वस्तूची विक्री घटत असल्यास विक्रयवृद्धी मिश्रणासाठी अनेक घटकांचे साहाय्य घ्यावे लागते. त्या विक्री हास अवस्थेमध्ये विक्रयवृद्धी मिश्रणामध्ये अधिक सुसूत्र पद्धतीने प्रयत्न करावे लागतात.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62</a:t>
            </a:fld>
            <a:endParaRPr lang="en-US"/>
          </a:p>
        </p:txBody>
      </p:sp>
      <p:sp>
        <p:nvSpPr>
          <p:cNvPr id="76801" name="Rectangle 1"/>
          <p:cNvSpPr>
            <a:spLocks noChangeArrowheads="1"/>
          </p:cNvSpPr>
          <p:nvPr/>
        </p:nvSpPr>
        <p:spPr bwMode="auto">
          <a:xfrm>
            <a:off x="304800" y="809685"/>
            <a:ext cx="8610600"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४. वितरण साखळीची कार्यक्षमता </a:t>
            </a:r>
            <a:endParaRPr kumimoji="0" lang="en-US" sz="28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endParaRPr>
          </a:p>
          <a:p>
            <a:pPr marL="0" marR="0" lvl="0" indent="457200" algn="just" defTabSz="914400" rtl="0" eaLnBrk="1" fontAlgn="base" latinLnBrk="0" hangingPunct="1">
              <a:lnSpc>
                <a:spcPct val="15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विक्रयवृद्धी मिश्रणामध्ये बाजारपेठेपर्यंत वस्तू पोहोचविणाऱ्या वितरण साखळीचा गांभीर्याने विचार करावा लागतो. विक्रयवृद्धी प्रयत्नांमुळे ग्राहकांकडून होणारी वाढती मागणी लक्षात घेता वितरण साखळीतील मध्यस्थ घटकांचे सहकार्य आवश्यक ठरते. त्या दृष्टीने विक्रयवृद्धी मिश्रणामध्ये त्या घटकांना सामील करून घ्यावे लागते. विक्रयवृद्धी मिश्रणावरील हा घटक व त्यांची कार्यक्षमता महत्त्वाची आहे.</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63</a:t>
            </a:fld>
            <a:endParaRPr lang="en-US"/>
          </a:p>
        </p:txBody>
      </p:sp>
      <p:sp>
        <p:nvSpPr>
          <p:cNvPr id="77825" name="Rectangle 1"/>
          <p:cNvSpPr>
            <a:spLocks noChangeArrowheads="1"/>
          </p:cNvSpPr>
          <p:nvPr/>
        </p:nvSpPr>
        <p:spPr bwMode="auto">
          <a:xfrm>
            <a:off x="228600" y="290691"/>
            <a:ext cx="8686800" cy="618630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५. खरेदीची वारंवारिता (</a:t>
            </a:r>
            <a:r>
              <a:rPr kumimoji="0" lang="en-GB" sz="28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Purchase Frequency) </a:t>
            </a:r>
            <a:endParaRPr kumimoji="0" lang="en-US" sz="2800" b="1" i="0" u="none" strike="noStrike" cap="none" normalizeH="0" baseline="0" dirty="0" smtClean="0">
              <a:ln>
                <a:noFill/>
              </a:ln>
              <a:solidFill>
                <a:srgbClr val="FF000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विक्रयवृद्धी मिश्रण करताना वस्तूच्या खरेदीची वारंवारिता लक्षात घ्यावी लागते. खरेदीची वारंवारिता जास्त असल्यासजाहिरात घटकाचे मिश्रण अधिक प्रमाणावर करावे लागते. खरेदीची वारंवारिता टिकविण्यासाठी व वाढविण्यासाठी सातत्यपूर्ण जाहिरात आवश्यक आहे. </a:t>
            </a: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600" b="1" i="0" u="none" strike="noStrike" cap="none" normalizeH="0" baseline="0" dirty="0" smtClean="0">
              <a:ln>
                <a:noFill/>
              </a:ln>
              <a:solidFill>
                <a:srgbClr val="FF000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६. वस्तूची किंमत : </a:t>
            </a:r>
            <a:endParaRPr kumimoji="0" lang="en-US" sz="2800" b="1" i="0" u="none" strike="noStrike" cap="none" normalizeH="0" baseline="0" dirty="0" smtClean="0">
              <a:ln>
                <a:noFill/>
              </a:ln>
              <a:solidFill>
                <a:srgbClr val="FF000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कोणत्याही वस्तूच्या विक्रय प्रक्रियेमध्ये वस्तूची किंमत हा घटक परिणाम करणारा असतो. वस्तूची मागणी व वस्तूची किंमत यांचा परस्परसंबंध महत्त्वाचा असल्याने विक्रयवृद्धीचे मिश्रण करताना वस्तूची किंमत व त्याबाबतचे धोरण या घटकाचे उचित मिश्रण करावे लागते.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64</a:t>
            </a:fld>
            <a:endParaRPr lang="en-US"/>
          </a:p>
        </p:txBody>
      </p:sp>
      <p:sp>
        <p:nvSpPr>
          <p:cNvPr id="78849" name="Rectangle 1"/>
          <p:cNvSpPr>
            <a:spLocks noChangeArrowheads="1"/>
          </p:cNvSpPr>
          <p:nvPr/>
        </p:nvSpPr>
        <p:spPr bwMode="auto">
          <a:xfrm>
            <a:off x="304800" y="336858"/>
            <a:ext cx="8458200" cy="609397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७. विक्रयवृद्धीची साधने </a:t>
            </a:r>
            <a:endParaRPr kumimoji="0" lang="en-US" sz="2800" b="1" i="0" u="none" strike="noStrike" cap="none" normalizeH="0" baseline="0" dirty="0" smtClean="0">
              <a:ln>
                <a:noFill/>
              </a:ln>
              <a:solidFill>
                <a:srgbClr val="FF000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विक्रयवृद्धीच्या साधनांच्या निवडीवर कंपनीचे धोरण, उपलब्ध निधी, स्पर्धकाचे धोरण, बाजारपेठेतील स्पर्धा इत्यादी बाबींची मर्यादा पडते. पण या विक्रयवृद्धीच्या साधनांची निवड व त्या साधनांची परिणामकारकता विक्रयवृद्धीच्या मिश्रणामध्ये महत्त्वाची भूमिका पार पाडतात.</a:t>
            </a: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100" b="0" i="0" u="none" strike="noStrike" cap="none" normalizeH="0" baseline="0" dirty="0" smtClean="0">
              <a:ln>
                <a:noFill/>
              </a:ln>
              <a:solidFill>
                <a:schemeClr val="tx1"/>
              </a:solidFill>
              <a:effectLst/>
              <a:latin typeface="Arial" pitchFamily="34" charset="0"/>
              <a:cs typeface="Arial" pitchFamily="34" charset="0"/>
            </a:endParaRPr>
          </a:p>
          <a:p>
            <a:pPr indent="457200" algn="just" fontAlgn="base">
              <a:lnSpc>
                <a:spcPct val="150000"/>
              </a:lnSpc>
              <a:spcBef>
                <a:spcPct val="0"/>
              </a:spcBef>
              <a:spcAft>
                <a:spcPct val="0"/>
              </a:spcAft>
            </a:pPr>
            <a:r>
              <a:rPr lang="mr-IN" sz="2800" b="1" dirty="0" smtClean="0">
                <a:solidFill>
                  <a:srgbClr val="FF0000"/>
                </a:solidFill>
                <a:latin typeface="Arial Unicode MS" pitchFamily="34" charset="-128"/>
                <a:ea typeface="Arial Unicode MS" pitchFamily="34" charset="-128"/>
                <a:cs typeface="Arial Unicode MS" pitchFamily="34" charset="-128"/>
              </a:rPr>
              <a:t>८. विक्रयवृद्धीच्या पद्धती </a:t>
            </a:r>
            <a:endParaRPr lang="en-US" sz="2800" b="1" dirty="0" smtClean="0">
              <a:solidFill>
                <a:srgbClr val="FF0000"/>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खिड़की प्रदर्शन, औद्योगिक प्रदर्शन, टपालाद्वारे विक्री, ग्राहकांना सूट योजना, व्यापाऱ्यांना सवलत योजना, फिरते विक्रेते नेमणे, बक्षीस योजना इत्यादी १५-१६ विक्रयवृद्धीच्या पद्धती आहेत. त्यापैकी योग्य व समर्पक अशी पद्धती विक्रयवृद्धी मिश्रणासाठी निवडावी लागते.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65</a:t>
            </a:fld>
            <a:endParaRPr lang="en-US"/>
          </a:p>
        </p:txBody>
      </p:sp>
      <p:sp>
        <p:nvSpPr>
          <p:cNvPr id="79873" name="Rectangle 1"/>
          <p:cNvSpPr>
            <a:spLocks noChangeArrowheads="1"/>
          </p:cNvSpPr>
          <p:nvPr/>
        </p:nvSpPr>
        <p:spPr bwMode="auto">
          <a:xfrm>
            <a:off x="228600" y="347009"/>
            <a:ext cx="8686800" cy="593239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3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९. वस्तूचे बाजारपेठेतील स्थान: </a:t>
            </a:r>
            <a:endParaRPr kumimoji="0" lang="en-US" sz="2300" b="1" i="0" u="none" strike="noStrike" cap="none" normalizeH="0" baseline="0" dirty="0" smtClean="0">
              <a:ln>
                <a:noFill/>
              </a:ln>
              <a:solidFill>
                <a:srgbClr val="FF000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बाजारपेठेतील स्पर्धक वस्तू व पर्यायी वस्तू यांचे विक्रय धोरण व विक्रयवृद्धीचे धोरण यांचा आपल्या वस्तूच्या बाजारपेठ स्थानावर परिणाम होत असतो. म्हणून आपल्या वस्तूचे स्थान भक्कम करण्यासाठी व उंचावण्यासाठी विक्रयवृद्धीचे मिश्रण उचित करणे महत्त्वाचे आहे. </a:t>
            </a: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23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3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१०. निधीची उपलब्धता:</a:t>
            </a: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विक्रयवृद्धी मिश्रणासाठी घटक ठरविताना निधीचा (बजेट) उपलब्धतासुद्धा विचारात घ्यावी लागते. कारण विविध घटकांचे मिश्रण करण्यासाठी त्या त्या घटकांचा खर्च अभिप्रेत असतो. दुसऱ्या भाषेत मिश्रणासाठी घटकांची निवड करताना निधीची मर्यादा हा परिणाम करणारा महत्त्वाचा घटक होय. </a:t>
            </a:r>
            <a:endParaRPr kumimoji="0" lang="mr-IN" sz="23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66</a:t>
            </a:fld>
            <a:endParaRPr lang="en-US"/>
          </a:p>
        </p:txBody>
      </p:sp>
      <p:sp>
        <p:nvSpPr>
          <p:cNvPr id="80897" name="Rectangle 1"/>
          <p:cNvSpPr>
            <a:spLocks noChangeArrowheads="1"/>
          </p:cNvSpPr>
          <p:nvPr/>
        </p:nvSpPr>
        <p:spPr bwMode="auto">
          <a:xfrm>
            <a:off x="304800" y="327422"/>
            <a:ext cx="8534400" cy="581697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3200" b="0"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विक्रयवृद्धीच्या पद्धती </a:t>
            </a:r>
          </a:p>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400" b="0"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a:t>
            </a:r>
            <a:r>
              <a:rPr kumimoji="0" lang="en-GB" sz="2400" b="1"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Methods of Sales Promotion)</a:t>
            </a:r>
            <a:endParaRPr kumimoji="0" lang="mr-IN" sz="2400" b="1"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endParaRPr>
          </a:p>
          <a:p>
            <a:pPr marL="0" marR="0" lvl="0" indent="457200" algn="ctr" defTabSz="914400" rtl="0" eaLnBrk="1" fontAlgn="base" latinLnBrk="0" hangingPunct="1">
              <a:lnSpc>
                <a:spcPct val="150000"/>
              </a:lnSpc>
              <a:spcBef>
                <a:spcPct val="0"/>
              </a:spcBef>
              <a:spcAft>
                <a:spcPct val="0"/>
              </a:spcAft>
              <a:buClrTx/>
              <a:buSzTx/>
              <a:buFontTx/>
              <a:buNone/>
              <a:tabLst/>
            </a:pPr>
            <a:endParaRPr kumimoji="0" lang="en-US" sz="2400" b="0" i="0" u="none" strike="noStrike" cap="none" normalizeH="0" baseline="0" dirty="0" smtClean="0">
              <a:ln>
                <a:noFill/>
              </a:ln>
              <a:solidFill>
                <a:srgbClr val="7030A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विक्रयवृद्धीच्या पद्धतीचे (१) वितरकांच्या पातळीवरील विक्रयवृद्धी पद्धती (२) विक्रेत्यांच्या पातळीवरील विक्रयवृद्धी पद्धती (३) ग्राहकांच्या पातळीवरील विक्रयवृद्धी पद्धती (४) बाजारपेठ पातळीवरील विक्रयवृद्धी पद्धती असे ठळकपणे वर्गीकरण करण्यात येते. बाजारपेठेतील परिस्थिती विचारात घेऊन कोणत्या पातळीवर विक्रीवाढीचे प्रयत्न करणे आवश्यक आहे, हे ठरविण्यात येते. त्या अनुषंगाने त्या-त्या पातळीवर विक्रीवृद्धीच्या पद्धती/ योजना लागू करण्यात येतात.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67</a:t>
            </a:fld>
            <a:endParaRPr lang="en-US"/>
          </a:p>
        </p:txBody>
      </p:sp>
      <p:sp>
        <p:nvSpPr>
          <p:cNvPr id="81921" name="Rectangle 1"/>
          <p:cNvSpPr>
            <a:spLocks noChangeArrowheads="1"/>
          </p:cNvSpPr>
          <p:nvPr/>
        </p:nvSpPr>
        <p:spPr bwMode="auto">
          <a:xfrm>
            <a:off x="304799" y="228600"/>
            <a:ext cx="8534401"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0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वरील चार पातळ्यांवरील विक्रयवृद्धीच्या विभिन्न पद्धती अथवा योजना पुढीलप्रमाणे सांगता येतील.</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5" name="Table 4"/>
          <p:cNvGraphicFramePr>
            <a:graphicFrameLocks noGrp="1"/>
          </p:cNvGraphicFramePr>
          <p:nvPr/>
        </p:nvGraphicFramePr>
        <p:xfrm>
          <a:off x="609600" y="1397000"/>
          <a:ext cx="8001000" cy="4610799"/>
        </p:xfrm>
        <a:graphic>
          <a:graphicData uri="http://schemas.openxmlformats.org/drawingml/2006/table">
            <a:tbl>
              <a:tblPr firstRow="1" bandRow="1">
                <a:tableStyleId>{8799B23B-EC83-4686-B30A-512413B5E67A}</a:tableStyleId>
              </a:tblPr>
              <a:tblGrid>
                <a:gridCol w="4648200"/>
                <a:gridCol w="3352800"/>
              </a:tblGrid>
              <a:tr h="370840">
                <a:tc>
                  <a:txBody>
                    <a:bodyPr/>
                    <a:lstStyle/>
                    <a:p>
                      <a:pPr>
                        <a:lnSpc>
                          <a:spcPct val="150000"/>
                        </a:lnSpc>
                      </a:pPr>
                      <a:r>
                        <a:rPr kumimoji="0" lang="en-US" sz="2000" b="0" kern="1200" dirty="0" smtClean="0">
                          <a:latin typeface="Arial Unicode MS" pitchFamily="34" charset="-128"/>
                          <a:ea typeface="Arial Unicode MS" pitchFamily="34" charset="-128"/>
                          <a:cs typeface="Arial Unicode MS" pitchFamily="34" charset="-128"/>
                        </a:rPr>
                        <a:t>१. </a:t>
                      </a:r>
                      <a:r>
                        <a:rPr kumimoji="0" lang="en-US" sz="2000" b="0" kern="1200" dirty="0" err="1" smtClean="0">
                          <a:latin typeface="Arial Unicode MS" pitchFamily="34" charset="-128"/>
                          <a:ea typeface="Arial Unicode MS" pitchFamily="34" charset="-128"/>
                          <a:cs typeface="Arial Unicode MS" pitchFamily="34" charset="-128"/>
                        </a:rPr>
                        <a:t>जाहिरात</a:t>
                      </a:r>
                      <a:r>
                        <a:rPr kumimoji="0" lang="en-US" sz="2000" b="0" kern="1200" dirty="0" smtClean="0">
                          <a:latin typeface="Arial Unicode MS" pitchFamily="34" charset="-128"/>
                          <a:ea typeface="Arial Unicode MS" pitchFamily="34" charset="-128"/>
                          <a:cs typeface="Arial Unicode MS" pitchFamily="34" charset="-128"/>
                        </a:rPr>
                        <a:t> </a:t>
                      </a:r>
                      <a:r>
                        <a:rPr kumimoji="0" lang="en-US" sz="2000" b="0" kern="1200" dirty="0" err="1" smtClean="0">
                          <a:latin typeface="Arial Unicode MS" pitchFamily="34" charset="-128"/>
                          <a:ea typeface="Arial Unicode MS" pitchFamily="34" charset="-128"/>
                          <a:cs typeface="Arial Unicode MS" pitchFamily="34" charset="-128"/>
                        </a:rPr>
                        <a:t>मोहीम</a:t>
                      </a:r>
                      <a:r>
                        <a:rPr kumimoji="0" lang="en-US" sz="2000" b="0" kern="1200" dirty="0" smtClean="0">
                          <a:latin typeface="Arial Unicode MS" pitchFamily="34" charset="-128"/>
                          <a:ea typeface="Arial Unicode MS" pitchFamily="34" charset="-128"/>
                          <a:cs typeface="Arial Unicode MS" pitchFamily="34" charset="-128"/>
                        </a:rPr>
                        <a:t> (</a:t>
                      </a:r>
                      <a:r>
                        <a:rPr kumimoji="0" lang="en-GB" sz="2000" b="0" kern="1200" dirty="0" smtClean="0">
                          <a:latin typeface="Arial Unicode MS" pitchFamily="34" charset="-128"/>
                          <a:ea typeface="Arial Unicode MS" pitchFamily="34" charset="-128"/>
                          <a:cs typeface="Arial Unicode MS" pitchFamily="34" charset="-128"/>
                        </a:rPr>
                        <a:t>Advertising Campaign)</a:t>
                      </a:r>
                      <a:endParaRPr kumimoji="0" lang="en-US" sz="2000" b="0" kern="1200" dirty="0" smtClean="0">
                        <a:latin typeface="Arial Unicode MS" pitchFamily="34" charset="-128"/>
                        <a:ea typeface="Arial Unicode MS" pitchFamily="34" charset="-128"/>
                        <a:cs typeface="Arial Unicode MS" pitchFamily="34" charset="-128"/>
                      </a:endParaRPr>
                    </a:p>
                    <a:p>
                      <a:pPr>
                        <a:lnSpc>
                          <a:spcPct val="150000"/>
                        </a:lnSpc>
                      </a:pPr>
                      <a:r>
                        <a:rPr kumimoji="0" lang="en-US" sz="2000" b="0" kern="1200" dirty="0" smtClean="0">
                          <a:latin typeface="Arial Unicode MS" pitchFamily="34" charset="-128"/>
                          <a:ea typeface="Arial Unicode MS" pitchFamily="34" charset="-128"/>
                          <a:cs typeface="Arial Unicode MS" pitchFamily="34" charset="-128"/>
                        </a:rPr>
                        <a:t>२. </a:t>
                      </a:r>
                      <a:r>
                        <a:rPr kumimoji="0" lang="en-US" sz="2000" b="0" kern="1200" dirty="0" err="1" smtClean="0">
                          <a:latin typeface="Arial Unicode MS" pitchFamily="34" charset="-128"/>
                          <a:ea typeface="Arial Unicode MS" pitchFamily="34" charset="-128"/>
                          <a:cs typeface="Arial Unicode MS" pitchFamily="34" charset="-128"/>
                        </a:rPr>
                        <a:t>खिडकी</a:t>
                      </a:r>
                      <a:r>
                        <a:rPr kumimoji="0" lang="en-US" sz="2000" b="0" kern="1200" dirty="0" smtClean="0">
                          <a:latin typeface="Arial Unicode MS" pitchFamily="34" charset="-128"/>
                          <a:ea typeface="Arial Unicode MS" pitchFamily="34" charset="-128"/>
                          <a:cs typeface="Arial Unicode MS" pitchFamily="34" charset="-128"/>
                        </a:rPr>
                        <a:t> </a:t>
                      </a:r>
                      <a:r>
                        <a:rPr kumimoji="0" lang="en-US" sz="2000" b="0" kern="1200" dirty="0" err="1" smtClean="0">
                          <a:latin typeface="Arial Unicode MS" pitchFamily="34" charset="-128"/>
                          <a:ea typeface="Arial Unicode MS" pitchFamily="34" charset="-128"/>
                          <a:cs typeface="Arial Unicode MS" pitchFamily="34" charset="-128"/>
                        </a:rPr>
                        <a:t>प्रदर्शन</a:t>
                      </a:r>
                      <a:r>
                        <a:rPr kumimoji="0" lang="en-US" sz="2000" b="0" kern="1200" dirty="0" smtClean="0">
                          <a:latin typeface="Arial Unicode MS" pitchFamily="34" charset="-128"/>
                          <a:ea typeface="Arial Unicode MS" pitchFamily="34" charset="-128"/>
                          <a:cs typeface="Arial Unicode MS" pitchFamily="34" charset="-128"/>
                        </a:rPr>
                        <a:t> (</a:t>
                      </a:r>
                      <a:r>
                        <a:rPr kumimoji="0" lang="en-GB" sz="2000" b="0" kern="1200" dirty="0" smtClean="0">
                          <a:latin typeface="Arial Unicode MS" pitchFamily="34" charset="-128"/>
                          <a:ea typeface="Arial Unicode MS" pitchFamily="34" charset="-128"/>
                          <a:cs typeface="Arial Unicode MS" pitchFamily="34" charset="-128"/>
                        </a:rPr>
                        <a:t>Display)</a:t>
                      </a:r>
                      <a:endParaRPr kumimoji="0" lang="en-US" sz="2000" b="0" kern="1200" dirty="0" smtClean="0">
                        <a:latin typeface="Arial Unicode MS" pitchFamily="34" charset="-128"/>
                        <a:ea typeface="Arial Unicode MS" pitchFamily="34" charset="-128"/>
                        <a:cs typeface="Arial Unicode MS" pitchFamily="34" charset="-128"/>
                      </a:endParaRPr>
                    </a:p>
                    <a:p>
                      <a:pPr>
                        <a:lnSpc>
                          <a:spcPct val="150000"/>
                        </a:lnSpc>
                      </a:pPr>
                      <a:r>
                        <a:rPr kumimoji="0" lang="en-US" sz="2000" b="0" kern="1200" dirty="0" smtClean="0">
                          <a:latin typeface="Arial Unicode MS" pitchFamily="34" charset="-128"/>
                          <a:ea typeface="Arial Unicode MS" pitchFamily="34" charset="-128"/>
                          <a:cs typeface="Arial Unicode MS" pitchFamily="34" charset="-128"/>
                        </a:rPr>
                        <a:t>३. </a:t>
                      </a:r>
                      <a:r>
                        <a:rPr kumimoji="0" lang="en-US" sz="2000" b="0" kern="1200" dirty="0" err="1" smtClean="0">
                          <a:latin typeface="Arial Unicode MS" pitchFamily="34" charset="-128"/>
                          <a:ea typeface="Arial Unicode MS" pitchFamily="34" charset="-128"/>
                          <a:cs typeface="Arial Unicode MS" pitchFamily="34" charset="-128"/>
                        </a:rPr>
                        <a:t>फिरते</a:t>
                      </a:r>
                      <a:r>
                        <a:rPr kumimoji="0" lang="en-US" sz="2000" b="0" kern="1200" dirty="0" smtClean="0">
                          <a:latin typeface="Arial Unicode MS" pitchFamily="34" charset="-128"/>
                          <a:ea typeface="Arial Unicode MS" pitchFamily="34" charset="-128"/>
                          <a:cs typeface="Arial Unicode MS" pitchFamily="34" charset="-128"/>
                        </a:rPr>
                        <a:t> </a:t>
                      </a:r>
                      <a:r>
                        <a:rPr kumimoji="0" lang="en-US" sz="2000" b="0" kern="1200" dirty="0" err="1" smtClean="0">
                          <a:latin typeface="Arial Unicode MS" pitchFamily="34" charset="-128"/>
                          <a:ea typeface="Arial Unicode MS" pitchFamily="34" charset="-128"/>
                          <a:cs typeface="Arial Unicode MS" pitchFamily="34" charset="-128"/>
                        </a:rPr>
                        <a:t>विक्रेते</a:t>
                      </a:r>
                      <a:r>
                        <a:rPr kumimoji="0" lang="en-US" sz="2000" b="0" kern="1200" dirty="0" smtClean="0">
                          <a:latin typeface="Arial Unicode MS" pitchFamily="34" charset="-128"/>
                          <a:ea typeface="Arial Unicode MS" pitchFamily="34" charset="-128"/>
                          <a:cs typeface="Arial Unicode MS" pitchFamily="34" charset="-128"/>
                        </a:rPr>
                        <a:t> </a:t>
                      </a:r>
                      <a:r>
                        <a:rPr kumimoji="0" lang="en-US" sz="2000" b="0" kern="1200" dirty="0" err="1" smtClean="0">
                          <a:latin typeface="Arial Unicode MS" pitchFamily="34" charset="-128"/>
                          <a:ea typeface="Arial Unicode MS" pitchFamily="34" charset="-128"/>
                          <a:cs typeface="Arial Unicode MS" pitchFamily="34" charset="-128"/>
                        </a:rPr>
                        <a:t>नेमणे</a:t>
                      </a:r>
                      <a:r>
                        <a:rPr kumimoji="0" lang="en-US" sz="2000" b="0" kern="1200" dirty="0" smtClean="0">
                          <a:latin typeface="Arial Unicode MS" pitchFamily="34" charset="-128"/>
                          <a:ea typeface="Arial Unicode MS" pitchFamily="34" charset="-128"/>
                          <a:cs typeface="Arial Unicode MS" pitchFamily="34" charset="-128"/>
                        </a:rPr>
                        <a:t> (</a:t>
                      </a:r>
                      <a:r>
                        <a:rPr kumimoji="0" lang="en-GB" sz="2000" b="0" kern="1200" dirty="0" smtClean="0">
                          <a:latin typeface="Arial Unicode MS" pitchFamily="34" charset="-128"/>
                          <a:ea typeface="Arial Unicode MS" pitchFamily="34" charset="-128"/>
                          <a:cs typeface="Arial Unicode MS" pitchFamily="34" charset="-128"/>
                        </a:rPr>
                        <a:t>Appointment of </a:t>
                      </a:r>
                      <a:r>
                        <a:rPr kumimoji="0" lang="en-GB" sz="2000" b="0" kern="1200" dirty="0" err="1" smtClean="0">
                          <a:latin typeface="Arial Unicode MS" pitchFamily="34" charset="-128"/>
                          <a:ea typeface="Arial Unicode MS" pitchFamily="34" charset="-128"/>
                          <a:cs typeface="Arial Unicode MS" pitchFamily="34" charset="-128"/>
                        </a:rPr>
                        <a:t>Tralvelling</a:t>
                      </a:r>
                      <a:r>
                        <a:rPr kumimoji="0" lang="en-GB" sz="2000" b="0" kern="1200" dirty="0" smtClean="0">
                          <a:latin typeface="Arial Unicode MS" pitchFamily="34" charset="-128"/>
                          <a:ea typeface="Arial Unicode MS" pitchFamily="34" charset="-128"/>
                          <a:cs typeface="Arial Unicode MS" pitchFamily="34" charset="-128"/>
                        </a:rPr>
                        <a:t> Salesman)</a:t>
                      </a:r>
                      <a:endParaRPr kumimoji="0" lang="en-US" sz="2000" b="0" kern="1200" dirty="0" smtClean="0">
                        <a:latin typeface="Arial Unicode MS" pitchFamily="34" charset="-128"/>
                        <a:ea typeface="Arial Unicode MS" pitchFamily="34" charset="-128"/>
                        <a:cs typeface="Arial Unicode MS" pitchFamily="34" charset="-128"/>
                      </a:endParaRPr>
                    </a:p>
                    <a:p>
                      <a:pPr>
                        <a:lnSpc>
                          <a:spcPct val="150000"/>
                        </a:lnSpc>
                      </a:pPr>
                      <a:r>
                        <a:rPr kumimoji="0" lang="en-US" sz="2000" b="0" kern="1200" dirty="0" smtClean="0">
                          <a:latin typeface="Arial Unicode MS" pitchFamily="34" charset="-128"/>
                          <a:ea typeface="Arial Unicode MS" pitchFamily="34" charset="-128"/>
                          <a:cs typeface="Arial Unicode MS" pitchFamily="34" charset="-128"/>
                        </a:rPr>
                        <a:t>४. </a:t>
                      </a:r>
                      <a:r>
                        <a:rPr kumimoji="0" lang="en-US" sz="2000" b="0" kern="1200" dirty="0" err="1" smtClean="0">
                          <a:latin typeface="Arial Unicode MS" pitchFamily="34" charset="-128"/>
                          <a:ea typeface="Arial Unicode MS" pitchFamily="34" charset="-128"/>
                          <a:cs typeface="Arial Unicode MS" pitchFamily="34" charset="-128"/>
                        </a:rPr>
                        <a:t>औद्योगिक</a:t>
                      </a:r>
                      <a:r>
                        <a:rPr kumimoji="0" lang="en-US" sz="2000" b="0" kern="1200" dirty="0" smtClean="0">
                          <a:latin typeface="Arial Unicode MS" pitchFamily="34" charset="-128"/>
                          <a:ea typeface="Arial Unicode MS" pitchFamily="34" charset="-128"/>
                          <a:cs typeface="Arial Unicode MS" pitchFamily="34" charset="-128"/>
                        </a:rPr>
                        <a:t> व </a:t>
                      </a:r>
                      <a:r>
                        <a:rPr kumimoji="0" lang="en-US" sz="2000" b="0" kern="1200" dirty="0" err="1" smtClean="0">
                          <a:latin typeface="Arial Unicode MS" pitchFamily="34" charset="-128"/>
                          <a:ea typeface="Arial Unicode MS" pitchFamily="34" charset="-128"/>
                          <a:cs typeface="Arial Unicode MS" pitchFamily="34" charset="-128"/>
                        </a:rPr>
                        <a:t>व्यापारी</a:t>
                      </a:r>
                      <a:r>
                        <a:rPr kumimoji="0" lang="en-US" sz="2000" b="0" kern="1200" dirty="0" smtClean="0">
                          <a:latin typeface="Arial Unicode MS" pitchFamily="34" charset="-128"/>
                          <a:ea typeface="Arial Unicode MS" pitchFamily="34" charset="-128"/>
                          <a:cs typeface="Arial Unicode MS" pitchFamily="34" charset="-128"/>
                        </a:rPr>
                        <a:t> </a:t>
                      </a:r>
                      <a:r>
                        <a:rPr kumimoji="0" lang="en-US" sz="2000" b="0" kern="1200" dirty="0" err="1" smtClean="0">
                          <a:latin typeface="Arial Unicode MS" pitchFamily="34" charset="-128"/>
                          <a:ea typeface="Arial Unicode MS" pitchFamily="34" charset="-128"/>
                          <a:cs typeface="Arial Unicode MS" pitchFamily="34" charset="-128"/>
                        </a:rPr>
                        <a:t>प्रदर्शने</a:t>
                      </a:r>
                      <a:r>
                        <a:rPr kumimoji="0" lang="en-US" sz="2000" b="0" kern="1200" dirty="0" smtClean="0">
                          <a:latin typeface="Arial Unicode MS" pitchFamily="34" charset="-128"/>
                          <a:ea typeface="Arial Unicode MS" pitchFamily="34" charset="-128"/>
                          <a:cs typeface="Arial Unicode MS" pitchFamily="34" charset="-128"/>
                        </a:rPr>
                        <a:t> (</a:t>
                      </a:r>
                      <a:r>
                        <a:rPr kumimoji="0" lang="en-GB" sz="2000" b="0" kern="1200" dirty="0" smtClean="0">
                          <a:latin typeface="Arial Unicode MS" pitchFamily="34" charset="-128"/>
                          <a:ea typeface="Arial Unicode MS" pitchFamily="34" charset="-128"/>
                          <a:cs typeface="Arial Unicode MS" pitchFamily="34" charset="-128"/>
                        </a:rPr>
                        <a:t>Industrial and Trade Exhibitions)</a:t>
                      </a:r>
                      <a:endParaRPr kumimoji="0" lang="en-US" sz="2000" b="0" kern="1200" dirty="0" smtClean="0">
                        <a:latin typeface="Arial Unicode MS" pitchFamily="34" charset="-128"/>
                        <a:ea typeface="Arial Unicode MS" pitchFamily="34" charset="-128"/>
                        <a:cs typeface="Arial Unicode MS" pitchFamily="34" charset="-128"/>
                      </a:endParaRPr>
                    </a:p>
                    <a:p>
                      <a:pPr>
                        <a:lnSpc>
                          <a:spcPct val="150000"/>
                        </a:lnSpc>
                      </a:pPr>
                      <a:r>
                        <a:rPr kumimoji="0" lang="en-US" sz="2000" b="0" kern="1200" dirty="0" smtClean="0">
                          <a:latin typeface="Arial Unicode MS" pitchFamily="34" charset="-128"/>
                          <a:ea typeface="Arial Unicode MS" pitchFamily="34" charset="-128"/>
                          <a:cs typeface="Arial Unicode MS" pitchFamily="34" charset="-128"/>
                        </a:rPr>
                        <a:t>५. </a:t>
                      </a:r>
                      <a:r>
                        <a:rPr kumimoji="0" lang="en-US" sz="2000" b="0" kern="1200" dirty="0" err="1" smtClean="0">
                          <a:latin typeface="Arial Unicode MS" pitchFamily="34" charset="-128"/>
                          <a:ea typeface="Arial Unicode MS" pitchFamily="34" charset="-128"/>
                          <a:cs typeface="Arial Unicode MS" pitchFamily="34" charset="-128"/>
                        </a:rPr>
                        <a:t>टपालाद्वारे</a:t>
                      </a:r>
                      <a:r>
                        <a:rPr kumimoji="0" lang="en-US" sz="2000" b="0" kern="1200" dirty="0" smtClean="0">
                          <a:latin typeface="Arial Unicode MS" pitchFamily="34" charset="-128"/>
                          <a:ea typeface="Arial Unicode MS" pitchFamily="34" charset="-128"/>
                          <a:cs typeface="Arial Unicode MS" pitchFamily="34" charset="-128"/>
                        </a:rPr>
                        <a:t> </a:t>
                      </a:r>
                      <a:r>
                        <a:rPr kumimoji="0" lang="en-US" sz="2000" b="0" kern="1200" dirty="0" err="1" smtClean="0">
                          <a:latin typeface="Arial Unicode MS" pitchFamily="34" charset="-128"/>
                          <a:ea typeface="Arial Unicode MS" pitchFamily="34" charset="-128"/>
                          <a:cs typeface="Arial Unicode MS" pitchFamily="34" charset="-128"/>
                        </a:rPr>
                        <a:t>विक्री</a:t>
                      </a:r>
                      <a:endParaRPr kumimoji="0" lang="en-US" sz="2000" b="0" kern="1200" dirty="0" smtClean="0">
                        <a:latin typeface="Arial Unicode MS" pitchFamily="34" charset="-128"/>
                        <a:ea typeface="Arial Unicode MS" pitchFamily="34" charset="-128"/>
                        <a:cs typeface="Arial Unicode MS" pitchFamily="34" charset="-128"/>
                      </a:endParaRPr>
                    </a:p>
                    <a:p>
                      <a:pPr>
                        <a:lnSpc>
                          <a:spcPct val="150000"/>
                        </a:lnSpc>
                      </a:pPr>
                      <a:r>
                        <a:rPr kumimoji="0" lang="en-US" sz="2000" b="0" kern="1200" dirty="0" smtClean="0">
                          <a:latin typeface="Arial Unicode MS" pitchFamily="34" charset="-128"/>
                          <a:ea typeface="Arial Unicode MS" pitchFamily="34" charset="-128"/>
                          <a:cs typeface="Arial Unicode MS" pitchFamily="34" charset="-128"/>
                        </a:rPr>
                        <a:t>६. </a:t>
                      </a:r>
                      <a:r>
                        <a:rPr kumimoji="0" lang="en-US" sz="2000" b="0" kern="1200" dirty="0" err="1" smtClean="0">
                          <a:latin typeface="Arial Unicode MS" pitchFamily="34" charset="-128"/>
                          <a:ea typeface="Arial Unicode MS" pitchFamily="34" charset="-128"/>
                          <a:cs typeface="Arial Unicode MS" pitchFamily="34" charset="-128"/>
                        </a:rPr>
                        <a:t>वाटप</a:t>
                      </a:r>
                      <a:r>
                        <a:rPr kumimoji="0" lang="en-US" sz="2000" b="0" kern="1200" dirty="0" smtClean="0">
                          <a:latin typeface="Arial Unicode MS" pitchFamily="34" charset="-128"/>
                          <a:ea typeface="Arial Unicode MS" pitchFamily="34" charset="-128"/>
                          <a:cs typeface="Arial Unicode MS" pitchFamily="34" charset="-128"/>
                        </a:rPr>
                        <a:t> </a:t>
                      </a:r>
                      <a:r>
                        <a:rPr kumimoji="0" lang="en-US" sz="2000" b="0" kern="1200" dirty="0" err="1" smtClean="0">
                          <a:latin typeface="Arial Unicode MS" pitchFamily="34" charset="-128"/>
                          <a:ea typeface="Arial Unicode MS" pitchFamily="34" charset="-128"/>
                          <a:cs typeface="Arial Unicode MS" pitchFamily="34" charset="-128"/>
                        </a:rPr>
                        <a:t>पद्धती</a:t>
                      </a:r>
                      <a:r>
                        <a:rPr kumimoji="0" lang="en-US" sz="2000" b="0" kern="1200" dirty="0" smtClean="0">
                          <a:latin typeface="Arial Unicode MS" pitchFamily="34" charset="-128"/>
                          <a:ea typeface="Arial Unicode MS" pitchFamily="34" charset="-128"/>
                          <a:cs typeface="Arial Unicode MS" pitchFamily="34" charset="-128"/>
                        </a:rPr>
                        <a:t> </a:t>
                      </a:r>
                      <a:r>
                        <a:rPr kumimoji="0" lang="en-US" sz="2000" b="0" kern="1200" dirty="0" err="1" smtClean="0">
                          <a:latin typeface="Arial Unicode MS" pitchFamily="34" charset="-128"/>
                          <a:ea typeface="Arial Unicode MS" pitchFamily="34" charset="-128"/>
                          <a:cs typeface="Arial Unicode MS" pitchFamily="34" charset="-128"/>
                        </a:rPr>
                        <a:t>बदलणे</a:t>
                      </a:r>
                      <a:endParaRPr kumimoji="0" lang="en-US" sz="2000" b="0" kern="1200" dirty="0" smtClean="0">
                        <a:latin typeface="Arial Unicode MS" pitchFamily="34" charset="-128"/>
                        <a:ea typeface="Arial Unicode MS" pitchFamily="34" charset="-128"/>
                        <a:cs typeface="Arial Unicode MS" pitchFamily="34" charset="-128"/>
                      </a:endParaRPr>
                    </a:p>
                  </a:txBody>
                  <a:tcPr/>
                </a:tc>
                <a:tc>
                  <a:txBody>
                    <a:bodyPr/>
                    <a:lstStyle/>
                    <a:p>
                      <a:pPr>
                        <a:lnSpc>
                          <a:spcPct val="150000"/>
                        </a:lnSpc>
                      </a:pPr>
                      <a:r>
                        <a:rPr kumimoji="0" lang="en-US" sz="2000" b="0" kern="1200" dirty="0" smtClean="0">
                          <a:latin typeface="Arial Unicode MS" pitchFamily="34" charset="-128"/>
                          <a:ea typeface="Arial Unicode MS" pitchFamily="34" charset="-128"/>
                          <a:cs typeface="Arial Unicode MS" pitchFamily="34" charset="-128"/>
                        </a:rPr>
                        <a:t> ७. </a:t>
                      </a:r>
                      <a:r>
                        <a:rPr kumimoji="0" lang="en-US" sz="2000" b="0" kern="1200" dirty="0" err="1" smtClean="0">
                          <a:latin typeface="Arial Unicode MS" pitchFamily="34" charset="-128"/>
                          <a:ea typeface="Arial Unicode MS" pitchFamily="34" charset="-128"/>
                          <a:cs typeface="Arial Unicode MS" pitchFamily="34" charset="-128"/>
                        </a:rPr>
                        <a:t>व्यापाऱ्यांना</a:t>
                      </a:r>
                      <a:r>
                        <a:rPr kumimoji="0" lang="en-US" sz="2000" b="0" kern="1200" dirty="0" smtClean="0">
                          <a:latin typeface="Arial Unicode MS" pitchFamily="34" charset="-128"/>
                          <a:ea typeface="Arial Unicode MS" pitchFamily="34" charset="-128"/>
                          <a:cs typeface="Arial Unicode MS" pitchFamily="34" charset="-128"/>
                        </a:rPr>
                        <a:t> </a:t>
                      </a:r>
                      <a:r>
                        <a:rPr kumimoji="0" lang="en-US" sz="2000" b="0" kern="1200" dirty="0" err="1" smtClean="0">
                          <a:latin typeface="Arial Unicode MS" pitchFamily="34" charset="-128"/>
                          <a:ea typeface="Arial Unicode MS" pitchFamily="34" charset="-128"/>
                          <a:cs typeface="Arial Unicode MS" pitchFamily="34" charset="-128"/>
                        </a:rPr>
                        <a:t>सेवासवलती</a:t>
                      </a:r>
                      <a:r>
                        <a:rPr kumimoji="0" lang="en-US" sz="2000" b="0" kern="1200" dirty="0" smtClean="0">
                          <a:latin typeface="Arial Unicode MS" pitchFamily="34" charset="-128"/>
                          <a:ea typeface="Arial Unicode MS" pitchFamily="34" charset="-128"/>
                          <a:cs typeface="Arial Unicode MS" pitchFamily="34" charset="-128"/>
                        </a:rPr>
                        <a:t> </a:t>
                      </a:r>
                      <a:r>
                        <a:rPr kumimoji="0" lang="en-US" sz="2000" b="0" kern="1200" dirty="0" err="1" smtClean="0">
                          <a:latin typeface="Arial Unicode MS" pitchFamily="34" charset="-128"/>
                          <a:ea typeface="Arial Unicode MS" pitchFamily="34" charset="-128"/>
                          <a:cs typeface="Arial Unicode MS" pitchFamily="34" charset="-128"/>
                        </a:rPr>
                        <a:t>देणे</a:t>
                      </a:r>
                      <a:endParaRPr kumimoji="0" lang="en-US" sz="2000" b="0" kern="1200" dirty="0" smtClean="0">
                        <a:latin typeface="Arial Unicode MS" pitchFamily="34" charset="-128"/>
                        <a:ea typeface="Arial Unicode MS" pitchFamily="34" charset="-128"/>
                        <a:cs typeface="Arial Unicode MS" pitchFamily="34" charset="-128"/>
                      </a:endParaRPr>
                    </a:p>
                    <a:p>
                      <a:pPr>
                        <a:lnSpc>
                          <a:spcPct val="150000"/>
                        </a:lnSpc>
                      </a:pPr>
                      <a:r>
                        <a:rPr kumimoji="0" lang="en-US" sz="2000" b="0" kern="1200" dirty="0" smtClean="0">
                          <a:latin typeface="Arial Unicode MS" pitchFamily="34" charset="-128"/>
                          <a:ea typeface="Arial Unicode MS" pitchFamily="34" charset="-128"/>
                          <a:cs typeface="Arial Unicode MS" pitchFamily="34" charset="-128"/>
                        </a:rPr>
                        <a:t>८. </a:t>
                      </a:r>
                      <a:r>
                        <a:rPr kumimoji="0" lang="en-US" sz="2000" b="0" kern="1200" dirty="0" err="1" smtClean="0">
                          <a:latin typeface="Arial Unicode MS" pitchFamily="34" charset="-128"/>
                          <a:ea typeface="Arial Unicode MS" pitchFamily="34" charset="-128"/>
                          <a:cs typeface="Arial Unicode MS" pitchFamily="34" charset="-128"/>
                        </a:rPr>
                        <a:t>ग्राहकांना</a:t>
                      </a:r>
                      <a:r>
                        <a:rPr kumimoji="0" lang="en-US" sz="2000" b="0" kern="1200" dirty="0" smtClean="0">
                          <a:latin typeface="Arial Unicode MS" pitchFamily="34" charset="-128"/>
                          <a:ea typeface="Arial Unicode MS" pitchFamily="34" charset="-128"/>
                          <a:cs typeface="Arial Unicode MS" pitchFamily="34" charset="-128"/>
                        </a:rPr>
                        <a:t> </a:t>
                      </a:r>
                      <a:r>
                        <a:rPr kumimoji="0" lang="en-US" sz="2000" b="0" kern="1200" dirty="0" err="1" smtClean="0">
                          <a:latin typeface="Arial Unicode MS" pitchFamily="34" charset="-128"/>
                          <a:ea typeface="Arial Unicode MS" pitchFamily="34" charset="-128"/>
                          <a:cs typeface="Arial Unicode MS" pitchFamily="34" charset="-128"/>
                        </a:rPr>
                        <a:t>सेवासवलती</a:t>
                      </a:r>
                      <a:endParaRPr lang="en-US" sz="2000" b="0" dirty="0" smtClean="0">
                        <a:latin typeface="Arial Unicode MS" pitchFamily="34" charset="-128"/>
                        <a:ea typeface="Arial Unicode MS" pitchFamily="34" charset="-128"/>
                        <a:cs typeface="Arial Unicode MS" pitchFamily="34" charset="-128"/>
                      </a:endParaRPr>
                    </a:p>
                    <a:p>
                      <a:pPr>
                        <a:lnSpc>
                          <a:spcPct val="150000"/>
                        </a:lnSpc>
                      </a:pPr>
                      <a:r>
                        <a:rPr kumimoji="0" lang="en-US" sz="2000" b="0" kern="1200" dirty="0" smtClean="0">
                          <a:latin typeface="Arial Unicode MS" pitchFamily="34" charset="-128"/>
                          <a:ea typeface="Arial Unicode MS" pitchFamily="34" charset="-128"/>
                          <a:cs typeface="Arial Unicode MS" pitchFamily="34" charset="-128"/>
                        </a:rPr>
                        <a:t>९. </a:t>
                      </a:r>
                      <a:r>
                        <a:rPr kumimoji="0" lang="en-US" sz="2000" b="0" kern="1200" dirty="0" err="1" smtClean="0">
                          <a:latin typeface="Arial Unicode MS" pitchFamily="34" charset="-128"/>
                          <a:ea typeface="Arial Unicode MS" pitchFamily="34" charset="-128"/>
                          <a:cs typeface="Arial Unicode MS" pitchFamily="34" charset="-128"/>
                        </a:rPr>
                        <a:t>सूट</a:t>
                      </a:r>
                      <a:r>
                        <a:rPr kumimoji="0" lang="en-US" sz="2000" b="0" kern="1200" dirty="0" smtClean="0">
                          <a:latin typeface="Arial Unicode MS" pitchFamily="34" charset="-128"/>
                          <a:ea typeface="Arial Unicode MS" pitchFamily="34" charset="-128"/>
                          <a:cs typeface="Arial Unicode MS" pitchFamily="34" charset="-128"/>
                        </a:rPr>
                        <a:t>, </a:t>
                      </a:r>
                      <a:r>
                        <a:rPr kumimoji="0" lang="en-US" sz="2000" b="0" kern="1200" dirty="0" err="1" smtClean="0">
                          <a:latin typeface="Arial Unicode MS" pitchFamily="34" charset="-128"/>
                          <a:ea typeface="Arial Unicode MS" pitchFamily="34" charset="-128"/>
                          <a:cs typeface="Arial Unicode MS" pitchFamily="34" charset="-128"/>
                        </a:rPr>
                        <a:t>बक्षिसे</a:t>
                      </a:r>
                      <a:r>
                        <a:rPr kumimoji="0" lang="en-US" sz="2000" b="0" kern="1200" dirty="0" smtClean="0">
                          <a:latin typeface="Arial Unicode MS" pitchFamily="34" charset="-128"/>
                          <a:ea typeface="Arial Unicode MS" pitchFamily="34" charset="-128"/>
                          <a:cs typeface="Arial Unicode MS" pitchFamily="34" charset="-128"/>
                        </a:rPr>
                        <a:t> </a:t>
                      </a:r>
                      <a:r>
                        <a:rPr kumimoji="0" lang="en-US" sz="2000" b="0" kern="1200" dirty="0" err="1" smtClean="0">
                          <a:latin typeface="Arial Unicode MS" pitchFamily="34" charset="-128"/>
                          <a:ea typeface="Arial Unicode MS" pitchFamily="34" charset="-128"/>
                          <a:cs typeface="Arial Unicode MS" pitchFamily="34" charset="-128"/>
                        </a:rPr>
                        <a:t>इत्यादी</a:t>
                      </a:r>
                      <a:r>
                        <a:rPr kumimoji="0" lang="en-US" sz="2000" b="0" kern="1200" dirty="0" smtClean="0">
                          <a:latin typeface="Arial Unicode MS" pitchFamily="34" charset="-128"/>
                          <a:ea typeface="Arial Unicode MS" pitchFamily="34" charset="-128"/>
                          <a:cs typeface="Arial Unicode MS" pitchFamily="34" charset="-128"/>
                        </a:rPr>
                        <a:t> </a:t>
                      </a:r>
                      <a:r>
                        <a:rPr kumimoji="0" lang="en-US" sz="2000" b="0" kern="1200" dirty="0" err="1" smtClean="0">
                          <a:latin typeface="Arial Unicode MS" pitchFamily="34" charset="-128"/>
                          <a:ea typeface="Arial Unicode MS" pitchFamily="34" charset="-128"/>
                          <a:cs typeface="Arial Unicode MS" pitchFamily="34" charset="-128"/>
                        </a:rPr>
                        <a:t>योजना</a:t>
                      </a:r>
                      <a:endParaRPr kumimoji="0" lang="en-US" sz="2000" b="0" kern="1200" dirty="0" smtClean="0">
                        <a:latin typeface="Arial Unicode MS" pitchFamily="34" charset="-128"/>
                        <a:ea typeface="Arial Unicode MS" pitchFamily="34" charset="-128"/>
                        <a:cs typeface="Arial Unicode MS" pitchFamily="34" charset="-128"/>
                      </a:endParaRPr>
                    </a:p>
                    <a:p>
                      <a:pPr>
                        <a:lnSpc>
                          <a:spcPct val="150000"/>
                        </a:lnSpc>
                      </a:pPr>
                      <a:r>
                        <a:rPr kumimoji="0" lang="en-US" sz="2000" b="0" kern="1200" dirty="0" smtClean="0">
                          <a:latin typeface="Arial Unicode MS" pitchFamily="34" charset="-128"/>
                          <a:ea typeface="Arial Unicode MS" pitchFamily="34" charset="-128"/>
                          <a:cs typeface="Arial Unicode MS" pitchFamily="34" charset="-128"/>
                        </a:rPr>
                        <a:t>१०. </a:t>
                      </a:r>
                      <a:r>
                        <a:rPr kumimoji="0" lang="en-US" sz="2000" b="0" kern="1200" dirty="0" err="1" smtClean="0">
                          <a:latin typeface="Arial Unicode MS" pitchFamily="34" charset="-128"/>
                          <a:ea typeface="Arial Unicode MS" pitchFamily="34" charset="-128"/>
                          <a:cs typeface="Arial Unicode MS" pitchFamily="34" charset="-128"/>
                        </a:rPr>
                        <a:t>बाजारपेठ</a:t>
                      </a:r>
                      <a:r>
                        <a:rPr kumimoji="0" lang="en-US" sz="2000" b="0" kern="1200" dirty="0" smtClean="0">
                          <a:latin typeface="Arial Unicode MS" pitchFamily="34" charset="-128"/>
                          <a:ea typeface="Arial Unicode MS" pitchFamily="34" charset="-128"/>
                          <a:cs typeface="Arial Unicode MS" pitchFamily="34" charset="-128"/>
                        </a:rPr>
                        <a:t> </a:t>
                      </a:r>
                      <a:r>
                        <a:rPr kumimoji="0" lang="en-US" sz="2000" b="0" kern="1200" dirty="0" err="1" smtClean="0">
                          <a:latin typeface="Arial Unicode MS" pitchFamily="34" charset="-128"/>
                          <a:ea typeface="Arial Unicode MS" pitchFamily="34" charset="-128"/>
                          <a:cs typeface="Arial Unicode MS" pitchFamily="34" charset="-128"/>
                        </a:rPr>
                        <a:t>संशोधन</a:t>
                      </a:r>
                      <a:endParaRPr kumimoji="0" lang="en-US" sz="2000" b="0" kern="1200" dirty="0" smtClean="0">
                        <a:latin typeface="Arial Unicode MS" pitchFamily="34" charset="-128"/>
                        <a:ea typeface="Arial Unicode MS" pitchFamily="34" charset="-128"/>
                        <a:cs typeface="Arial Unicode MS" pitchFamily="34" charset="-128"/>
                      </a:endParaRPr>
                    </a:p>
                    <a:p>
                      <a:pPr>
                        <a:lnSpc>
                          <a:spcPct val="150000"/>
                        </a:lnSpc>
                      </a:pPr>
                      <a:r>
                        <a:rPr kumimoji="0" lang="en-US" sz="2000" b="0" kern="1200" dirty="0" smtClean="0">
                          <a:latin typeface="Arial Unicode MS" pitchFamily="34" charset="-128"/>
                          <a:ea typeface="Arial Unicode MS" pitchFamily="34" charset="-128"/>
                          <a:cs typeface="Arial Unicode MS" pitchFamily="34" charset="-128"/>
                        </a:rPr>
                        <a:t>११. </a:t>
                      </a:r>
                      <a:r>
                        <a:rPr kumimoji="0" lang="en-US" sz="2000" b="0" kern="1200" dirty="0" err="1" smtClean="0">
                          <a:latin typeface="Arial Unicode MS" pitchFamily="34" charset="-128"/>
                          <a:ea typeface="Arial Unicode MS" pitchFamily="34" charset="-128"/>
                          <a:cs typeface="Arial Unicode MS" pitchFamily="34" charset="-128"/>
                        </a:rPr>
                        <a:t>ग्राहकांना</a:t>
                      </a:r>
                      <a:r>
                        <a:rPr kumimoji="0" lang="en-US" sz="2000" b="0" kern="1200" dirty="0" smtClean="0">
                          <a:latin typeface="Arial Unicode MS" pitchFamily="34" charset="-128"/>
                          <a:ea typeface="Arial Unicode MS" pitchFamily="34" charset="-128"/>
                          <a:cs typeface="Arial Unicode MS" pitchFamily="34" charset="-128"/>
                        </a:rPr>
                        <a:t> </a:t>
                      </a:r>
                      <a:r>
                        <a:rPr kumimoji="0" lang="en-US" sz="2000" b="0" kern="1200" dirty="0" err="1" smtClean="0">
                          <a:latin typeface="Arial Unicode MS" pitchFamily="34" charset="-128"/>
                          <a:ea typeface="Arial Unicode MS" pitchFamily="34" charset="-128"/>
                          <a:cs typeface="Arial Unicode MS" pitchFamily="34" charset="-128"/>
                        </a:rPr>
                        <a:t>वस्तुशिक्षण</a:t>
                      </a:r>
                      <a:r>
                        <a:rPr kumimoji="0" lang="en-US" sz="2000" b="0" kern="1200" dirty="0" smtClean="0">
                          <a:latin typeface="Arial Unicode MS" pitchFamily="34" charset="-128"/>
                          <a:ea typeface="Arial Unicode MS" pitchFamily="34" charset="-128"/>
                          <a:cs typeface="Arial Unicode MS" pitchFamily="34" charset="-128"/>
                        </a:rPr>
                        <a:t> </a:t>
                      </a:r>
                      <a:r>
                        <a:rPr kumimoji="0" lang="en-US" sz="2000" b="0" kern="1200" dirty="0" err="1" smtClean="0">
                          <a:latin typeface="Arial Unicode MS" pitchFamily="34" charset="-128"/>
                          <a:ea typeface="Arial Unicode MS" pitchFamily="34" charset="-128"/>
                          <a:cs typeface="Arial Unicode MS" pitchFamily="34" charset="-128"/>
                        </a:rPr>
                        <a:t>देणे</a:t>
                      </a:r>
                      <a:endParaRPr kumimoji="0" lang="en-US" sz="2000" b="0" kern="1200" dirty="0" smtClean="0">
                        <a:latin typeface="Arial Unicode MS" pitchFamily="34" charset="-128"/>
                        <a:ea typeface="Arial Unicode MS" pitchFamily="34" charset="-128"/>
                        <a:cs typeface="Arial Unicode MS" pitchFamily="34" charset="-128"/>
                      </a:endParaRPr>
                    </a:p>
                    <a:p>
                      <a:pPr>
                        <a:lnSpc>
                          <a:spcPct val="150000"/>
                        </a:lnSpc>
                      </a:pPr>
                      <a:r>
                        <a:rPr kumimoji="0" lang="en-US" sz="2000" b="0" kern="1200" dirty="0" smtClean="0">
                          <a:latin typeface="Arial Unicode MS" pitchFamily="34" charset="-128"/>
                          <a:ea typeface="Arial Unicode MS" pitchFamily="34" charset="-128"/>
                          <a:cs typeface="Arial Unicode MS" pitchFamily="34" charset="-128"/>
                        </a:rPr>
                        <a:t>१२. </a:t>
                      </a:r>
                      <a:r>
                        <a:rPr kumimoji="0" lang="en-US" sz="2000" b="0" kern="1200" dirty="0" err="1" smtClean="0">
                          <a:latin typeface="Arial Unicode MS" pitchFamily="34" charset="-128"/>
                          <a:ea typeface="Arial Unicode MS" pitchFamily="34" charset="-128"/>
                          <a:cs typeface="Arial Unicode MS" pitchFamily="34" charset="-128"/>
                        </a:rPr>
                        <a:t>विक्रेत्यांना</a:t>
                      </a:r>
                      <a:r>
                        <a:rPr kumimoji="0" lang="en-US" sz="2000" b="0" kern="1200" dirty="0" smtClean="0">
                          <a:latin typeface="Arial Unicode MS" pitchFamily="34" charset="-128"/>
                          <a:ea typeface="Arial Unicode MS" pitchFamily="34" charset="-128"/>
                          <a:cs typeface="Arial Unicode MS" pitchFamily="34" charset="-128"/>
                        </a:rPr>
                        <a:t> </a:t>
                      </a:r>
                      <a:r>
                        <a:rPr kumimoji="0" lang="en-US" sz="2000" b="0" kern="1200" dirty="0" err="1" smtClean="0">
                          <a:latin typeface="Arial Unicode MS" pitchFamily="34" charset="-128"/>
                          <a:ea typeface="Arial Unicode MS" pitchFamily="34" charset="-128"/>
                          <a:cs typeface="Arial Unicode MS" pitchFamily="34" charset="-128"/>
                        </a:rPr>
                        <a:t>प्रोत्साहन</a:t>
                      </a:r>
                      <a:endParaRPr kumimoji="0" lang="en-US" sz="2000" b="0" kern="1200" dirty="0" smtClean="0">
                        <a:latin typeface="Arial Unicode MS" pitchFamily="34" charset="-128"/>
                        <a:ea typeface="Arial Unicode MS" pitchFamily="34" charset="-128"/>
                        <a:cs typeface="Arial Unicode MS" pitchFamily="34" charset="-128"/>
                      </a:endParaRPr>
                    </a:p>
                    <a:p>
                      <a:pPr>
                        <a:lnSpc>
                          <a:spcPct val="150000"/>
                        </a:lnSpc>
                      </a:pPr>
                      <a:r>
                        <a:rPr kumimoji="0" lang="en-US" sz="2000" b="0" kern="1200" dirty="0" smtClean="0">
                          <a:latin typeface="Arial Unicode MS" pitchFamily="34" charset="-128"/>
                          <a:ea typeface="Arial Unicode MS" pitchFamily="34" charset="-128"/>
                          <a:cs typeface="Arial Unicode MS" pitchFamily="34" charset="-128"/>
                        </a:rPr>
                        <a:t>१३. </a:t>
                      </a:r>
                      <a:r>
                        <a:rPr kumimoji="0" lang="en-US" sz="2000" b="0" kern="1200" dirty="0" err="1" smtClean="0">
                          <a:latin typeface="Arial Unicode MS" pitchFamily="34" charset="-128"/>
                          <a:ea typeface="Arial Unicode MS" pitchFamily="34" charset="-128"/>
                          <a:cs typeface="Arial Unicode MS" pitchFamily="34" charset="-128"/>
                        </a:rPr>
                        <a:t>तक्रार</a:t>
                      </a:r>
                      <a:r>
                        <a:rPr kumimoji="0" lang="en-US" sz="2000" b="0" kern="1200" dirty="0" smtClean="0">
                          <a:latin typeface="Arial Unicode MS" pitchFamily="34" charset="-128"/>
                          <a:ea typeface="Arial Unicode MS" pitchFamily="34" charset="-128"/>
                          <a:cs typeface="Arial Unicode MS" pitchFamily="34" charset="-128"/>
                        </a:rPr>
                        <a:t> </a:t>
                      </a:r>
                      <a:r>
                        <a:rPr kumimoji="0" lang="en-US" sz="2000" b="0" kern="1200" dirty="0" err="1" smtClean="0">
                          <a:latin typeface="Arial Unicode MS" pitchFamily="34" charset="-128"/>
                          <a:ea typeface="Arial Unicode MS" pitchFamily="34" charset="-128"/>
                          <a:cs typeface="Arial Unicode MS" pitchFamily="34" charset="-128"/>
                        </a:rPr>
                        <a:t>निवारण</a:t>
                      </a:r>
                      <a:r>
                        <a:rPr kumimoji="0" lang="en-US" sz="2000" b="0" kern="1200" dirty="0" smtClean="0">
                          <a:latin typeface="Arial Unicode MS" pitchFamily="34" charset="-128"/>
                          <a:ea typeface="Arial Unicode MS" pitchFamily="34" charset="-128"/>
                          <a:cs typeface="Arial Unicode MS" pitchFamily="34" charset="-128"/>
                        </a:rPr>
                        <a:t> </a:t>
                      </a:r>
                      <a:r>
                        <a:rPr kumimoji="0" lang="en-US" sz="2000" b="0" kern="1200" dirty="0" err="1" smtClean="0">
                          <a:latin typeface="Arial Unicode MS" pitchFamily="34" charset="-128"/>
                          <a:ea typeface="Arial Unicode MS" pitchFamily="34" charset="-128"/>
                          <a:cs typeface="Arial Unicode MS" pitchFamily="34" charset="-128"/>
                        </a:rPr>
                        <a:t>मोहीम</a:t>
                      </a:r>
                      <a:endParaRPr kumimoji="0" lang="en-US" sz="2000" b="0" kern="1200" dirty="0" smtClean="0">
                        <a:latin typeface="Arial Unicode MS" pitchFamily="34" charset="-128"/>
                        <a:ea typeface="Arial Unicode MS" pitchFamily="34" charset="-128"/>
                        <a:cs typeface="Arial Unicode MS" pitchFamily="34" charset="-128"/>
                      </a:endParaRPr>
                    </a:p>
                    <a:p>
                      <a:pPr>
                        <a:lnSpc>
                          <a:spcPct val="150000"/>
                        </a:lnSpc>
                      </a:pPr>
                      <a:r>
                        <a:rPr kumimoji="0" lang="en-US" sz="2000" b="0" kern="1200" dirty="0" smtClean="0">
                          <a:latin typeface="Arial Unicode MS" pitchFamily="34" charset="-128"/>
                          <a:ea typeface="Arial Unicode MS" pitchFamily="34" charset="-128"/>
                          <a:cs typeface="Arial Unicode MS" pitchFamily="34" charset="-128"/>
                        </a:rPr>
                        <a:t>१४. </a:t>
                      </a:r>
                      <a:r>
                        <a:rPr kumimoji="0" lang="en-US" sz="2000" b="0" kern="1200" dirty="0" err="1" smtClean="0">
                          <a:latin typeface="Arial Unicode MS" pitchFamily="34" charset="-128"/>
                          <a:ea typeface="Arial Unicode MS" pitchFamily="34" charset="-128"/>
                          <a:cs typeface="Arial Unicode MS" pitchFamily="34" charset="-128"/>
                        </a:rPr>
                        <a:t>खुली</a:t>
                      </a:r>
                      <a:r>
                        <a:rPr kumimoji="0" lang="en-US" sz="2000" b="0" kern="1200" dirty="0" smtClean="0">
                          <a:latin typeface="Arial Unicode MS" pitchFamily="34" charset="-128"/>
                          <a:ea typeface="Arial Unicode MS" pitchFamily="34" charset="-128"/>
                          <a:cs typeface="Arial Unicode MS" pitchFamily="34" charset="-128"/>
                        </a:rPr>
                        <a:t> </a:t>
                      </a:r>
                      <a:r>
                        <a:rPr kumimoji="0" lang="en-US" sz="2000" b="0" kern="1200" dirty="0" err="1" smtClean="0">
                          <a:latin typeface="Arial Unicode MS" pitchFamily="34" charset="-128"/>
                          <a:ea typeface="Arial Unicode MS" pitchFamily="34" charset="-128"/>
                          <a:cs typeface="Arial Unicode MS" pitchFamily="34" charset="-128"/>
                        </a:rPr>
                        <a:t>विक्री</a:t>
                      </a:r>
                      <a:r>
                        <a:rPr kumimoji="0" lang="en-US" sz="2000" b="0" kern="1200" dirty="0" smtClean="0">
                          <a:latin typeface="Arial Unicode MS" pitchFamily="34" charset="-128"/>
                          <a:ea typeface="Arial Unicode MS" pitchFamily="34" charset="-128"/>
                          <a:cs typeface="Arial Unicode MS" pitchFamily="34" charset="-128"/>
                        </a:rPr>
                        <a:t> (</a:t>
                      </a:r>
                      <a:r>
                        <a:rPr kumimoji="0" lang="en-GB" sz="2000" b="0" kern="1200" dirty="0" smtClean="0">
                          <a:latin typeface="Arial Unicode MS" pitchFamily="34" charset="-128"/>
                          <a:ea typeface="Arial Unicode MS" pitchFamily="34" charset="-128"/>
                          <a:cs typeface="Arial Unicode MS" pitchFamily="34" charset="-128"/>
                        </a:rPr>
                        <a:t>Open Sale)</a:t>
                      </a:r>
                      <a:endParaRPr kumimoji="0" lang="en-US" sz="2000" b="0" kern="1200" dirty="0" smtClean="0">
                        <a:latin typeface="Arial Unicode MS" pitchFamily="34" charset="-128"/>
                        <a:ea typeface="Arial Unicode MS" pitchFamily="34" charset="-128"/>
                        <a:cs typeface="Arial Unicode MS" pitchFamily="34" charset="-128"/>
                      </a:endParaRPr>
                    </a:p>
                    <a:p>
                      <a:pPr>
                        <a:lnSpc>
                          <a:spcPct val="150000"/>
                        </a:lnSpc>
                      </a:pPr>
                      <a:r>
                        <a:rPr kumimoji="0" lang="en-US" sz="2000" b="0" kern="1200" dirty="0" smtClean="0">
                          <a:latin typeface="Arial Unicode MS" pitchFamily="34" charset="-128"/>
                          <a:ea typeface="Arial Unicode MS" pitchFamily="34" charset="-128"/>
                          <a:cs typeface="Arial Unicode MS" pitchFamily="34" charset="-128"/>
                        </a:rPr>
                        <a:t>१५. </a:t>
                      </a:r>
                      <a:r>
                        <a:rPr kumimoji="0" lang="en-US" sz="2000" b="0" kern="1200" dirty="0" err="1" smtClean="0">
                          <a:latin typeface="Arial Unicode MS" pitchFamily="34" charset="-128"/>
                          <a:ea typeface="Arial Unicode MS" pitchFamily="34" charset="-128"/>
                          <a:cs typeface="Arial Unicode MS" pitchFamily="34" charset="-128"/>
                        </a:rPr>
                        <a:t>इतर</a:t>
                      </a:r>
                      <a:r>
                        <a:rPr kumimoji="0" lang="en-US" sz="2000" b="0" kern="1200" dirty="0" smtClean="0">
                          <a:latin typeface="Arial Unicode MS" pitchFamily="34" charset="-128"/>
                          <a:ea typeface="Arial Unicode MS" pitchFamily="34" charset="-128"/>
                          <a:cs typeface="Arial Unicode MS" pitchFamily="34" charset="-128"/>
                        </a:rPr>
                        <a:t> </a:t>
                      </a:r>
                      <a:r>
                        <a:rPr kumimoji="0" lang="en-US" sz="2000" b="0" kern="1200" dirty="0" err="1" smtClean="0">
                          <a:latin typeface="Arial Unicode MS" pitchFamily="34" charset="-128"/>
                          <a:ea typeface="Arial Unicode MS" pitchFamily="34" charset="-128"/>
                          <a:cs typeface="Arial Unicode MS" pitchFamily="34" charset="-128"/>
                        </a:rPr>
                        <a:t>पद्धती</a:t>
                      </a:r>
                      <a:endParaRPr kumimoji="0" lang="en-US" sz="2000" b="0" kern="1200" dirty="0" smtClean="0">
                        <a:latin typeface="Arial Unicode MS" pitchFamily="34" charset="-128"/>
                        <a:ea typeface="Arial Unicode MS" pitchFamily="34" charset="-128"/>
                        <a:cs typeface="Arial Unicode MS" pitchFamily="34" charset="-128"/>
                      </a:endParaRPr>
                    </a:p>
                    <a:p>
                      <a:pPr>
                        <a:lnSpc>
                          <a:spcPct val="150000"/>
                        </a:lnSpc>
                      </a:pPr>
                      <a:endParaRPr lang="en-US" sz="2000" b="0" dirty="0">
                        <a:latin typeface="Arial Unicode MS" pitchFamily="34" charset="-128"/>
                        <a:ea typeface="Arial Unicode MS" pitchFamily="34" charset="-128"/>
                        <a:cs typeface="Arial Unicode MS" pitchFamily="34" charset="-128"/>
                      </a:endParaRPr>
                    </a:p>
                  </a:txBody>
                  <a:tcPr/>
                </a:tc>
              </a:tr>
            </a:tbl>
          </a:graphicData>
        </a:graphic>
      </p:graphicFrame>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68</a:t>
            </a:fld>
            <a:endParaRPr lang="en-US"/>
          </a:p>
        </p:txBody>
      </p:sp>
      <p:sp>
        <p:nvSpPr>
          <p:cNvPr id="4" name="Rectangle 3"/>
          <p:cNvSpPr/>
          <p:nvPr/>
        </p:nvSpPr>
        <p:spPr>
          <a:xfrm>
            <a:off x="2067150" y="2967335"/>
            <a:ext cx="5009706" cy="923330"/>
          </a:xfrm>
          <a:prstGeom prst="rect">
            <a:avLst/>
          </a:prstGeom>
          <a:noFill/>
        </p:spPr>
        <p:txBody>
          <a:bodyPr wrap="none" lIns="91440" tIns="45720" rIns="91440" bIns="45720">
            <a:spAutoFit/>
          </a:bodyPr>
          <a:lstStyle/>
          <a:p>
            <a:pPr algn="ctr"/>
            <a:r>
              <a:rPr lang="en-US" sz="5400" b="1" cap="none" spc="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Thank You !!!</a:t>
            </a:r>
            <a:endParaRPr lang="en-US"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7</a:t>
            </a:fld>
            <a:endParaRPr lang="en-US"/>
          </a:p>
        </p:txBody>
      </p:sp>
      <p:sp>
        <p:nvSpPr>
          <p:cNvPr id="35841" name="Rectangle 1"/>
          <p:cNvSpPr>
            <a:spLocks noChangeArrowheads="1"/>
          </p:cNvSpPr>
          <p:nvPr/>
        </p:nvSpPr>
        <p:spPr bwMode="auto">
          <a:xfrm>
            <a:off x="228600" y="609600"/>
            <a:ext cx="8610600" cy="517064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CC9900"/>
                </a:solidFill>
                <a:effectLst/>
                <a:latin typeface="Arial Unicode MS" pitchFamily="34" charset="-128"/>
                <a:ea typeface="Arial Unicode MS" pitchFamily="34" charset="-128"/>
                <a:cs typeface="Arial Unicode MS" pitchFamily="34" charset="-128"/>
              </a:rPr>
              <a:t>२. स्पर्धात्मक अस्त्र : </a:t>
            </a:r>
            <a:endParaRPr kumimoji="0" lang="en-US" sz="2800" b="1" i="0" u="none" strike="noStrike" cap="none" normalizeH="0" baseline="0" dirty="0" smtClean="0">
              <a:ln>
                <a:noFill/>
              </a:ln>
              <a:solidFill>
                <a:srgbClr val="CC990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lang="en-US" sz="2400" dirty="0" smtClean="0">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आपल्या स्पर्धकापेक्षा वस्तूची किंमत कमी आकारावी की जास्त आकारावी की समान ठेवावी, हा धोरणात्मक भाग आहे. वस्तूची किंमत कमी अथवा समान ठेवून स्पर्धात्मक लाभ उठविता येतो. वस्तूची किंमत स्पर्धक वस्तूपेक्षा कमी ठेवून एक प्रकारे स्पर्धेवर काही प्रमाणात मात करता येते, तसेच किंमत जास्त आकारून व दर्जात्मक श्रेष्ठत्वाबाबत जोरदार जाहिरात करूनसुद्धा स्पर्धेवर मात करता येते. म्हणजे किंमत हे स्पर्धात्मक अस्त्र म्हणून वापरले जाते.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304800" y="6248400"/>
            <a:ext cx="3581400" cy="365760"/>
          </a:xfrm>
        </p:spPr>
        <p:txBody>
          <a:bodyPr/>
          <a:lstStyle/>
          <a:p>
            <a:r>
              <a:rPr lang="en-US" dirty="0" smtClean="0"/>
              <a:t>Prof.  </a:t>
            </a:r>
            <a:r>
              <a:rPr lang="en-US" dirty="0" err="1" smtClean="0"/>
              <a:t>Mahadev</a:t>
            </a:r>
            <a:r>
              <a:rPr lang="en-US" dirty="0" smtClean="0"/>
              <a:t> </a:t>
            </a:r>
            <a:r>
              <a:rPr lang="en-US" dirty="0" err="1" smtClean="0"/>
              <a:t>Kamble</a:t>
            </a:r>
            <a:r>
              <a:rPr lang="en-US" dirty="0" smtClean="0"/>
              <a:t>, </a:t>
            </a:r>
            <a:r>
              <a:rPr lang="en-US" dirty="0" err="1" smtClean="0"/>
              <a:t>Bhogawati</a:t>
            </a:r>
            <a:r>
              <a:rPr lang="en-US" dirty="0" smtClean="0"/>
              <a:t> </a:t>
            </a:r>
            <a:r>
              <a:rPr lang="en-US" dirty="0" err="1" smtClean="0"/>
              <a:t>Mahavidyalaya,Kurukali</a:t>
            </a:r>
            <a:r>
              <a:rPr lang="en-US" dirty="0" smtClean="0"/>
              <a:t>.</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8</a:t>
            </a:fld>
            <a:endParaRPr lang="en-US"/>
          </a:p>
        </p:txBody>
      </p:sp>
      <p:sp>
        <p:nvSpPr>
          <p:cNvPr id="36865" name="Rectangle 1"/>
          <p:cNvSpPr>
            <a:spLocks noChangeArrowheads="1"/>
          </p:cNvSpPr>
          <p:nvPr/>
        </p:nvSpPr>
        <p:spPr bwMode="auto">
          <a:xfrm>
            <a:off x="381000" y="808053"/>
            <a:ext cx="8458200" cy="461664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3200" b="1" i="0" u="none" strike="noStrike" cap="none" normalizeH="0" baseline="0" dirty="0" smtClean="0">
                <a:ln>
                  <a:noFill/>
                </a:ln>
                <a:solidFill>
                  <a:srgbClr val="CC9900"/>
                </a:solidFill>
                <a:effectLst/>
                <a:latin typeface="Arial Unicode MS" pitchFamily="34" charset="-128"/>
                <a:ea typeface="Arial Unicode MS" pitchFamily="34" charset="-128"/>
                <a:cs typeface="Arial Unicode MS" pitchFamily="34" charset="-128"/>
              </a:rPr>
              <a:t>३. नफ्याचे प्रमाण : </a:t>
            </a:r>
            <a:r>
              <a:rPr kumimoji="0" lang="en-US" sz="3200" b="1" i="0" u="none" strike="noStrike" cap="none" normalizeH="0" baseline="0" dirty="0" smtClean="0">
                <a:ln>
                  <a:noFill/>
                </a:ln>
                <a:solidFill>
                  <a:srgbClr val="CC9900"/>
                </a:solidFill>
                <a:effectLst/>
                <a:latin typeface="Arial Unicode MS" pitchFamily="34" charset="-128"/>
                <a:ea typeface="Arial Unicode MS" pitchFamily="34" charset="-128"/>
                <a:cs typeface="Arial Unicode MS" pitchFamily="34" charset="-128"/>
              </a:rPr>
              <a:t>	</a:t>
            </a:r>
            <a:endParaRPr kumimoji="0" lang="en-US" sz="3200" b="1" i="0" u="none" strike="noStrike" cap="none" normalizeH="0" baseline="0" dirty="0" smtClean="0">
              <a:ln>
                <a:noFill/>
              </a:ln>
              <a:solidFill>
                <a:srgbClr val="CC990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lang="en-US" sz="2400" dirty="0" smtClean="0">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वस्तूच्या किमतीमध्ये नफ्याचे प्रमाण अंतर्भूत असते. नफा जास्त मिळविण्यासाठी वस्तूची किंमत जास्त ठेवावी लागते. किंमत कमी ठेवल्यास नफ्याचे प्रमाण कमी होते. वस्तूच्या उत्पादन खर्चामध्ये किंमत कमी जास्त केल्यामुळे फरक पडत नाही. किंमत कमी-जास्त केल्यास त्याचा नफ्याच्या प्रमाणावर थेट फरक पडतो. म्हणून किंमत हा नफ्याचे प्रमाण ठरविणारा घटक आहे.</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9</a:t>
            </a:fld>
            <a:endParaRPr lang="en-US"/>
          </a:p>
        </p:txBody>
      </p:sp>
      <p:sp>
        <p:nvSpPr>
          <p:cNvPr id="37889" name="Rectangle 1"/>
          <p:cNvSpPr>
            <a:spLocks noChangeArrowheads="1"/>
          </p:cNvSpPr>
          <p:nvPr/>
        </p:nvSpPr>
        <p:spPr bwMode="auto">
          <a:xfrm>
            <a:off x="304800" y="533400"/>
            <a:ext cx="8534400" cy="517064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CC9900"/>
                </a:solidFill>
                <a:effectLst/>
                <a:latin typeface="Arial Unicode MS" pitchFamily="34" charset="-128"/>
                <a:ea typeface="Arial Unicode MS" pitchFamily="34" charset="-128"/>
                <a:cs typeface="Arial Unicode MS" pitchFamily="34" charset="-128"/>
              </a:rPr>
              <a:t>४. जाहिरात व विक्रीवाढ : </a:t>
            </a:r>
            <a:endParaRPr kumimoji="0" lang="en-US" sz="2800" b="1" i="0" u="none" strike="noStrike" cap="none" normalizeH="0" baseline="0" dirty="0" smtClean="0">
              <a:ln>
                <a:noFill/>
              </a:ln>
              <a:solidFill>
                <a:srgbClr val="CC990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endParaRPr kumimoji="0" lang="en-US"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जाहिरात व विक्रीवाढीसाठी केला जाणारा खर्च वस्तूच्या किमतीशी निगडित असतो. कोणत्याही वस्तूचा जाहिरात खर्च व विक्रीवाढीच्या प्रयत्नांचा खर्च हा तिच्या किमतीतून भरून काढला जातो. हा खर्च वसूल करण्याची क्षमता वस्तूच्या किमतीमध्ये असल्यास जाहिरात व विक्रीवाढीवर खर्च करण्यात येतो. दुसऱ्या भाषेत जाहिरात व विक्रीवाढ कार्यक्रमांवर वस्तूच्या किमतीचा प्रभाव पडतो. जाहिरात व विक्रीवाढ कार्यक्रम राबविण्यासाठी वस्तूच्या किमतीचा आधार असावा लागतो.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237</TotalTime>
  <Words>2853</Words>
  <Application>Microsoft Office PowerPoint</Application>
  <PresentationFormat>On-screen Show (4:3)</PresentationFormat>
  <Paragraphs>485</Paragraphs>
  <Slides>68</Slides>
  <Notes>0</Notes>
  <HiddenSlides>0</HiddenSlides>
  <MMClips>0</MMClips>
  <ScaleCrop>false</ScaleCrop>
  <HeadingPairs>
    <vt:vector size="4" baseType="variant">
      <vt:variant>
        <vt:lpstr>Theme</vt:lpstr>
      </vt:variant>
      <vt:variant>
        <vt:i4>1</vt:i4>
      </vt:variant>
      <vt:variant>
        <vt:lpstr>Slide Titles</vt:lpstr>
      </vt:variant>
      <vt:variant>
        <vt:i4>68</vt:i4>
      </vt:variant>
    </vt:vector>
  </HeadingPairs>
  <TitlesOfParts>
    <vt:vector size="69" baseType="lpstr">
      <vt:lpstr>Civic</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lpstr>Slide 44</vt:lpstr>
      <vt:lpstr>Slide 45</vt:lpstr>
      <vt:lpstr>Slide 46</vt:lpstr>
      <vt:lpstr>Slide 47</vt:lpstr>
      <vt:lpstr>Slide 48</vt:lpstr>
      <vt:lpstr>Slide 49</vt:lpstr>
      <vt:lpstr>Slide 50</vt:lpstr>
      <vt:lpstr>Slide 51</vt:lpstr>
      <vt:lpstr>Slide 52</vt:lpstr>
      <vt:lpstr>Slide 53</vt:lpstr>
      <vt:lpstr>Slide 54</vt:lpstr>
      <vt:lpstr>Slide 55</vt:lpstr>
      <vt:lpstr>Slide 56</vt:lpstr>
      <vt:lpstr>Slide 57</vt:lpstr>
      <vt:lpstr>Slide 58</vt:lpstr>
      <vt:lpstr>Slide 59</vt:lpstr>
      <vt:lpstr>Slide 60</vt:lpstr>
      <vt:lpstr>Slide 61</vt:lpstr>
      <vt:lpstr>Slide 62</vt:lpstr>
      <vt:lpstr>Slide 63</vt:lpstr>
      <vt:lpstr>Slide 64</vt:lpstr>
      <vt:lpstr>Slide 65</vt:lpstr>
      <vt:lpstr>Slide 66</vt:lpstr>
      <vt:lpstr>Slide 67</vt:lpstr>
      <vt:lpstr>Slide 68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tejpal</dc:creator>
  <cp:lastModifiedBy>tejpal</cp:lastModifiedBy>
  <cp:revision>52</cp:revision>
  <dcterms:created xsi:type="dcterms:W3CDTF">2006-08-16T00:00:00Z</dcterms:created>
  <dcterms:modified xsi:type="dcterms:W3CDTF">2021-07-15T18:57:42Z</dcterms:modified>
</cp:coreProperties>
</file>