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86FB66-56E2-4CBF-97F6-E45F7CA72344}" type="datetimeFigureOut">
              <a:rPr lang="en-US" smtClean="0"/>
              <a:pPr/>
              <a:t>03/07/2021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96BD02-F3A5-4A90-A13A-7E88FEEF6D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49FCD8-C64F-4D10-8607-F513470F77FE}" type="datetime1">
              <a:rPr lang="en-US" smtClean="0"/>
              <a:pPr/>
              <a:t>03/07/2021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E9C3EDE-C279-4CA9-85DB-54CE2C58D601}" type="datetime1">
              <a:rPr lang="en-US" smtClean="0"/>
              <a:pPr/>
              <a:t>03/07/2021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A309C5-2EBE-4D5A-B1BE-D15D86809085}" type="datetime1">
              <a:rPr lang="en-US" smtClean="0"/>
              <a:pPr/>
              <a:t>03/07/2021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58CFB2-A009-4734-8D0E-1B365F2EDF1A}" type="datetime1">
              <a:rPr lang="en-US" smtClean="0"/>
              <a:pPr/>
              <a:t>03/07/2021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9A15CCC-797A-4B7E-9B75-31683D1A5C1E}" type="datetime1">
              <a:rPr lang="en-US" smtClean="0"/>
              <a:pPr/>
              <a:t>03/07/2021</a:t>
            </a:fld>
            <a:endParaRPr lang="en-US"/>
          </a:p>
        </p:txBody>
      </p:sp>
      <p:sp>
        <p:nvSpPr>
          <p:cNvPr id="5" name="Footer Placeholder 4"/>
          <p:cNvSpPr>
            <a:spLocks noGrp="1"/>
          </p:cNvSpPr>
          <p:nvPr>
            <p:ph type="ftr" sz="quarter" idx="11"/>
          </p:nvPr>
        </p:nvSpPr>
        <p:spPr/>
        <p:txBody>
          <a:bodyPr/>
          <a:lstStyle>
            <a:extLst/>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503A76-6509-4976-8DEF-77504BBD3D56}" type="datetime1">
              <a:rPr lang="en-US" smtClean="0"/>
              <a:pPr/>
              <a:t>03/07/2021</a:t>
            </a:fld>
            <a:endParaRPr lang="en-US"/>
          </a:p>
        </p:txBody>
      </p:sp>
      <p:sp>
        <p:nvSpPr>
          <p:cNvPr id="6" name="Footer Placeholder 5"/>
          <p:cNvSpPr>
            <a:spLocks noGrp="1"/>
          </p:cNvSpPr>
          <p:nvPr>
            <p:ph type="ftr" sz="quarter" idx="11"/>
          </p:nvPr>
        </p:nvSpPr>
        <p:spPr/>
        <p:txBody>
          <a:bodyPr/>
          <a:lstStyle>
            <a:extLst/>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BD7B9D1-BA37-46AD-8FD6-02D5E5D9B881}" type="datetime1">
              <a:rPr lang="en-US" smtClean="0"/>
              <a:pPr/>
              <a:t>03/07/2021</a:t>
            </a:fld>
            <a:endParaRPr lang="en-US"/>
          </a:p>
        </p:txBody>
      </p:sp>
      <p:sp>
        <p:nvSpPr>
          <p:cNvPr id="8" name="Footer Placeholder 7"/>
          <p:cNvSpPr>
            <a:spLocks noGrp="1"/>
          </p:cNvSpPr>
          <p:nvPr>
            <p:ph type="ftr" sz="quarter" idx="11"/>
          </p:nvPr>
        </p:nvSpPr>
        <p:spPr/>
        <p:txBody>
          <a:bodyPr/>
          <a:lstStyle>
            <a:extLst/>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17B1A1B-FDE1-467F-9F27-FE7C50FFC49E}" type="datetime1">
              <a:rPr lang="en-US" smtClean="0"/>
              <a:pPr/>
              <a:t>03/07/2021</a:t>
            </a:fld>
            <a:endParaRPr lang="en-US"/>
          </a:p>
        </p:txBody>
      </p:sp>
      <p:sp>
        <p:nvSpPr>
          <p:cNvPr id="4" name="Footer Placeholder 3"/>
          <p:cNvSpPr>
            <a:spLocks noGrp="1"/>
          </p:cNvSpPr>
          <p:nvPr>
            <p:ph type="ftr" sz="quarter" idx="11"/>
          </p:nvPr>
        </p:nvSpPr>
        <p:spPr/>
        <p:txBody>
          <a:bodyPr/>
          <a:lstStyle>
            <a:extLst/>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DD8FCD0-C3AF-4045-95E5-464D63A542D2}" type="datetime1">
              <a:rPr lang="en-US" smtClean="0"/>
              <a:pPr/>
              <a:t>03/07/2021</a:t>
            </a:fld>
            <a:endParaRPr lang="en-US"/>
          </a:p>
        </p:txBody>
      </p:sp>
      <p:sp>
        <p:nvSpPr>
          <p:cNvPr id="3" name="Footer Placeholder 2"/>
          <p:cNvSpPr>
            <a:spLocks noGrp="1"/>
          </p:cNvSpPr>
          <p:nvPr>
            <p:ph type="ftr" sz="quarter" idx="11"/>
          </p:nvPr>
        </p:nvSpPr>
        <p:spPr/>
        <p:txBody>
          <a:bodyPr/>
          <a:lstStyle>
            <a:extLst/>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9F412B0-7E3D-46CA-B6BB-404247F259DF}" type="datetime1">
              <a:rPr lang="en-US" smtClean="0"/>
              <a:pPr/>
              <a:t>03/07/2021</a:t>
            </a:fld>
            <a:endParaRPr lang="en-US"/>
          </a:p>
        </p:txBody>
      </p:sp>
      <p:sp>
        <p:nvSpPr>
          <p:cNvPr id="6" name="Footer Placeholder 5"/>
          <p:cNvSpPr>
            <a:spLocks noGrp="1"/>
          </p:cNvSpPr>
          <p:nvPr>
            <p:ph type="ftr" sz="quarter" idx="11"/>
          </p:nvPr>
        </p:nvSpPr>
        <p:spPr/>
        <p:txBody>
          <a:bodyPr/>
          <a:lstStyle>
            <a:extLst/>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8C84B6A-5DF9-49E9-896A-06D989310F1B}" type="datetime1">
              <a:rPr lang="en-US" smtClean="0"/>
              <a:pPr/>
              <a:t>03/07/2021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1525C9A-91F0-42C9-AC45-CD22EFE27AE2}" type="datetime1">
              <a:rPr lang="en-US" smtClean="0"/>
              <a:pPr/>
              <a:t>03/07/2021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859066"/>
            <a:ext cx="8305800" cy="4708981"/>
          </a:xfrm>
          <a:prstGeom prst="rect">
            <a:avLst/>
          </a:prstGeom>
        </p:spPr>
        <p:txBody>
          <a:bodyPr wrap="square">
            <a:spAutoFit/>
          </a:bodyPr>
          <a:lstStyle/>
          <a:p>
            <a:pPr algn="ctr"/>
            <a:endParaRPr lang="en-US" sz="3200" b="1" dirty="0" smtClean="0">
              <a:solidFill>
                <a:srgbClr val="7030A0"/>
              </a:solidFill>
              <a:latin typeface="Arial Unicode MS" pitchFamily="34" charset="-128"/>
              <a:ea typeface="Arial Unicode MS" pitchFamily="34" charset="-128"/>
              <a:cs typeface="Arial Unicode MS" pitchFamily="34" charset="-128"/>
            </a:endParaRPr>
          </a:p>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a:t>
            </a:r>
            <a:r>
              <a:rPr lang="mr-IN" sz="3200" b="1" dirty="0" smtClean="0">
                <a:solidFill>
                  <a:srgbClr val="7030A0"/>
                </a:solidFill>
                <a:latin typeface="Arial Unicode MS" pitchFamily="34" charset="-128"/>
                <a:ea typeface="Arial Unicode MS" pitchFamily="34" charset="-128"/>
                <a:cs typeface="Arial Unicode MS" pitchFamily="34" charset="-128"/>
              </a:rPr>
              <a:t>: </a:t>
            </a:r>
            <a:r>
              <a:rPr lang="mr-IN" sz="3200" b="1" dirty="0" smtClean="0">
                <a:solidFill>
                  <a:srgbClr val="7030A0"/>
                </a:solidFill>
                <a:latin typeface="Arial Unicode MS" pitchFamily="34" charset="-128"/>
                <a:ea typeface="Arial Unicode MS" pitchFamily="34" charset="-128"/>
                <a:cs typeface="Arial Unicode MS" pitchFamily="34" charset="-128"/>
              </a:rPr>
              <a:t>विमाशास्त्र</a:t>
            </a:r>
            <a:endParaRPr lang="en-GB" sz="2000" b="1" dirty="0" smtClean="0">
              <a:solidFill>
                <a:srgbClr val="002060"/>
              </a:solidFill>
              <a:latin typeface="Times New Roman" pitchFamily="18" charset="0"/>
              <a:ea typeface="Arial Unicode MS" pitchFamily="34" charset="-128"/>
              <a:cs typeface="Times New Roman" pitchFamily="18" charset="0"/>
            </a:endParaRPr>
          </a:p>
          <a:p>
            <a:pPr algn="ctr" eaLnBrk="0" fontAlgn="base" hangingPunct="0">
              <a:lnSpc>
                <a:spcPct val="150000"/>
              </a:lnSpc>
              <a:spcBef>
                <a:spcPct val="0"/>
              </a:spcBef>
              <a:spcAft>
                <a:spcPct val="0"/>
              </a:spcAft>
            </a:pPr>
            <a:endParaRPr lang="en-GB" sz="2000" b="1" dirty="0" smtClean="0">
              <a:solidFill>
                <a:srgbClr val="002060"/>
              </a:solidFill>
              <a:latin typeface="Times New Roman" pitchFamily="18" charset="0"/>
              <a:ea typeface="Arial Unicode MS" pitchFamily="34" charset="-128"/>
              <a:cs typeface="Times New Roman" pitchFamily="18" charset="0"/>
            </a:endParaRPr>
          </a:p>
          <a:p>
            <a:pPr lvl="0" indent="457200" algn="ctr" fontAlgn="base">
              <a:lnSpc>
                <a:spcPct val="150000"/>
              </a:lnSpc>
              <a:spcBef>
                <a:spcPct val="0"/>
              </a:spcBef>
              <a:spcAft>
                <a:spcPct val="0"/>
              </a:spcAft>
            </a:pPr>
            <a:r>
              <a:rPr lang="mr-IN" sz="2800" b="1" dirty="0" smtClean="0">
                <a:solidFill>
                  <a:srgbClr val="00B050"/>
                </a:solidFill>
                <a:latin typeface="Arial Unicode MS" pitchFamily="34" charset="-128"/>
                <a:ea typeface="Arial Unicode MS" pitchFamily="34" charset="-128"/>
                <a:cs typeface="Arial Unicode MS" pitchFamily="34" charset="-128"/>
              </a:rPr>
              <a:t>संकीर्ण विमे : स्वरूप व संरक्षण</a:t>
            </a:r>
            <a:endParaRPr lang="en-US" sz="2800" dirty="0" smtClean="0">
              <a:solidFill>
                <a:srgbClr val="00B050"/>
              </a:solidFill>
              <a:latin typeface="Arial" pitchFamily="34" charset="0"/>
              <a:cs typeface="Arial" pitchFamily="34" charset="0"/>
            </a:endParaRPr>
          </a:p>
          <a:p>
            <a:pPr lvl="0" indent="457200" algn="ctr" eaLnBrk="0" fontAlgn="base" hangingPunct="0">
              <a:lnSpc>
                <a:spcPct val="150000"/>
              </a:lnSpc>
              <a:spcBef>
                <a:spcPct val="0"/>
              </a:spcBef>
              <a:spcAft>
                <a:spcPct val="0"/>
              </a:spcAft>
            </a:pPr>
            <a:r>
              <a:rPr lang="mr-IN" sz="2400" b="1" dirty="0" smtClean="0">
                <a:solidFill>
                  <a:srgbClr val="00B050"/>
                </a:solidFill>
                <a:latin typeface="Times New Roman" pitchFamily="18" charset="0"/>
                <a:ea typeface="Arial Unicode MS" pitchFamily="34" charset="-128"/>
                <a:cs typeface="Mangal" pitchFamily="18" charset="0"/>
              </a:rPr>
              <a:t>(</a:t>
            </a:r>
            <a:r>
              <a:rPr lang="en-GB" sz="2400" b="1" dirty="0" smtClean="0">
                <a:solidFill>
                  <a:srgbClr val="00B050"/>
                </a:solidFill>
                <a:latin typeface="Times New Roman" pitchFamily="18" charset="0"/>
                <a:ea typeface="Arial Unicode MS" pitchFamily="34" charset="-128"/>
                <a:cs typeface="Times New Roman" pitchFamily="18" charset="0"/>
              </a:rPr>
              <a:t>Miscellaneous Insurances: Nature and </a:t>
            </a:r>
            <a:r>
              <a:rPr lang="en-GB" sz="2400" b="1" dirty="0" smtClean="0">
                <a:solidFill>
                  <a:srgbClr val="00B050"/>
                </a:solidFill>
                <a:latin typeface="Times New Roman" pitchFamily="18" charset="0"/>
                <a:ea typeface="Arial Unicode MS" pitchFamily="34" charset="-128"/>
                <a:cs typeface="Times New Roman" pitchFamily="18" charset="0"/>
              </a:rPr>
              <a:t>Cover)</a:t>
            </a:r>
            <a:endParaRPr lang="en-GB" sz="2400" b="1" dirty="0" smtClean="0">
              <a:solidFill>
                <a:srgbClr val="00B050"/>
              </a:solidFill>
              <a:latin typeface="Times New Roman" pitchFamily="18" charset="0"/>
              <a:ea typeface="Arial Unicode MS" pitchFamily="34" charset="-128"/>
              <a:cs typeface="Times New Roman" pitchFamily="18" charset="0"/>
            </a:endParaRPr>
          </a:p>
          <a:p>
            <a:pPr algn="ctr"/>
            <a:endParaRPr lang="en-US" sz="2400" b="1" dirty="0" smtClean="0">
              <a:solidFill>
                <a:srgbClr val="FF0000"/>
              </a:solidFill>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sz="2400" dirty="0"/>
          </a:p>
        </p:txBody>
      </p:sp>
      <p:pic>
        <p:nvPicPr>
          <p:cNvPr id="3" name="Picture 2" descr="F:\Mahadev Kamble Sir PPT\WhatsApp Image 2021-06-24 at 6.45.51 PM.jpeg"/>
          <p:cNvPicPr>
            <a:picLocks noChangeAspect="1" noChangeArrowheads="1"/>
          </p:cNvPicPr>
          <p:nvPr/>
        </p:nvPicPr>
        <p:blipFill>
          <a:blip r:embed="rId2" cstate="print"/>
          <a:srcRect t="5963"/>
          <a:stretch>
            <a:fillRect/>
          </a:stretch>
        </p:blipFill>
        <p:spPr bwMode="auto">
          <a:xfrm>
            <a:off x="533400" y="914400"/>
            <a:ext cx="1981200" cy="2063262"/>
          </a:xfrm>
          <a:prstGeom prst="rect">
            <a:avLst/>
          </a:prstGeom>
          <a:noFill/>
        </p:spPr>
      </p:pic>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381000" y="533400"/>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 विकलांगता </a:t>
            </a:r>
            <a:r>
              <a:rPr kumimoji="0" lang="mr-IN" sz="28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Disablement) : </a:t>
            </a:r>
            <a:endParaRPr kumimoji="0" lang="en-US" sz="28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शारीरिक विकलांगतेससुद्धा संरक्षण देण्यात येते. अपघातामुळे विमेदारास शारीरिक स्वरूपाची दुखापत होऊन ते विकलांग झाल्यास व परिणामस्वरूप तो आपला उदरनिर्वाहाचा व्यवसाय किंवा कामधंदा करण्यास असमर्थ ठरल्यास ती विकलांगता समजली जाते. अर्थात, त्याच्या उत्पन्न मिळविण्याच्या क्षमतेशी या विकलांगतेचा संबंध जोडला जात नाही. त्यामुळे विमेदार अपघाताने विकलांग झाला व त्याची उत्पन्न मिळविण्याची क्षमता कायम राहिली तरीसुद्धा विमेदारास विकलांगता आली असे समजून, विमा कंपनीकडून निर्धारित विमा रक्कम मिळेल.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81000" y="289285"/>
            <a:ext cx="8382000" cy="64171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विकलांगतेचे स्वरूप चार प्रकारचे असू शकते.</a:t>
            </a:r>
            <a:endParaRPr kumimoji="0" lang="en-US"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(अ) कायमची पूर्ण विकलांगता </a:t>
            </a:r>
            <a:endParaRPr kumimoji="0" lang="en-US"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Permanent Total Disablement)</a:t>
            </a:r>
          </a:p>
          <a:p>
            <a:pPr marL="0" marR="0" lvl="0" indent="457200" algn="l" defTabSz="914400" rtl="0" eaLnBrk="0" fontAlgn="base" latinLnBrk="0" hangingPunct="0">
              <a:lnSpc>
                <a:spcPct val="150000"/>
              </a:lnSpc>
              <a:spcBef>
                <a:spcPct val="0"/>
              </a:spcBef>
              <a:spcAft>
                <a:spcPct val="0"/>
              </a:spcAft>
              <a:buClrTx/>
              <a:buSzTx/>
              <a:buFontTx/>
              <a:buNone/>
              <a:tabLst/>
            </a:pPr>
            <a:endParaRPr kumimoji="0" lang="en-GB" sz="11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lvl="0" indent="457200" eaLnBrk="0" fontAlgn="base" hangingPunct="0">
              <a:lnSpc>
                <a:spcPct val="150000"/>
              </a:lnSpc>
              <a:spcBef>
                <a:spcPct val="0"/>
              </a:spcBef>
              <a:spcAft>
                <a:spcPct val="0"/>
              </a:spcAft>
            </a:pPr>
            <a:r>
              <a:rPr lang="en-US" sz="2400" b="1" dirty="0" smtClean="0">
                <a:solidFill>
                  <a:srgbClr val="0070C0"/>
                </a:solidFill>
                <a:latin typeface="Arial Unicode MS" pitchFamily="34" charset="-128"/>
                <a:ea typeface="Arial Unicode MS" pitchFamily="34" charset="-128"/>
                <a:cs typeface="Arial Unicode MS" pitchFamily="34" charset="-128"/>
              </a:rPr>
              <a:t>(ब) </a:t>
            </a:r>
            <a:r>
              <a:rPr lang="en-US" sz="2400" b="1" dirty="0" err="1" smtClean="0">
                <a:solidFill>
                  <a:srgbClr val="0070C0"/>
                </a:solidFill>
                <a:latin typeface="Arial Unicode MS" pitchFamily="34" charset="-128"/>
                <a:ea typeface="Arial Unicode MS" pitchFamily="34" charset="-128"/>
                <a:cs typeface="Arial Unicode MS" pitchFamily="34" charset="-128"/>
              </a:rPr>
              <a:t>कायमची</a:t>
            </a:r>
            <a:r>
              <a:rPr lang="en-US" sz="2400" b="1" dirty="0" smtClean="0">
                <a:solidFill>
                  <a:srgbClr val="0070C0"/>
                </a:solidFill>
                <a:latin typeface="Arial Unicode MS" pitchFamily="34" charset="-128"/>
                <a:ea typeface="Arial Unicode MS" pitchFamily="34" charset="-128"/>
                <a:cs typeface="Arial Unicode MS" pitchFamily="34" charset="-128"/>
              </a:rPr>
              <a:t> </a:t>
            </a:r>
            <a:r>
              <a:rPr lang="en-US" sz="2400" b="1" dirty="0" err="1" smtClean="0">
                <a:solidFill>
                  <a:srgbClr val="0070C0"/>
                </a:solidFill>
                <a:latin typeface="Arial Unicode MS" pitchFamily="34" charset="-128"/>
                <a:ea typeface="Arial Unicode MS" pitchFamily="34" charset="-128"/>
                <a:cs typeface="Arial Unicode MS" pitchFamily="34" charset="-128"/>
              </a:rPr>
              <a:t>आंशिक</a:t>
            </a:r>
            <a:r>
              <a:rPr lang="en-US" sz="2400" b="1" dirty="0" smtClean="0">
                <a:solidFill>
                  <a:srgbClr val="0070C0"/>
                </a:solidFill>
                <a:latin typeface="Arial Unicode MS" pitchFamily="34" charset="-128"/>
                <a:ea typeface="Arial Unicode MS" pitchFamily="34" charset="-128"/>
                <a:cs typeface="Arial Unicode MS" pitchFamily="34" charset="-128"/>
              </a:rPr>
              <a:t> </a:t>
            </a:r>
            <a:r>
              <a:rPr lang="en-US" sz="2400" b="1" dirty="0" err="1" smtClean="0">
                <a:solidFill>
                  <a:srgbClr val="0070C0"/>
                </a:solidFill>
                <a:latin typeface="Arial Unicode MS" pitchFamily="34" charset="-128"/>
                <a:ea typeface="Arial Unicode MS" pitchFamily="34" charset="-128"/>
                <a:cs typeface="Arial Unicode MS" pitchFamily="34" charset="-128"/>
              </a:rPr>
              <a:t>विकलांगता</a:t>
            </a:r>
            <a:r>
              <a:rPr lang="en-US" sz="2400" b="1" dirty="0" smtClean="0">
                <a:solidFill>
                  <a:srgbClr val="0070C0"/>
                </a:solidFill>
                <a:latin typeface="Arial Unicode MS" pitchFamily="34" charset="-128"/>
                <a:ea typeface="Arial Unicode MS" pitchFamily="34" charset="-128"/>
                <a:cs typeface="Arial Unicode MS" pitchFamily="34" charset="-128"/>
              </a:rPr>
              <a:t> </a:t>
            </a:r>
          </a:p>
          <a:p>
            <a:pPr lvl="0" indent="457200" eaLnBrk="0" fontAlgn="base" hangingPunct="0">
              <a:lnSpc>
                <a:spcPct val="150000"/>
              </a:lnSpc>
              <a:spcBef>
                <a:spcPct val="0"/>
              </a:spcBef>
              <a:spcAft>
                <a:spcPct val="0"/>
              </a:spcAft>
            </a:pPr>
            <a:r>
              <a:rPr lang="en-US" sz="2400" b="1" dirty="0" smtClean="0">
                <a:solidFill>
                  <a:srgbClr val="0070C0"/>
                </a:solidFill>
                <a:latin typeface="Arial Unicode MS" pitchFamily="34" charset="-128"/>
                <a:ea typeface="Arial Unicode MS" pitchFamily="34" charset="-128"/>
                <a:cs typeface="Arial Unicode MS" pitchFamily="34" charset="-128"/>
              </a:rPr>
              <a:t>(</a:t>
            </a:r>
            <a:r>
              <a:rPr lang="en-GB" sz="2400" b="1" dirty="0" smtClean="0">
                <a:solidFill>
                  <a:srgbClr val="0070C0"/>
                </a:solidFill>
                <a:latin typeface="Arial Unicode MS" pitchFamily="34" charset="-128"/>
                <a:ea typeface="Arial Unicode MS" pitchFamily="34" charset="-128"/>
                <a:cs typeface="Arial Unicode MS" pitchFamily="34" charset="-128"/>
              </a:rPr>
              <a:t>Permanent Partial Disablement) </a:t>
            </a:r>
          </a:p>
          <a:p>
            <a:pPr lvl="0" indent="457200" eaLnBrk="0" fontAlgn="base" hangingPunct="0">
              <a:lnSpc>
                <a:spcPct val="150000"/>
              </a:lnSpc>
              <a:spcBef>
                <a:spcPct val="0"/>
              </a:spcBef>
              <a:spcAft>
                <a:spcPct val="0"/>
              </a:spcAft>
            </a:pPr>
            <a:endParaRPr lang="en-GB" sz="1100" b="1" dirty="0" smtClean="0">
              <a:solidFill>
                <a:srgbClr val="0070C0"/>
              </a:solidFill>
              <a:latin typeface="Arial Unicode MS" pitchFamily="34" charset="-128"/>
              <a:ea typeface="Arial Unicode MS" pitchFamily="34" charset="-128"/>
              <a:cs typeface="Arial Unicode MS" pitchFamily="34" charset="-128"/>
            </a:endParaRPr>
          </a:p>
          <a:p>
            <a:pPr indent="457200" eaLnBrk="0" fontAlgn="base" hangingPunct="0">
              <a:lnSpc>
                <a:spcPct val="150000"/>
              </a:lnSpc>
              <a:spcBef>
                <a:spcPct val="0"/>
              </a:spcBef>
              <a:spcAft>
                <a:spcPct val="0"/>
              </a:spcAft>
            </a:pPr>
            <a:r>
              <a:rPr lang="en-US" sz="2400" b="1" dirty="0" smtClean="0">
                <a:solidFill>
                  <a:srgbClr val="0070C0"/>
                </a:solidFill>
                <a:latin typeface="Arial Unicode MS" pitchFamily="34" charset="-128"/>
                <a:ea typeface="Arial Unicode MS" pitchFamily="34" charset="-128"/>
                <a:cs typeface="Arial Unicode MS" pitchFamily="34" charset="-128"/>
              </a:rPr>
              <a:t>(क) </a:t>
            </a:r>
            <a:r>
              <a:rPr lang="en-US" sz="2400" b="1" dirty="0" err="1" smtClean="0">
                <a:solidFill>
                  <a:srgbClr val="0070C0"/>
                </a:solidFill>
                <a:latin typeface="Arial Unicode MS" pitchFamily="34" charset="-128"/>
                <a:ea typeface="Arial Unicode MS" pitchFamily="34" charset="-128"/>
                <a:cs typeface="Arial Unicode MS" pitchFamily="34" charset="-128"/>
              </a:rPr>
              <a:t>तात्पुरती</a:t>
            </a:r>
            <a:r>
              <a:rPr lang="en-US" sz="2400" b="1" dirty="0" smtClean="0">
                <a:solidFill>
                  <a:srgbClr val="0070C0"/>
                </a:solidFill>
                <a:latin typeface="Arial Unicode MS" pitchFamily="34" charset="-128"/>
                <a:ea typeface="Arial Unicode MS" pitchFamily="34" charset="-128"/>
                <a:cs typeface="Arial Unicode MS" pitchFamily="34" charset="-128"/>
              </a:rPr>
              <a:t> </a:t>
            </a:r>
            <a:r>
              <a:rPr lang="en-US" sz="2400" b="1" dirty="0" err="1" smtClean="0">
                <a:solidFill>
                  <a:srgbClr val="0070C0"/>
                </a:solidFill>
                <a:latin typeface="Arial Unicode MS" pitchFamily="34" charset="-128"/>
                <a:ea typeface="Arial Unicode MS" pitchFamily="34" charset="-128"/>
                <a:cs typeface="Arial Unicode MS" pitchFamily="34" charset="-128"/>
              </a:rPr>
              <a:t>पूर्ण</a:t>
            </a:r>
            <a:r>
              <a:rPr lang="en-US" sz="2400" b="1" dirty="0" smtClean="0">
                <a:solidFill>
                  <a:srgbClr val="0070C0"/>
                </a:solidFill>
                <a:latin typeface="Arial Unicode MS" pitchFamily="34" charset="-128"/>
                <a:ea typeface="Arial Unicode MS" pitchFamily="34" charset="-128"/>
                <a:cs typeface="Arial Unicode MS" pitchFamily="34" charset="-128"/>
              </a:rPr>
              <a:t> </a:t>
            </a:r>
            <a:r>
              <a:rPr lang="en-US" sz="2400" b="1" dirty="0" err="1" smtClean="0">
                <a:solidFill>
                  <a:srgbClr val="0070C0"/>
                </a:solidFill>
                <a:latin typeface="Arial Unicode MS" pitchFamily="34" charset="-128"/>
                <a:ea typeface="Arial Unicode MS" pitchFamily="34" charset="-128"/>
                <a:cs typeface="Arial Unicode MS" pitchFamily="34" charset="-128"/>
              </a:rPr>
              <a:t>विकलांगता</a:t>
            </a:r>
            <a:r>
              <a:rPr lang="en-US" sz="2400" b="1" dirty="0" smtClean="0">
                <a:solidFill>
                  <a:srgbClr val="0070C0"/>
                </a:solidFill>
                <a:latin typeface="Arial Unicode MS" pitchFamily="34" charset="-128"/>
                <a:ea typeface="Arial Unicode MS" pitchFamily="34" charset="-128"/>
                <a:cs typeface="Arial Unicode MS" pitchFamily="34" charset="-128"/>
              </a:rPr>
              <a:t> </a:t>
            </a:r>
          </a:p>
          <a:p>
            <a:pPr indent="457200" eaLnBrk="0" fontAlgn="base" hangingPunct="0">
              <a:lnSpc>
                <a:spcPct val="150000"/>
              </a:lnSpc>
              <a:spcBef>
                <a:spcPct val="0"/>
              </a:spcBef>
              <a:spcAft>
                <a:spcPct val="0"/>
              </a:spcAft>
            </a:pPr>
            <a:r>
              <a:rPr lang="en-US" sz="2400" b="1" dirty="0" smtClean="0">
                <a:solidFill>
                  <a:srgbClr val="0070C0"/>
                </a:solidFill>
                <a:latin typeface="Arial Unicode MS" pitchFamily="34" charset="-128"/>
                <a:ea typeface="Arial Unicode MS" pitchFamily="34" charset="-128"/>
                <a:cs typeface="Arial Unicode MS" pitchFamily="34" charset="-128"/>
              </a:rPr>
              <a:t>(</a:t>
            </a:r>
            <a:r>
              <a:rPr lang="en-GB" sz="2400" b="1" dirty="0" smtClean="0">
                <a:solidFill>
                  <a:srgbClr val="0070C0"/>
                </a:solidFill>
                <a:latin typeface="Arial Unicode MS" pitchFamily="34" charset="-128"/>
                <a:ea typeface="Arial Unicode MS" pitchFamily="34" charset="-128"/>
                <a:cs typeface="Arial Unicode MS" pitchFamily="34" charset="-128"/>
              </a:rPr>
              <a:t>Temporary Total Disablement) : </a:t>
            </a:r>
          </a:p>
          <a:p>
            <a:pPr indent="457200" eaLnBrk="0" fontAlgn="base" hangingPunct="0">
              <a:lnSpc>
                <a:spcPct val="150000"/>
              </a:lnSpc>
              <a:spcBef>
                <a:spcPct val="0"/>
              </a:spcBef>
              <a:spcAft>
                <a:spcPct val="0"/>
              </a:spcAft>
            </a:pPr>
            <a:endParaRPr lang="en-US" sz="1200" dirty="0" smtClean="0">
              <a:solidFill>
                <a:srgbClr val="0070C0"/>
              </a:solidFill>
              <a:latin typeface="Arial Unicode MS" pitchFamily="34" charset="-128"/>
              <a:ea typeface="Arial Unicode MS" pitchFamily="34" charset="-128"/>
              <a:cs typeface="Arial Unicode MS" pitchFamily="34" charset="-128"/>
            </a:endParaRPr>
          </a:p>
          <a:p>
            <a:pPr indent="457200" eaLnBrk="0" fontAlgn="base" hangingPunct="0">
              <a:lnSpc>
                <a:spcPct val="150000"/>
              </a:lnSpc>
              <a:spcBef>
                <a:spcPct val="0"/>
              </a:spcBef>
              <a:spcAft>
                <a:spcPct val="0"/>
              </a:spcAft>
            </a:pPr>
            <a:r>
              <a:rPr lang="en-US" sz="2400" b="1" dirty="0" smtClean="0">
                <a:solidFill>
                  <a:srgbClr val="0070C0"/>
                </a:solidFill>
                <a:latin typeface="Arial Unicode MS" pitchFamily="34" charset="-128"/>
                <a:ea typeface="Arial Unicode MS" pitchFamily="34" charset="-128"/>
                <a:cs typeface="Arial Unicode MS" pitchFamily="34" charset="-128"/>
              </a:rPr>
              <a:t>(ड) </a:t>
            </a:r>
            <a:r>
              <a:rPr lang="en-US" sz="2400" b="1" dirty="0" err="1" smtClean="0">
                <a:solidFill>
                  <a:srgbClr val="0070C0"/>
                </a:solidFill>
                <a:latin typeface="Arial Unicode MS" pitchFamily="34" charset="-128"/>
                <a:ea typeface="Arial Unicode MS" pitchFamily="34" charset="-128"/>
                <a:cs typeface="Arial Unicode MS" pitchFamily="34" charset="-128"/>
              </a:rPr>
              <a:t>तात्पुरती</a:t>
            </a:r>
            <a:r>
              <a:rPr lang="en-US" sz="2400" b="1" dirty="0" smtClean="0">
                <a:solidFill>
                  <a:srgbClr val="0070C0"/>
                </a:solidFill>
                <a:latin typeface="Arial Unicode MS" pitchFamily="34" charset="-128"/>
                <a:ea typeface="Arial Unicode MS" pitchFamily="34" charset="-128"/>
                <a:cs typeface="Arial Unicode MS" pitchFamily="34" charset="-128"/>
              </a:rPr>
              <a:t> </a:t>
            </a:r>
            <a:r>
              <a:rPr lang="en-US" sz="2400" b="1" dirty="0" err="1" smtClean="0">
                <a:solidFill>
                  <a:srgbClr val="0070C0"/>
                </a:solidFill>
                <a:latin typeface="Arial Unicode MS" pitchFamily="34" charset="-128"/>
                <a:ea typeface="Arial Unicode MS" pitchFamily="34" charset="-128"/>
                <a:cs typeface="Arial Unicode MS" pitchFamily="34" charset="-128"/>
              </a:rPr>
              <a:t>आंशिक</a:t>
            </a:r>
            <a:r>
              <a:rPr lang="en-US" sz="2400" b="1" dirty="0" smtClean="0">
                <a:solidFill>
                  <a:srgbClr val="0070C0"/>
                </a:solidFill>
                <a:latin typeface="Arial Unicode MS" pitchFamily="34" charset="-128"/>
                <a:ea typeface="Arial Unicode MS" pitchFamily="34" charset="-128"/>
                <a:cs typeface="Arial Unicode MS" pitchFamily="34" charset="-128"/>
              </a:rPr>
              <a:t> </a:t>
            </a:r>
            <a:r>
              <a:rPr lang="en-US" sz="2400" b="1" dirty="0" err="1" smtClean="0">
                <a:solidFill>
                  <a:srgbClr val="0070C0"/>
                </a:solidFill>
                <a:latin typeface="Arial Unicode MS" pitchFamily="34" charset="-128"/>
                <a:ea typeface="Arial Unicode MS" pitchFamily="34" charset="-128"/>
                <a:cs typeface="Arial Unicode MS" pitchFamily="34" charset="-128"/>
              </a:rPr>
              <a:t>विकलांगता</a:t>
            </a:r>
            <a:r>
              <a:rPr lang="en-US" sz="2400" b="1" dirty="0" smtClean="0">
                <a:solidFill>
                  <a:srgbClr val="0070C0"/>
                </a:solidFill>
                <a:latin typeface="Arial Unicode MS" pitchFamily="34" charset="-128"/>
                <a:ea typeface="Arial Unicode MS" pitchFamily="34" charset="-128"/>
                <a:cs typeface="Arial Unicode MS" pitchFamily="34" charset="-128"/>
              </a:rPr>
              <a:t> </a:t>
            </a:r>
          </a:p>
          <a:p>
            <a:pPr indent="457200" eaLnBrk="0" fontAlgn="base" hangingPunct="0">
              <a:lnSpc>
                <a:spcPct val="150000"/>
              </a:lnSpc>
              <a:spcBef>
                <a:spcPct val="0"/>
              </a:spcBef>
              <a:spcAft>
                <a:spcPct val="0"/>
              </a:spcAft>
            </a:pPr>
            <a:r>
              <a:rPr lang="en-US" sz="2400" b="1" dirty="0" smtClean="0">
                <a:solidFill>
                  <a:srgbClr val="0070C0"/>
                </a:solidFill>
                <a:latin typeface="Arial Unicode MS" pitchFamily="34" charset="-128"/>
                <a:ea typeface="Arial Unicode MS" pitchFamily="34" charset="-128"/>
                <a:cs typeface="Arial Unicode MS" pitchFamily="34" charset="-128"/>
              </a:rPr>
              <a:t>(</a:t>
            </a:r>
            <a:r>
              <a:rPr lang="en-GB" sz="2400" b="1" dirty="0" smtClean="0">
                <a:solidFill>
                  <a:srgbClr val="0070C0"/>
                </a:solidFill>
                <a:latin typeface="Arial Unicode MS" pitchFamily="34" charset="-128"/>
                <a:ea typeface="Arial Unicode MS" pitchFamily="34" charset="-128"/>
                <a:cs typeface="Arial Unicode MS" pitchFamily="34" charset="-128"/>
              </a:rPr>
              <a:t>Temporary Partial Disablement) </a:t>
            </a:r>
            <a:endParaRPr lang="en-US" sz="2400" dirty="0" smtClean="0">
              <a:solidFill>
                <a:srgbClr val="0070C0"/>
              </a:solidFill>
              <a:latin typeface="Arial Unicode MS" pitchFamily="34" charset="-128"/>
              <a:ea typeface="Arial Unicode MS" pitchFamily="34" charset="-128"/>
              <a:cs typeface="Arial Unicode MS" pitchFamily="34" charset="-128"/>
            </a:endParaRPr>
          </a:p>
          <a:p>
            <a:pPr lvl="0" indent="457200" eaLnBrk="0" fontAlgn="base" hangingPunct="0">
              <a:lnSpc>
                <a:spcPct val="150000"/>
              </a:lnSpc>
              <a:spcBef>
                <a:spcPct val="0"/>
              </a:spcBef>
              <a:spcAft>
                <a:spcPct val="0"/>
              </a:spcAft>
            </a:pP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81000" y="1163242"/>
            <a:ext cx="83058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वैयक्तिक अपघात विम्याचे प्रकार</a:t>
            </a:r>
            <a:endParaRPr kumimoji="0" lang="en-US"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१. फक्त अपघात विमा : </a:t>
            </a:r>
            <a:endParaRPr kumimoji="0" lang="en-US" sz="2800" b="1"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फक्त अपघातांविरुद्ध विमा संरक्षण दिले जाते. वेगवेगळ्या साधनांद्वारे व कारणांमुळे झालेल्या अपघातांचा या विमाकरारात समावेश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81000" y="558855"/>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२. अपघात व विशिष्ट रोग विमा </a:t>
            </a:r>
            <a:endParaRPr kumimoji="0" lang="en-US"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Times New Roman" pitchFamily="18" charset="0"/>
              </a:rPr>
              <a:t>Accident and Specified Diseases Insurance)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अपघाताचे कलम व विशिष्ट रोगाबाबतचे कलम अंतर्भूत असते. अपघाताविरुद्ध पूर्ण विमा संरक्षण असते. पण विशिष्ट रोगाबाबत फक्त विकलांगतेविरुद्ध विमा संरक्षण असते. त्या विशिष्ट रोगामुळे मृत्यू झाल्यास त्याविरुद्ध विमा संरक्षण नसते. (तो आयुर्विम्याचा भाग आहे) विमा कंपनीच्या यादीमध्ये ज्या रोगांची नावे असतील त्या रोगाची लागण झाल्यास व त्यामुळे विमेदार विकलांग बनल्यास विमा कंपनी नुकसानभरपाई देते.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04800" y="482656"/>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३. अपघात व सर्व आजार विमा </a:t>
            </a:r>
            <a:endParaRPr kumimoji="0" lang="en-US"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Times New Roman" pitchFamily="18" charset="0"/>
              </a:rPr>
              <a:t>Accident and Sickness Insurance) : </a:t>
            </a:r>
            <a:endParaRPr kumimoji="0" lang="en-US" sz="2400" b="0"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अपघातासोबत आजारांविरुद्धसुद्धा विमा संरक्षण देण्यात येते. अर्थात, रोगांप्रमाणे आजारांबाबतसुद्धा फक्त विकलांगतेविरुद्ध (मृत्यूविरुद्ध नाही) विमा संरक्षण मिळते. विमेदारास विशिष्ट आजार झाल्यास व त्यामुळे तो विकलांग झाल्यास, हानीची भरपाई विमा कंपनी करते. इथेसुद्धा काही आजार विमा संरक्षणातून वगळण्यात होणाऱ्या आले आहेत. हा विमाप्रकार परदेशात प्रचलित असून भारतात हा विमा सहसा दिला जाता नाही.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81000" y="863655"/>
            <a:ext cx="8382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४. सामूहिक विमा योजना </a:t>
            </a:r>
            <a:r>
              <a:rPr kumimoji="0" lang="mr-IN"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Times New Roman" pitchFamily="18" charset="0"/>
              </a:rPr>
              <a:t>Group Insurance Schemes)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साधारणपणे सेवायोजक आपल्या कर्मचाऱ्यांसाठी हा वैयक्तिक अपघाताचा सामूहिक विमा उतरवितात. यामध्ये व्यावसायिक अपघात, व्यावसायिक रोग व व्यावसायिक तत्सम आजार या सर्वांविरुद्ध विमा संरक्षण मिळू शकते. या विम्याचा हप्ता सेवायोजक स्वतः भरतो. तर काही ठिकाणी सेवायोजक व कर्मचारी दोघे मिळून हप्ता भरतात. या योजनेमध्ये २५ पेक्षा जास्त कर्मचाऱ्यांचा समूह असेल तर विमा हप्त्यामध्ये ३० टक्क्यांपर्यंत सूट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81000" y="475451"/>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५. वैद्यकीय लाभ व इस्पितळ भरती योजना</a:t>
            </a:r>
            <a:endParaRPr kumimoji="0" lang="en-US"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Arial Unicode MS" pitchFamily="34" charset="-128"/>
              </a:rPr>
              <a:t> (</a:t>
            </a:r>
            <a:r>
              <a:rPr kumimoji="0" lang="en-GB" sz="2400" b="1" i="0" u="none" strike="noStrike" cap="none" normalizeH="0" baseline="0" dirty="0" smtClean="0">
                <a:ln>
                  <a:noFill/>
                </a:ln>
                <a:solidFill>
                  <a:schemeClr val="accent5">
                    <a:lumMod val="75000"/>
                  </a:schemeClr>
                </a:solidFill>
                <a:effectLst/>
                <a:latin typeface="Times New Roman" pitchFamily="18" charset="0"/>
                <a:ea typeface="Arial Unicode MS" pitchFamily="34" charset="-128"/>
                <a:cs typeface="Times New Roman" pitchFamily="18" charset="0"/>
              </a:rPr>
              <a:t>Medical Benefit and Hospitalisation Schemes):</a:t>
            </a:r>
            <a:endParaRPr kumimoji="0" lang="en-US" sz="2400" b="0" i="0" u="none" strike="noStrike" cap="none" normalizeH="0" baseline="0" dirty="0" smtClean="0">
              <a:ln>
                <a:noFill/>
              </a:ln>
              <a:solidFill>
                <a:schemeClr val="accent5">
                  <a:lumMod val="75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२५ किंवा त्यापेक्षा जास्त कर्मचारी असतील तर या योजनेचा लाभ घेता येतो. या योजनेमध्ये (१) कर्मचाऱ्याने घरात घेतलेल्या वैद्यकीय सेवेचा खर्च (२) इस्पितळात भरती झाल्यास येणारा खर्च व (३) बाळंतपणासाठी आलेला खर्च या तीन प्रकारच्या खर्चाविरुद्ध भरपाईचे विमा संरक्षण मिळते. सेवायोजकाने ही योजना घेतल्यास, सर्व कर्मचाऱ्यांना त्या विमा योजनेत सहभागी करणे बंधनकारक आहे. कोणालाही वगळता येत नाही. विम्याचा हप्ता सेवायोजक एकटा किंवा सेवायोजक व कर्मचारी ठरलेल्या प्रमाणात विम्याचा हप्ता भरू शकतात.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304800" y="685800"/>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२. मोटार विमा (</a:t>
            </a:r>
            <a:r>
              <a:rPr kumimoji="0" lang="en-GB"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Motor Insurance)</a:t>
            </a:r>
            <a:endParaRPr kumimoji="0" lang="en-US" sz="28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मोटार विमा किंवा वाहन विमा हासुद्धा संकिर्ण विम्याचा एक महत्त्वाचा प्रकार समजला जातो. रस्ते वाहतुकीच्या संदर्भात तेलावर चालणाऱ्या वाहनांना होणाऱ्या अपघाताविरुद्ध या विम्यात विमा संरक्षण दिले जाते. यामध्ये रेल्वे व विमानवाहतुकीतील अपघाताचा अंतर्भाव होत नाही. तेलाद्वारे यंत्रशक्तीवर चालणाऱ्या जमिनीवरील वाहतुकीच्या सर्व वाहनांचा मोटारविम्यात समावेश होतो.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त्यानुसार पुढील प्रकारची वाहने मोटारविम्याच्या कक्षेत येतात.</a:t>
            </a:r>
            <a:endParaRPr kumimoji="0" lang="mr-IN" sz="2400" b="1" i="0" u="none" strike="noStrike" cap="none" normalizeH="0" baseline="0" dirty="0" smtClean="0">
              <a:ln>
                <a:noFill/>
              </a:ln>
              <a:solidFill>
                <a:srgbClr val="FF0000"/>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457200" y="1143000"/>
            <a:ext cx="8229600" cy="30230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(अ) खाजगी गाड्या</a:t>
            </a:r>
            <a:endParaRPr kumimoji="0" lang="en-US" sz="2600" b="0" i="0" u="none" strike="noStrike" cap="none" normalizeH="0" baseline="0" dirty="0" smtClean="0">
              <a:ln>
                <a:noFill/>
              </a:ln>
              <a:solidFill>
                <a:schemeClr val="accent5">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(ब) व्यापारी वाहने</a:t>
            </a:r>
            <a:r>
              <a:rPr kumimoji="0" lang="mr-IN" sz="2600" b="0"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 </a:t>
            </a:r>
            <a:endParaRPr kumimoji="0" lang="en-US" sz="2600" b="0" i="0" u="none" strike="noStrike" cap="none" normalizeH="0" baseline="0" dirty="0" smtClean="0">
              <a:ln>
                <a:noFill/>
              </a:ln>
              <a:solidFill>
                <a:schemeClr val="accent5">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(क) दुचाकी वाहने</a:t>
            </a:r>
            <a:endParaRPr kumimoji="0" lang="en-US" sz="2600" b="0" i="0" u="none" strike="noStrike" cap="none" normalizeH="0" baseline="0" dirty="0" smtClean="0">
              <a:ln>
                <a:noFill/>
              </a:ln>
              <a:solidFill>
                <a:schemeClr val="accent5">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(ड) व्यावसायिकांची वाहने</a:t>
            </a:r>
            <a:endParaRPr kumimoji="0" lang="en-US" sz="2600" b="0" i="0" u="none" strike="noStrike" cap="none" normalizeH="0" baseline="0" dirty="0" smtClean="0">
              <a:ln>
                <a:noFill/>
              </a:ln>
              <a:solidFill>
                <a:schemeClr val="accent5">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(इ) अवजड वाहने</a:t>
            </a:r>
            <a:endParaRPr kumimoji="0" lang="mr-IN" sz="2600" b="0" i="0" u="none" strike="noStrike" cap="none" normalizeH="0" baseline="0" dirty="0" smtClean="0">
              <a:ln>
                <a:noFill/>
              </a:ln>
              <a:solidFill>
                <a:schemeClr val="accent5">
                  <a:lumMod val="50000"/>
                </a:schemeClr>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304800" y="543596"/>
            <a:ext cx="85344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विमा संरक्षण</a:t>
            </a:r>
            <a:endParaRPr kumimoji="0" lang="en-US" sz="32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rgbClr val="00206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वाहनास धोका</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अपघात, आग, बाह्यस्फोट, इंजीन आपोआप जळणे, चोरी, घरफोडी, आकाशातील वीज, दंगा, लुटालूट, द्वेषमूलक भावनेतून वाहनांची मोडतोड इत्यादी अनेक कारणांमुळे वाहनाचे नुकसान होण्याचा संभव असतो. त्याशिवाय यंत्रातील बिघाड, चालकाचा निष्काळजीपणा व बेजबाबदार वृत्ती, वाहकाचा दारूडेपणा व व्यसनाधीनता, त्रयस्थ व्यक्तीची चूक व वेंधळेपणा इत्यादी कारणांमुळेसुद्धा अपघात होऊन वाहनाचे नुकसान होऊ शकते. तेव्हा अशा प्रकारच्या वाहनाच्या नुकसानीविरुद्ध विमा कंपनी विमा संरक्षण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256288"/>
            <a:ext cx="84582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संकीर्ण विमे : स्वरूप व संरक्षण</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Mangal" pitchFamily="18" charset="0"/>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Miscellaneous Insurances: Nature and Cover)</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प्रास्ताविक</a:t>
            </a:r>
            <a:endParaRPr kumimoji="0" lang="en-US" sz="24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व्यवसायाच्या इतिहासामध्ये 'संकीर्ण विमा' ही सर्वांत नवीन शाखा आहे. औद्योगिक क्रांतीनंतर ही शाखा विकसित झाली असून आज त्या विम्याचा सर्वांत जास्त विस्तार झालेला दिसून येतो. औद्योगिक क्रांतीनंतर झालेल्या आर्थिक व सामाजिक परिवर्तनांमुळे जलद गतीने प्रगती झाली असली, तरी त्यातून मानवी जीवनात अनेक प्रकारचे धोके निर्माण झाले आहेत. विसाव्या शतकात तर त्या धोक्यांचे प्रमाण, स्वरूप व तीव्रता अधिक वाढलेली आहे. परिणामी अशा प्रकारच्या धोक्यांविरुद्ध विमा संरक्षणाची गरज भासू लागली व त्यातून संकीर्ण विमा उदयास आला.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81000" y="378654"/>
            <a:ext cx="8305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त्रयस्थ व्यक्तीस धोका :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वाहनामुळे त्रयस्थ व्यक्तीस शारीरिक दुखापत होण्याचा धोका असतो. वाहनाने ठोकरल्याने किंवा वाहनाचा धक्का बसल्यास, शारीरिक दुखापतीमुळे त्या त्रयस्थ व्यक्तीचे नुकसान होते. अशा अपघातामुळे त्रयस्थाचा मृत्यू ओढवल्यास किंवा विकलांगता आल्यास त्याविरुद्ध विमा संरक्षण मिळते. वाहन मालकाने केलेल्या अपघातामुळे रस्त्यावरील त्रयस्थ व्यक्तीचे दुखापतीमुळे नुकसान झाल्यास, वाहनमालक त्यास जबाबदार राहतो. अशा वेळी नुकसानभरपाई देण्याची जबाबदारी कायद्यानुसार वाहनमालकाची असते. परंतु वाहनमालक विमा काढून ही जबाबदारी विमा कंपनीवर टाकतो. अशा प्रकारच्या त्रयस्थ व्यक्तीच्या धोक्याविरुद्ध विमा कंपनी विमा संरक्षण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381000" y="258634"/>
            <a:ext cx="8382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मालमत्तेस धोका :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नियंत्रण सुटलेल्या वाहनामुळे रस्त्यावरील / शेजारील दुकानाच्या दर्शनी भागाची मोडतोड होऊ शकते, रस्त्यावरील फेरीवाल्याच्या दुकानाचे किंवा एखाद्या घराच्या दर्शनी भागाचे नुकसान होऊ शकते. आपले वाहन, दुसऱ्या वाहनास ठोकरल्याने त्या दुसऱ्या वाहनाचेही काही नुकसान होते. अशा सर्व नुकसानीस वाहन मालक जबाबदार धरला जातो. पण विमा कंपनी अशा नुकसानीच्या जबाबदारीविरुद्ध विमेदारास विमा संरक्षण देते. वाहनामुळे मालमत्तेचे नुकसान झाल्यास त्याची नुकसानभरपाईची जबाबदारी विमा कंपनी स्वीकारते. त्रयस्थ व्यक्तीच्या किंवा त्याच्या मालमत्तेच्या नुकसानभरपाईसाठी कोर्ट प्रकरण झाल्यास, त्याचा खर्चही भरून देण्याची जबाबदारी विमा कंपनी स्वीकारते.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81000" y="900499"/>
            <a:ext cx="8305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मोटार विम्याचे प्रकार</a:t>
            </a:r>
            <a:endParaRPr kumimoji="0" lang="en-US" sz="32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१. व्यापक विमा (</a:t>
            </a:r>
            <a:r>
              <a:rPr kumimoji="0" lang="en-GB"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Comprehensive Policy) : </a:t>
            </a:r>
            <a:endParaRPr kumimoji="0" lang="en-US" sz="2800" b="0"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मोटार विम्यामध्ये वाहनांमुळे उद्भवणाऱ्या सर्व प्रकारच्या धोक्यांविरुद्ध विमा संरक्षण दिले जाते. वाहनास झालेली हानी, त्रयस्थ व्यक्तीस झालेली दुखापत व त्यातून होणारी हानी आणि त्रयस्थाच्या मालमत्तेचे अपघातामुळे झालेले नुकसान या धोक्यांना व्यापक विम्यात पूर्ण संरक्षण देण्यात येते. अशा धोक्यांमुळे झालेले नुकसान भरून देण्याची जबाबदारी विमा कंपनी स्वीकारते.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381000" y="838200"/>
            <a:ext cx="8382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२. तृतीय पक्ष विमा </a:t>
            </a:r>
            <a:r>
              <a:rPr kumimoji="0" lang="mr-IN" sz="2800" b="1" i="0" u="none" strike="noStrike" cap="none" normalizeH="0" baseline="0" dirty="0" smtClean="0">
                <a:ln>
                  <a:noFill/>
                </a:ln>
                <a:solidFill>
                  <a:srgbClr val="C0000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C00000"/>
                </a:solidFill>
                <a:effectLst/>
                <a:latin typeface="Times New Roman" pitchFamily="18" charset="0"/>
                <a:ea typeface="Arial Unicode MS" pitchFamily="34" charset="-128"/>
                <a:cs typeface="Times New Roman" pitchFamily="18" charset="0"/>
              </a:rPr>
              <a:t>Third Party Only Insurance)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मोटार वाहन कायद्यानुसार प्रत्येक वाहन मालकास हा 'तृतीय पक्ष विमा' काढणे सक्तीचे आहे. तृतीय पक्ष विम्यामध्ये मर्यादित स्वरूपाचे विमा संरक्षण मिळते. हा विमा फक्त तृतीय पक्षाच्या नुकसानभरपाईपुरताच मर्यादित असतो. इतर कोणतेही संरक्षण या विम्यात मिळत नाही. या विम्यात पुढील दोन प्रकारच्या धोक्यांना विमा संरक्षण मिळते.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(अ) वाहनाच्या अपघातामुळे त्रयस्थ व्यक्तीस होणारा धोका </a:t>
            </a:r>
            <a:endParaRPr kumimoji="0" lang="en-US"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endParaRPr>
          </a:p>
          <a:p>
            <a:pPr indent="457200" algn="just" eaLnBrk="0" fontAlgn="base" hangingPunct="0">
              <a:lnSpc>
                <a:spcPct val="150000"/>
              </a:lnSpc>
              <a:spcBef>
                <a:spcPct val="0"/>
              </a:spcBef>
              <a:spcAft>
                <a:spcPct val="0"/>
              </a:spcAft>
            </a:pPr>
            <a:r>
              <a:rPr lang="mr-IN" sz="2400" b="1" dirty="0" smtClean="0">
                <a:solidFill>
                  <a:srgbClr val="00B050"/>
                </a:solidFill>
                <a:latin typeface="Arial Unicode MS" pitchFamily="34" charset="-128"/>
                <a:ea typeface="Arial Unicode MS" pitchFamily="34" charset="-128"/>
                <a:cs typeface="Arial Unicode MS" pitchFamily="34" charset="-128"/>
              </a:rPr>
              <a:t>(ब) त्रयस्थ व्यक्तीच्या मालमत्तेस होणारा धोका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04800" y="381000"/>
            <a:ext cx="8382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00000"/>
                </a:solidFill>
                <a:effectLst/>
                <a:latin typeface="Times New Roman" pitchFamily="18" charset="0"/>
                <a:ea typeface="Arial Unicode MS" pitchFamily="34" charset="-128"/>
                <a:cs typeface="Arial Unicode MS" pitchFamily="34" charset="-128"/>
              </a:rPr>
              <a:t>३. कायदेशीर जबाबदारी विमा (</a:t>
            </a:r>
            <a:r>
              <a:rPr kumimoji="0" lang="en-GB" sz="2400" b="1" i="0" u="none" strike="noStrike" cap="none" normalizeH="0" baseline="0" dirty="0" smtClean="0">
                <a:ln>
                  <a:noFill/>
                </a:ln>
                <a:solidFill>
                  <a:srgbClr val="C00000"/>
                </a:solidFill>
                <a:effectLst/>
                <a:latin typeface="Times New Roman" pitchFamily="18" charset="0"/>
                <a:ea typeface="Arial Unicode MS" pitchFamily="34" charset="-128"/>
                <a:cs typeface="Times New Roman" pitchFamily="18" charset="0"/>
              </a:rPr>
              <a:t>Act Liability Insurance)</a:t>
            </a:r>
            <a:r>
              <a:rPr kumimoji="0" lang="en-GB" sz="2400" b="0" i="0" u="none" strike="noStrike" cap="none" normalizeH="0" baseline="0" dirty="0" smtClean="0">
                <a:ln>
                  <a:noFill/>
                </a:ln>
                <a:solidFill>
                  <a:srgbClr val="C00000"/>
                </a:solidFill>
                <a:effectLst/>
                <a:latin typeface="Times New Roman" pitchFamily="18" charset="0"/>
                <a:ea typeface="Arial Unicode MS" pitchFamily="34" charset="-128"/>
                <a:cs typeface="Times New Roman" pitchFamily="18" charset="0"/>
              </a:rPr>
              <a:t> : </a:t>
            </a:r>
            <a:endParaRPr kumimoji="0" lang="mr-IN" sz="2400" b="0" i="0" u="none" strike="noStrike" cap="none" normalizeH="0" baseline="0" dirty="0" smtClean="0">
              <a:ln>
                <a:noFill/>
              </a:ln>
              <a:solidFill>
                <a:srgbClr val="C00000"/>
              </a:solidFill>
              <a:effectLst/>
              <a:latin typeface="Times New Roman" pitchFamily="18" charset="0"/>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विमा फक्त कायदेशीर जबाबदारीपुरता मर्यादित असतो. सार्वजनिक ठिकाणी वाहन चालविण्याबाबत (मोटार वाहन कायद्यामध्ये) कायद्यानुसार विशिष्ट जबाबदारी पार पाडावी लागते. म्हणून वाहनांमुळे अपघात झाल्यास त्याची संपूर्ण जबाबदारी ही वाहकावर किंवा मालकावर असते. अपघातामुळे एखाद्या व्यक्तीचा मृत्यू झाल्यास किंवा ती व्यक्ती विकलांग झाल्यास, ती अपघातग्रस्त व्यक्ती किंवा तिचा वारस नुकसानभरपाईसाठी कोर्टात दावा लावतात, अशा कोर्टातून निर्माण होणाऱ्या जबाबदारीसाठी हा विमा घेतला जातो. म्हणून अशा दाव्यातून निर्माण होणाऱ्या जबाबदारीविरुद्ध विमा संरक्षण देण्याचे काम हा विमा करतो.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457200" y="558855"/>
            <a:ext cx="8382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4"/>
                </a:solidFill>
                <a:effectLst/>
                <a:latin typeface="Times New Roman" pitchFamily="18" charset="0"/>
                <a:ea typeface="Arial Unicode MS" pitchFamily="34" charset="-128"/>
                <a:cs typeface="Arial Unicode MS" pitchFamily="34" charset="-128"/>
              </a:rPr>
              <a:t>३. घरफोडी विमा (</a:t>
            </a:r>
            <a:r>
              <a:rPr kumimoji="0" lang="en-GB" sz="2800" b="1" i="0" u="none" strike="noStrike" cap="none" normalizeH="0" baseline="0" dirty="0" smtClean="0">
                <a:ln>
                  <a:noFill/>
                </a:ln>
                <a:solidFill>
                  <a:schemeClr val="accent4"/>
                </a:solidFill>
                <a:effectLst/>
                <a:latin typeface="Times New Roman" pitchFamily="18" charset="0"/>
                <a:ea typeface="Arial Unicode MS" pitchFamily="34" charset="-128"/>
                <a:cs typeface="Times New Roman" pitchFamily="18" charset="0"/>
              </a:rPr>
              <a:t>Burglary Insurance)</a:t>
            </a:r>
            <a:endParaRPr kumimoji="0" lang="en-US" sz="2800" b="0" i="0" u="none" strike="noStrike" cap="none" normalizeH="0" baseline="0" dirty="0" smtClean="0">
              <a:ln>
                <a:noFill/>
              </a:ln>
              <a:solidFill>
                <a:schemeClr val="accent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घरफोडी विमा हा संकीर्ण विम्याचा एक महत्त्वाचा प्रकार समजला जातो. घरफोडी विम्यामध्ये चोरी, दरोडा, लुटणे या प्रकारच्या कारणांमुळे होणाऱ्या नुकसानीस विमा संरक्षण दिले जाते. घरफोडी ही पूर्वनियोजित व विचारपूर्वक केली जाणारी बेकायदेशीर कृती होय व भारतीय दंड संहितेनुसार तो फौजदारी गुन्हा असतो. त्यामुळे पोलीस खात्यामार्फत त्या घरफोडीची चौकशी केली जाते. पण खरा प्रश्न असतो घरफोडीमुळे झालेल्या हानीची भरपाई कशी होईल ? हा प्रश्न सोडविण्यासाठी विमा कंपनीने 'घरफोडी विमा' सुरू केला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607254"/>
            <a:ext cx="8305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3">
                    <a:lumMod val="50000"/>
                  </a:schemeClr>
                </a:solidFill>
                <a:effectLst/>
                <a:latin typeface="Arial Unicode MS" pitchFamily="34" charset="-128"/>
                <a:ea typeface="Arial Unicode MS" pitchFamily="34" charset="-128"/>
                <a:cs typeface="Arial Unicode MS" pitchFamily="34" charset="-128"/>
              </a:rPr>
              <a:t>घरफोडी विम्याचे स्वरूप व विमा संरक्षण</a:t>
            </a:r>
            <a:endParaRPr kumimoji="0" lang="en-US" sz="2800" b="0" i="0" u="none" strike="noStrike" cap="none" normalizeH="0" baseline="0" dirty="0" smtClean="0">
              <a:ln>
                <a:noFill/>
              </a:ln>
              <a:solidFill>
                <a:schemeClr val="accent3">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घरफोडी विम्यामध्ये पुढील धोक्यांना विमा संरक्षण देण्यात येते.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व्यापारी इमारतीमधील चोरी :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व्यापारी इमारतीमध्ये प्रामुख्याने कार्यालये, विक्री दुकाने, प्रदर्शन कक्ष, गुदामे इत्यादींचा समावेश होतो. चोरी, दरोडा व घरफोडी या धोक्यांपासून होणाऱ्या हानीविरुद्ध विमा संरक्षण मिळते.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खाजगी घरातील चोरी</a:t>
            </a:r>
            <a:r>
              <a:rPr kumimoji="0" lang="en-US"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endParaRPr kumimoji="0" lang="en-US"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b="1" dirty="0" smtClean="0">
                <a:solidFill>
                  <a:srgbClr val="FF0000"/>
                </a:solidFill>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खाजगी स्वरूपाच्या राहत्या घरांमध्ये चोरी, घरफोडी, लूट व दरोडा या प्रकारांमुळे होणाऱ्या नुकसानीविरुद्ध विमा संरक्षण दिले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81000" y="467585"/>
            <a:ext cx="85344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जडजवाहीर व मौल्यवान वस्तूंची चोरी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घरफोडी विम्यामध्ये घरातील किंवा व्यापारी स्वरूपाच्या जडजवाहीर व मौल्यवान वस्तू चोरीला गेल्यास विमा कंपनीतर्फे भरपाई मिळते.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मार्गस्थ रकमेची चोरी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रोख रक्कम एका ठिकाणाहून दुसऱ्या ठिकाणी नेताना धोका निर्माण होऊ शकतो. ही रक्कम चोरीला जाण्याची, लुटली जाण्याची किंवा जबरदस्तीने पळवून नेली जाण्याची किंवा गहाळ होण्याची शक्यता असते. साधारणपणे व्यापारी व औद्योगिक संस्थांना हा धोका जास्त असतो. व्यापारी बँकांनासुद्धा हा धोका असतो. अशा धोक्यांविरुद्ध विमा कंपनी संरक्षण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381000" y="760390"/>
            <a:ext cx="8229600" cy="4644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तिजोरीतील रकमेची चोरी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रोख रक्कम तिजोरीत असतानासुद्धा चोरीचा धोका असतो. म्हणून विमा कंपनी तिजोरीतील रकमेच्या चोरीविरुद्ध विमा देण्याचे काम करते. व्यापारी व औद्योगिक संस्थांसाठी हा विमा दिला जातो. बहुतेक सर्व व्यापारी बँका या धोक्याविरुद्ध विमा उतरवितात. तसेच व्यापारी संस्थांमध्ये रोख रकमेची उलाढाल जास्त असते. त्या संस्थासुद्धा या धोक्यांविरुद्ध विमा संरक्षण घेणे आवश्यक समजतात.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457200" y="1295400"/>
            <a:ext cx="8229601"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६. महत्त्वाच्या दस्तऐवजाची चोरी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घरातील किंवा कार्यालयातील काही अत्यंत महत्त्वाच्या दस्तऐवजाची चोरी होण्याचा धोका असतो. करारलेख, बॉडस, हंड्या, वचनचिट्ट्या, धनादेश व ड्राफ्टस्, हस्तलिखिते, जामीनपत्रे, सिक्युरिटीज किंवा इतर प्रकारच्या दस्तऐवजांच्या चोरीविरुद्ध विमा संरक्षण आवश्यक असते. तेव्हा विमा कंपनी अशा चोरीविरुद्ध विमा देते. त्यासाठी विमापत्रामध्ये याबाबत स्पष्ट उल्लेख असावा लागतो.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81000" y="439267"/>
            <a:ext cx="8382000"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संकीर्ण विम्याची व्याप्ती</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संकीर्ण विम्यामध्ये प्रामुख्याने ज्या विम्यांचा समावेश होतो, त्यापैकी महत्त्वाचे विमाप्रकार पुढीलप्रमाणे आहेत</a:t>
            </a:r>
            <a:r>
              <a:rPr kumimoji="0" lang="mr-IN"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7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nvGraphicFramePr>
        <p:xfrm>
          <a:off x="457200" y="2514600"/>
          <a:ext cx="8001000" cy="3859530"/>
        </p:xfrm>
        <a:graphic>
          <a:graphicData uri="http://schemas.openxmlformats.org/drawingml/2006/table">
            <a:tbl>
              <a:tblPr firstRow="1" bandRow="1">
                <a:tableStyleId>{5C22544A-7EE6-4342-B048-85BDC9FD1C3A}</a:tableStyleId>
              </a:tblPr>
              <a:tblGrid>
                <a:gridCol w="4000500"/>
                <a:gridCol w="4000500"/>
              </a:tblGrid>
              <a:tr h="3657600">
                <a:tc>
                  <a:txBody>
                    <a:bodyPr/>
                    <a:lstStyle/>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१. वैयक्तिक अपघात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२. मोटार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३. घरफोडी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४. प्रामाणिकपणाचा हमी विमा</a:t>
                      </a:r>
                      <a:endParaRPr kumimoji="0" lang="en-US" sz="2150" b="0" i="0" u="none" strike="noStrike" cap="none" normalizeH="0" baseline="0" dirty="0" smtClean="0">
                        <a:ln>
                          <a:noFill/>
                        </a:ln>
                        <a:solidFill>
                          <a:schemeClr val="bg1"/>
                        </a:solidFill>
                        <a:effectLst/>
                        <a:latin typeface="Arial" pitchFamily="34" charset="0"/>
                        <a:ea typeface="+mn-ea"/>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५. मालकाच्या जबाबदारीचा विमा</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६. सार्वजनिक जबाबदारीचा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७. अभियांत्रिकी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endParaRPr lang="en-US" sz="2150" dirty="0">
                        <a:solidFill>
                          <a:schemeClr val="bg1"/>
                        </a:solidFill>
                      </a:endParaRPr>
                    </a:p>
                  </a:txBody>
                  <a:tcPr/>
                </a:tc>
                <a:tc>
                  <a:txBody>
                    <a:bodyPr/>
                    <a:lstStyle/>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८. बांधकाम धोक्यांविरुद्ध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९. हवाईउड्डाण जबाबदारी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१०. पशुधन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११. पीक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१२. आरोग्य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१३. शेतकऱ्यांचा विमा</a:t>
                      </a:r>
                      <a:endParaRPr kumimoji="0" lang="en-US" sz="2150" b="0" i="0" u="none" strike="noStrike" cap="none" normalizeH="0" baseline="0" dirty="0" smtClean="0">
                        <a:ln>
                          <a:noFill/>
                        </a:ln>
                        <a:solidFill>
                          <a:schemeClr val="bg1"/>
                        </a:solidFill>
                        <a:effectLst/>
                        <a:latin typeface="Arial" pitchFamily="34" charset="0"/>
                        <a:cs typeface="Arial" pitchFamily="34" charset="0"/>
                      </a:endParaRPr>
                    </a:p>
                    <a:p>
                      <a:pPr marL="0" marR="0" lvl="0" indent="457200" algn="l" defTabSz="914400" rtl="0" eaLnBrk="0" fontAlgn="base" latinLnBrk="0" hangingPunct="0">
                        <a:lnSpc>
                          <a:spcPct val="150000"/>
                        </a:lnSpc>
                        <a:spcBef>
                          <a:spcPct val="0"/>
                        </a:spcBef>
                        <a:spcAft>
                          <a:spcPct val="0"/>
                        </a:spcAft>
                        <a:buClrTx/>
                        <a:buSzTx/>
                        <a:buFontTx/>
                        <a:buNone/>
                        <a:tabLst/>
                      </a:pPr>
                      <a:r>
                        <a:rPr kumimoji="0" lang="mr-IN" sz="2150" b="0"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१४. इतर किरकोळ विमे.</a:t>
                      </a:r>
                      <a:endParaRPr kumimoji="0" lang="mr-IN" sz="2150" b="0" i="0" u="none" strike="noStrike" cap="none" normalizeH="0" baseline="0" dirty="0" smtClean="0">
                        <a:ln>
                          <a:noFill/>
                        </a:ln>
                        <a:solidFill>
                          <a:schemeClr val="bg1"/>
                        </a:solidFill>
                        <a:effectLst/>
                        <a:latin typeface="Arial" pitchFamily="34" charset="0"/>
                        <a:cs typeface="Arial" pitchFamily="34" charset="0"/>
                      </a:endParaRPr>
                    </a:p>
                    <a:p>
                      <a:endParaRPr lang="en-US" sz="2150" dirty="0">
                        <a:solidFill>
                          <a:schemeClr val="bg1"/>
                        </a:solidFill>
                      </a:endParaRPr>
                    </a:p>
                  </a:txBody>
                  <a:tcPr/>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81000" y="969889"/>
            <a:ext cx="8305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७. प्रवासी साहित्याची चोरी :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प्रवास करताना बऱ्याचदा साहित्याची चोरी होते. म्हणून विमा कंपनीने या धोक्याविरुद्ध विमा योजना सुरू केली आहे. प्रवासात अंगावरील वस्तू व वैयक्तिक उपयोगाच्या वस्तू या विमा संरक्षणामध्ये येतात. जडजवाहीर, मौल्यवान वस्तू, कॅमेरा, उन्हाळी चश्मा अशा वस्तूंना विमा संरक्षण नाही. हातातील घड्याळ, पन इ. वस्तूंना संरक्षण मिळते. गहाळ अथवा गळतीविरुद्ध संरक्षण नाही. प्रवास चालू असताना होणाऱ्या चोरीपुरतेच हे विमा संरक्षण असते.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81000" y="923584"/>
            <a:ext cx="8382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घरफोडी विम्याचे प्रकार</a:t>
            </a:r>
            <a:endParaRPr kumimoji="0" lang="en-US"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accent4">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१. व्यावसायिक इमारत घरफोडी विमा : </a:t>
            </a:r>
            <a:endParaRPr kumimoji="0" lang="en-US" sz="28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व्यावसायिक व व्यापारी इमारतीतील मालमत्तेच्या चोरीविरुद्ध संरक्षण दिले जाते. व्यापारातील मालसाठा, दुकानातील माल, व्यापारी उपयोगाची साधने, टाईपरायटर्स, संगणक, कॅल्क्युलेटर्स, रोख रक्कम इत्यादी मालमत्तेचा घरफोडीविरुद्ध विमा काढता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81000" y="1038886"/>
            <a:ext cx="8382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२. खाजगी इमारत घरफोडी विमा</a:t>
            </a:r>
            <a:endParaRPr kumimoji="0" lang="en-US"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खाजगी घरे व इमारती यातील चोरीविरुद्ध हा विमा दिला जातो. बिगर व्यावसायिक इमारती व घरे यांचा खाजगी इमारतीमध्ये समावेश केला जातो. हा विमा घरातील किंवा इमारतीतील मालमत्तेपुरता मर्यादित असतो. त्यासाठी घरातील वस्तूंचे (अ) फर्निचर व सर्वसाधारण घरगुती सामान (ब) वैयक्तिक वापराच्या वस्तू आणि (क) जडजवाहिराच्या व मौल्यवान वस्तू असे वर्गीकरण करण्यात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81000" y="704051"/>
            <a:ext cx="8305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३. जडजवाहीर व मौल्यवान वस्तू यांची घरफोडी </a:t>
            </a:r>
            <a:endParaRPr kumimoji="0" lang="en-US" sz="28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अंतर्गत घरातील जडजवाहिराच्या व मौल्यवान वस्तूंच्या चोरीविरुद्ध विमा संरक्षण दिले जाते. घरातून चोरी झाल्यास विमा कंपनी नुकसानभरपाई देण्यास जबाबदार राहते. परंतु जडजवाहिरांचे दागिने अंगावर असताना चोरी झाल्यास त्याविरुद्ध विमा संरक्षण मिळत नाही. तसेच दागिन्यांची दुरुस्ती करण्यासाठी दिल्यास, दुरुस्ती करताना ते चोरले गेल्यास त्याविरुद्ध विमा संरक्षण नसते. दागिन्यांच्या एखाद्या संचातील एक नग चोरीला गेल्यास त्या नगापुरतीच भरपाई मिळेल. संच निरुपयोगी ठरला म्हणून पूर्ण संचाची भरपाई मिळत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81000" y="572616"/>
            <a:ext cx="83820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४. मार्गस्थ रकमेचा घरफोडी विमा </a:t>
            </a:r>
            <a:endParaRPr kumimoji="0" lang="en-US"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Money in Transit Insurance)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विमा व्यापारी व औद्योगिक संस्थांना दिला जातो. विमेदाराचे कार्यालय /इमारत ते बँक किंवा अन्य ठिकाण आणि मुख्य कार्यालय ते शाखा कार्यालय या दरम्यानच्या रोख रकमेची ने आण करताना होणाऱ्या चोरीविरुद्ध असा विमा उतरविण्यात येतो. या अंतर्गत कार्यालय ते वेतन वाटपाचे ठिकाण, कार्यालय ते परगावासह दुसरे कोणतेही ठिकाण, कार्यालय ते पैसे भरण्याचे अन्य ठिकाण, सुरक्षा तिजोरी ते पैसे देण्याचे काऊंटर, काऊंटर ते सुरक्षा तिजोरी, अशा ने-आणीसाठीसुद्धा विमा संरक्षण मिळते.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81000" y="452621"/>
            <a:ext cx="8382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५. तिजोरीतील रोकडीचा घरफोडी विमा (</a:t>
            </a:r>
            <a:r>
              <a:rPr kumimoji="0" lang="en-GB"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Cash-in-Safe Insurance) </a:t>
            </a:r>
            <a:endParaRPr kumimoji="0" lang="mr-IN" sz="2400" b="0"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तिजोरीत ठेवलेल्या रोकड रकमेच्या चोरीविरुद्ध विमा संरक्षण दिले जाते. यासाठी तिजोरी अत्यंत सुरक्षित, विशिष्ट पद्धतीची व बनावटीची असावी. तसेच हलविता येणार नाही अशा रीतीने तिला बसविले असल्यास अधिक उत्तम असे विमा कंपनी समजते. एका ठिकाणाहून दुसऱ्या ठिकाणी हलविता येणाऱ्या तिजोरीबाबत अधिक धोका असतो. अशा वेळी कंपनी विमा देण्यास नकार देऊ शकते. व्यापारी व व्यावसायिक संस्थांना हा विमा दिला जातो. विमा काढलेल्या तिजोरीच्या किल्ल्या सुरक्षित ठेवण्याची जबाबदारी विमेदारावर असते. हिंसक मार्गाने व धमकावून किल्ली घेऊन चोरी झाली तरच विमा कंपनी नुकसानभरपाई देण्यास जबाबदार राहते.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381000" y="997690"/>
            <a:ext cx="84582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६. प्रवासी साहित्य विमा (</a:t>
            </a:r>
            <a:r>
              <a:rPr kumimoji="0" lang="en-GB"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Baggage Insurance)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800" b="0"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विमा साधारणपणे अतिपरिचयाच्या व प्रतिष्ठित व्यक्तींना दिला जातो. यामध्ये प्रवासातील साहित्य व अंगावरील वस्तू यांच्या चोरीविरुद्ध संरक्षण दिले जाते. अंगावरील वस्तूमध्ये घड्याळ, पेन यांसारख्या वस्तू येतात. पण अंगावरील दागिने, कॅमेरा, उन्हाळी चश्मा या वस्तूंना विमा संरक्षण मिळत नाही. वस्तू हरविणे, गहाळ होणे वा गळती याविरुद्ध विमा संरक्षण देत नाही. या विम्यांतर्गत ४,०००/- रुपयांपर्यंत नुकसानभरपाई मिळू शकते.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533400" y="1290822"/>
            <a:ext cx="81534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७. सर्व धोके विमा (</a:t>
            </a:r>
            <a:r>
              <a:rPr kumimoji="0" lang="en-GB"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All Risk Insurance)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चोरी, घरफोडी, आग किंवा अन्य अपघाताने झालेले नुकसान भरून देण्याचे संरक्षण मिळते. घर, सामान, जडजवाहिरांचे दागिने, मौल्यवान वस्तू, ऐतिहासिक चित्रे, कला वस्तू, महत्त्वाचे दस्तऐवज इ. सर्व मालमत्तेच्या घरफोडीविरुद्ध हा विमा असल्याने त्यास सर्व धोके विमा म्हणतात.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228600" y="228600"/>
            <a:ext cx="85344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४. प्रामाणिकपणाचा हमी विमा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Fidelity Insurance)</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स्वरूप</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मोठमोठ्या कंपन्या, विक्री दुकाने, व्यापारी संस्था, उत्पादन संस्था, कारखाने, व्यापारी बँका, सहकारी संस्था, पतपेढ्या अशा संस्थांमधून पैशाचे, मालाचे किंवा दस्तऐवजांचे व्यवहार होत असतात. अशा व्यवहारामध्ये कर्मचाऱ्यांचा प्रामाणिकपणा फार महत्त्वाचा असतो. कर्मचाऱ्याने या व्यवहारामध्ये काही अप्रामाणिकपणा केल्यास मालकाचे नुकसान होण्याची शक्यता असते. त्या दृष्टीने या सर्व व्यवहारामध्ये कर्मचाऱ्यांच्या अप्रामाणिकपणाचा फार धोका असतो. अशा धोक्यांविरुद्ध संरक्षण देण्यासाठी विमा कंपनीने 'प्रामाणिकपणाचा हमी विमा हा विमाप्रकार खास सुरू केला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04800" y="1415420"/>
            <a:ext cx="84582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विम्यात कर्मचाऱ्याने आपल्या कार्यालयीन कामामध्ये पैसे, दस्तऐवज किंवा मालमत्ता याबाबत अप्रामाणिकपणा केल्यास व त्यामुळे मालकाचे (सेवायोजकाचे) प्रत्यक्ष आर्थिक नुकसान झाले तर त्याविरुद्ध विमा संरक्षण मिळते. अप्रामाणिकपणामध्ये फसवणूक, अफरातफर, बनावटगिरी, अपहार या प्रकारच्या गोष्टींचा समावेश होतो. अशा अप्रामाणिकपणामुळे सेवायोजकाचे आर्थिक नुकसान झाल्यास, विमा कंपनी त्या नुकसानीची भरपाई देण्याची जबाबदारी स्वीकारते. त्यानुसार सेवायोजकास भरपाई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81000" y="182434"/>
            <a:ext cx="8382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धोक्यांचे प्रकार</a:t>
            </a:r>
            <a:endParaRPr kumimoji="0" lang="en-US" sz="32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(अ) शारीरिक धोके (</a:t>
            </a:r>
            <a:r>
              <a:rPr kumimoji="0" lang="en-GB"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Physical Hazards) :</a:t>
            </a: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धोक्यांना प्रत्यक्ष किंवा भौतिक धोके असे सुद्धा म्हणतात. यामध्ये पुढील धोक्यांचा समावेश 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वैयक्तिक अपघात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शारीरिक किंवा मानसिक दुखापत होऊन </a:t>
            </a:r>
            <a:r>
              <a:rPr kumimoji="0" lang="mr-IN" sz="2400" b="0" i="0" u="none" strike="noStrike" cap="none" normalizeH="0" baseline="0" dirty="0" smtClean="0">
                <a:ln>
                  <a:noFill/>
                </a:ln>
                <a:effectLst/>
                <a:latin typeface="Arial Unicode MS" pitchFamily="34" charset="-128"/>
                <a:ea typeface="Arial Unicode MS" pitchFamily="34" charset="-128"/>
                <a:cs typeface="Arial Unicode MS" pitchFamily="34" charset="-128"/>
              </a:rPr>
              <a:t>हानी होण्याचा धोका असतो. </a:t>
            </a:r>
            <a:endParaRPr lang="en-US" sz="2400" dirty="0" smtClean="0">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अप्रामाणिकपणाची हानी</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कर्मचाऱ्यांच्या अप्रामाणिकपणामुळे व फसवणुकीमुळे व्यवसायाच्या मालकाची आर्थिक स्वरूपाची हानी होऊ शकते.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304800" y="625733"/>
            <a:ext cx="84582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विम्याची व्याप्ती</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विम्यात कर्मचाऱ्याच्या अप्रामाणिकपणाच्या धोक्यांविरुद्ध विमा संरक्षण मिळते.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हा विमा मालक आपल्या कर्मचाऱ्यांचाच काढू शकतो, इतर कोणत्याही व्यक्तीबाबत हा विमा काढता येत नाही.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या विम्यामध्ये कर्मचाऱ्याच्या अप्रामाणिकपणामुळे होणाऱ्या प्रत्यक्ष आर्थिक हानीविरुद्ध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Direct Pecuniary Loss)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संरक्षण दिले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381000" y="762000"/>
            <a:ext cx="8382000" cy="48474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कर्मचाऱ्याच्या अप्रामाणिकपणामुळे होणारी हानी ही पैशाच्या किंवा वस्तूच्या स्वरूपातच असली पाहिजे.</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अप्रामाणिकपणाचे कृत्य हे कार्यालयीन व सोपविलेल्या कामाची पूर्तता करताना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(Course of Duties)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घडले पाहिजे</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या विम्यात अप्रामाणिकपणाच्या दृश्य स्वरूपाबरोबर (उदा. मोटारकार, यंत्रे, रोख रक्कम, घरसामान याबाबत अपहार) अदृश्य स्वरूपाच्या धोक्यांविरुद्धसुद्धा विमा संरक्षण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381000" y="457200"/>
            <a:ext cx="8305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विमा संरक्षण </a:t>
            </a:r>
            <a:endParaRPr kumimoji="0" lang="en-US" sz="32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1400" b="1"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अप्रामाणिकपणा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Dishonesty)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कर्मचाऱ्याने आपले काम करताना काही अप्रामाणिकपणा केल्यास, होणारी हानी विमा कंपनीकडून भरपाई करून मिळते.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endPar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बनावटगिरी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Forgery)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कर्मचाऱ्याने दस्तऐवजामध्ये काही बनावटगिरी करून फसविण्याच्या उद्देशाने बदल केले व त्याद्वारे पैसे किंवा वस्तू मिळवून, सेवायोजकाचे नुकसान झाले तर विमा कंपनी त्या नुकसानीची भरपाई करून देते.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457200" y="822068"/>
            <a:ext cx="8229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अपहार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Embezzlement)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सेवायोजकाच्या मालकीच्या वस्तू किंवा मालकीची रक्कम सेवायोजकाच्या ताब्यात जाण्यापूर्वी कर्मचाऱ्याने त्या रकमेचा किंवा वस्तूचा अपहार केल्यास सेवायोजकाचे आर्थिक नुकसान होते. या विम्यात विमा कंपनी असे अपहारापोटी झालेले नुकसान भरून देण्याची जबाबदारी स्वीकारते.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४. चौर्यकर्म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Larceny)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कर्मचाऱ्याने आपल्या सेवायोजकाच्या संमतीशिवाय त्याची चलस्वरूपाची मालमत्ता/वस्तू चोरल्यास होणारे आर्थिक नुकसान विमेदार सेवायोजकास भरून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04800" y="457200"/>
            <a:ext cx="8382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५. फसवणूक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Fraud)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कर्मचाऱ्याने अनुचित व चुकीच्या साधनांद्वारे पैशाच्या किंवा वस्तूंच्या स्वरूपात लाभ मिळविला व त्याद्वारे सेवायोजकास फसविले तर अशा वेळी झालेली हानी विमा कंपनीकडून भरपाई करून मिळते.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६. कर्तव्यातील चुका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Default) :</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कर्मचाऱ्याने आपल्या कर्तव्याबाबत जाणीवपूर्वक दुर्लक्ष केल्यास/चुका केल्यास सेवायोजकाचे नुकसान होते, तसेच कर्मचाऱ्याकडे सोपविलेली मोहीम / योजना जाणीवपूर्वक अयशस्वी करून सेवायोजकाचे नुकसान होऊ शकते. तेव्हा अशा चुकांमुळे झालेले आर्थिक नुकसान विमा कंपनीकडून भरून मिळते.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381000" y="1390472"/>
            <a:ext cx="8458200"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७. अफरातफर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Misappropriation)</a:t>
            </a:r>
            <a:r>
              <a:rPr kumimoji="0" lang="en-GB"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 </a:t>
            </a:r>
          </a:p>
          <a:p>
            <a:pPr marL="0" marR="0" lvl="0" indent="0" algn="just" defTabSz="914400" rtl="0" eaLnBrk="1" fontAlgn="base" latinLnBrk="0" hangingPunct="1">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कर्मचाऱ्याने सेवायोजकाच्या पैशांबाबत / वस्तूंबाबत अफरातफर केल्यास होणारी आर्थिक हानीसुद्धा विमा कंपनी भरून देण्यास जबाबदार राहते.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381000" y="480170"/>
            <a:ext cx="838200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प्रामाणिकपणाच्या हमी विम्याचे प्रकार</a:t>
            </a:r>
            <a:endParaRPr kumimoji="0" lang="en-US"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514350" marR="0" lvl="0" indent="-51435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वैयक्तिक विमा :</a:t>
            </a:r>
            <a:r>
              <a:rPr kumimoji="0" lang="mr-IN" sz="28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विशिष्ट कर्मचाऱ्याचा वैयक्तिक स्वरूपाचा 'प्रामाणिकपणाचा हमी विमा उतरविण्यात येतो. विमापत्रात हमी रक्कम नमूद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457200" marR="0" lvl="0" indent="-457200" algn="just" defTabSz="914400" rtl="0" eaLnBrk="0" fontAlgn="base" latinLnBrk="0" hangingPunct="0">
              <a:lnSpc>
                <a:spcPct val="150000"/>
              </a:lnSpc>
              <a:spcBef>
                <a:spcPct val="0"/>
              </a:spcBef>
              <a:spcAft>
                <a:spcPct val="0"/>
              </a:spcAft>
              <a:buClrTx/>
              <a:buSzTx/>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२. सामुदायिक विमा :</a:t>
            </a:r>
            <a:r>
              <a:rPr kumimoji="0" lang="mr-IN" sz="28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सर्व कर्मचाऱ्यांचा किंवा काही निवडक कर्मचाऱ्यांचा एकत्रितपणे विमा काढण्यात येतो. अर्थात, विमापत्राच्या सूचीमध्ये प्रत्येक कर्मचान्याची हमीची रक्कम नमूद करण्यात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381000" y="540490"/>
            <a:ext cx="8382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३. पद विमा (</a:t>
            </a:r>
            <a:r>
              <a:rPr kumimoji="0" lang="en-GB"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Position Policy) :</a:t>
            </a:r>
            <a:r>
              <a:rPr kumimoji="0" lang="en-GB" sz="28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संस्थेतील विशिष्ट पदाचा प्रामाणिकपणाचा हमी विमा काढण्यात येतो. त्यात व्यक्तीचे नाव लिहिले जात नाही. त्या पदावर जी कोणी व्यक्ती काम करेल, त्या व्यक्तीच्या प्रामाणिकपणाची हमी विमा कंपनी स्वीकारते. त्या पदाधिकाऱ्याकडून काही धोका झाल्यास त्याविरुद्ध विमा संरक्षण राहते.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४. सर्वसमावेश विमा (</a:t>
            </a:r>
            <a:r>
              <a:rPr kumimoji="0" lang="en-GB"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Blanket Policy) :</a:t>
            </a:r>
            <a:r>
              <a:rPr kumimoji="0" lang="en-GB" sz="28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संपूर्ण कर्मचारीवर्गाच्या प्रामाणिकपणाचा हमी विमा काढला जातो, त्यामध्ये कर्मचाऱ्याचे नाव व पदे देण्याची गरज नाही. साधारणपणे कमाल हमी रक्कम नमूद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457200" y="607254"/>
            <a:ext cx="8305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५. खुला विमा (</a:t>
            </a:r>
            <a:r>
              <a:rPr kumimoji="0" lang="en-GB"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Floating Policy) :</a:t>
            </a:r>
            <a:r>
              <a:rPr kumimoji="0" lang="en-GB" sz="28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विमा सामुदायिक विम्याप्रमाणे असतो. पण यामध्ये हमीची रक्कम एकत्रितपणे नमूद केली जाते. प्रत्येक कर्मचाऱ्यासाठी वेगवेगळी हमी रक्कम नमूद केली जात नाही. या विम्यातील विमित धोक्यामुळे झालेल्या हानीचे प्रकरण विमा मुदतीत घडले असणे आवश्यक आहे. विमा मुदतीत घडलेले प्रकरण विम्याची मुदत संपल्यानंतर जास्तीत जास्त तीन महिन्यांच्या आत किंवा कर्मचाऱ्याने राजीनामा दिल्यानंतर / निवृत्त झाल्यानंतर / सेवामुक्त केल्यानंतर सहा महिन्यांच्या आत, यापैकी जी मुदत कमी असेल, त्या मुदतीत उघडकीस आले पाहिजे. पण विमा कंपनी ही मुदत १२ महिन्यापर्यंत वाढवू शकते. त्या घडलेल्या घटनेची रीतसर सूचना विमा कंपनीस दिली पाहिजे.</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304800" y="487234"/>
            <a:ext cx="84582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५. मालकाच्या जबाबदारीचा विमा </a:t>
            </a:r>
            <a:endParaRPr kumimoji="0" lang="en-US"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Employer's Liability Insurance)</a:t>
            </a:r>
            <a:endParaRPr kumimoji="0" lang="en-US"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स्वरूप</a:t>
            </a:r>
            <a:r>
              <a:rPr kumimoji="0" lang="en-US"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p>
          <a:p>
            <a:pPr lvl="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मालकाच्या जबाबदारी विम्यामध्ये कामगारांना व कर्मचाऱ्यांना औद्योगिक अपघाताविरुद्ध विमा संरक्षण उपलब्ध होते. कारखान्यामध्ये किंवा व्यापारी कार्यालयामध्ये झालेल्या अपघातामुळे कामगारास/ कर्मचाऱ्यास मृत्यू आल्यास किंवा शारीरिक विकलांगता आल्यास किंवा व्यावसायिक रोग झाल्यास, कामगाराचे आर्थिक नुकसान होण्याची शक्यता असते. या विम्यामध्ये हे नुकसान भरून देण्याची जबाबदारी विमा कंपनी स्वीकारते. यासाठी मालक आपल्या सर्व कामगारांचा/कर्मचाऱ्यांचा विमा उतरवितो.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81000" y="457200"/>
            <a:ext cx="83058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घरफोडी</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जडजवाहीर, सोने, चांदी, दागिने व इतर मौल्यवान वस्तूंची घरफोडीमुळे चोरी झाल्यास घरमालकाचे जे नुकसान होते, त्या धोक्याचा समावेश शारीरिक धोक्यात होतो.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४. सार्वजनिक जबाबदारी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घर, यंत्रे, उपकरणे किंवा तत्सम अन्य वस्तूंमुळे रस्त्यावरील कोणत्याही व्यक्तीस इजा झाली तर त्या धोक्याचा समावेश सार्वजनिक जबाबदारीत केला जातो. उदा. घर पडल्यामुळे रस्त्यावरून जाणाच्या व्यक्तीच्या डोक्यास मार लागणे.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५. वाहन अपघात :</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कार्स, स्कूटर्स, ट्रक्स इत्यादी वाहनांचा धक्का लागल्याने संबंधित व्यक्तीची किंवा मालमत्तेची हानी होण्याची शक्यता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381000" y="180201"/>
            <a:ext cx="84582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मालकाची कामगाराबाबतची जबाबदारी ही प्रामुख्याने औद्योगिक अपघातातून निर्माण होते. त्यानुसार या विम्यामध्ये पुढील धोक्यांविरुद्ध विमा संरक्षण दिले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१. अपघाती मृत्यू : </a:t>
            </a:r>
            <a:endParaRPr kumimoji="0" lang="mr-IN" sz="2800" b="0"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औद्योगिक अपघातामुळे कामगार मरण पावल्यास, त्या कामगारावर अवलंबून असलेल्या कुटुंबसदस्यांना किंवा त्याच्या वारसास कायद्यानुसार आवश्यक ती नुकसानभरपाई द्यावी लागते. या विम्यात अपघाती मृत्यूमुळे होणाऱ्या हानीविरुद्ध विमा संरक्षण मिळते. विमा कंपनी मृत कामगारांच्या कुटुंबसदस्यांना/वारसांना नुकसानभरपाई देण्यास जबाबदार राहते.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381000" y="968277"/>
            <a:ext cx="84582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२. शारीरिक विकलांगता : </a:t>
            </a: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औद्योगिक अपघातामुळे कामगारास कोणत्याही स्वरूपाची विकलांगता आल्यास, मालक त्या हानीस जबाबदार धरला जातो. त्यामुळे मालक आपल्या जबाबदारीचा विमा काढून त्या धोक्याविरुद्ध विमा संरक्षण घेतो. कामगारात पूर्णतः / अंशतः स्वरूपाची कायमची किंवा तात्पुरती विकलांगता आल्यास, कामगार नुकसानभरपाई कायद्यात नमूद केल्याप्रमाणे नुकसानभरपाई द्यावी लागते. विमा कंपनी मालकाच्या वतीने या विकलांगतेपासून झालेल्या हानीची भरपाई संबंधित कामगारास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381000" y="637288"/>
            <a:ext cx="84582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३. व्यावसायिक रोग (</a:t>
            </a:r>
            <a:r>
              <a:rPr kumimoji="0" lang="en-GB"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Occupational Diseases) : </a:t>
            </a:r>
            <a:endPar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कामगारांना सोपविलेल्या कामामुळे व उद्योगसंस्थेतील कामाच्या स्वरूपामुळे काही रोग होण्याची शक्यता असते. औषधनिर्माण, रंग, कीटकनाशके, रसायने इत्यादी अनेक उद्योगांमध्ये कामगारांना असे व्यावसायिक रोग होऊ शकतात. त्यामुळे कामगारांना त्या रोगाच्या उपचारासाठी पैसे खर्च करावे लागतात. तो आजारी पडतो. त्याची कार्यक्षमता कमी होते, तेव्हा या स्वरूपातून निर्माण होणारी आर्थिक हानी भरून देण्यास मालक जबाबदार असतो. या विम्यांतर्गत कर्मचाऱ्याला झालेल्या व्यावसायिक रोगामुळे होणाऱ्या हानीविरुद्ध विमा संरक्षण मिळते.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381000" y="454854"/>
            <a:ext cx="8229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४. तंतूचे व धूलिकणांचे दुष्परिणाम (</a:t>
            </a:r>
            <a:r>
              <a:rPr kumimoji="0" lang="en-GB"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Fibrosis) :</a:t>
            </a:r>
            <a:endPar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कारखान्यातील उत्पादन प्रक्रियेमुळे निर्माण होणाऱ्या तंतूंचे व धूलिकणांचे कामगारांच्या प्रकृतीवर व आरोग्यावर फार विपरीत परिणाम होतात. तंतूंच्या व धूलिकणांच्या दुष्परिणामातून कामगारांना विशिष्ट प्रकारचे रोग होत असतात. फुप्फुस, यकृत, डोळे, कातडी, श्वासनलिका, घसा, पोट इत्यादी अवयवांशी संबंधित असे हे रोग असतात. त्यामुळे कामगाराचे आजारपण, वैद्यकीय खर्च, शारीरिक दुर्बलता, कार्यक्षमतेचा ऱ्हास या स्वरूपात अधिक हानी होते. त्यासाठी मालक जबाबदार धरला जातो. म्हणून मालक अशा दुष्परिणामांच्या धोक्यांविरुद्ध विमा संरक्षण घेतो.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304800" y="1567921"/>
            <a:ext cx="8458200" cy="39055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केंद्र सरकारने १९४८ मध्ये 'कामगार राज्य विमा कायदा' (</a:t>
            </a: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Employees State Insurance Act) </a:t>
            </a: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संमत केला आहे. त्याद्वारे देशात सामाजिक विमा योजना सुरू झाली आहे. त्यानुसार औद्योगिक अपघात व आजारपण याविरुद्ध विमा संरक्षण दिले जाते. त्यामध्ये महिला कामगारांना बाळंतपणासाठीसुद्धा आर्थिक मदत देण्यात येते. तसेच कामगारांच्या अंत्यविधीसाठीसुद्धा मदत करण्यात येते. हा कायदा ज्या राज्यात / भागात लागू होतो तिथे 'कामगार नुकसानभरपाई कायदा लागू होत नाही. </a:t>
            </a:r>
            <a:endParaRPr kumimoji="0" lang="mr-IN" sz="2400" b="1" i="0" u="none" strike="noStrike" cap="none" normalizeH="0" baseline="0" dirty="0" smtClean="0">
              <a:ln>
                <a:noFill/>
              </a:ln>
              <a:solidFill>
                <a:srgbClr val="7030A0"/>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381000" y="1676400"/>
            <a:ext cx="8305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महाराष्ट्रामध्ये "कामगार राज्य विमा कायदा” लागू असून त्याअंतर्गत कामगार राज्य विमा योजना कार्यरत आहे. या योजनेचा कारभार 'कामगार राज्य विमा महामंडळ' या स्वतंत्र महामंडळातर्फे चालविला जातो. अशा परिस्थितीत विमा कंपनी 'मालकाच्या जबाबदारीचा विमा' स्वीकारत नाही. कारण, हा विमा त्या महामंडळातर्फे देण्यात येतो. २० किंवा त्यापेक्षा जास्त कामगार असलेल्या व विजेवर चालणाऱ्या सर्व उद्योगांना कामगार राज्य विमा कायदा लागू होतो.</a:t>
            </a:r>
            <a:endParaRPr kumimoji="0" lang="mr-IN" sz="2400" b="1" i="0" u="none" strike="noStrike" cap="none" normalizeH="0" baseline="0" dirty="0" smtClean="0">
              <a:ln>
                <a:noFill/>
              </a:ln>
              <a:solidFill>
                <a:srgbClr val="7030A0"/>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304800" y="593468"/>
            <a:ext cx="84582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६. पशुधन विमा </a:t>
            </a:r>
            <a:r>
              <a:rPr kumimoji="0" lang="mr-IN" sz="2800" b="1" i="0" u="none" strike="noStrike" cap="none" normalizeH="0" baseline="0" dirty="0" smtClean="0">
                <a:ln>
                  <a:noFill/>
                </a:ln>
                <a:solidFill>
                  <a:schemeClr val="accent5">
                    <a:lumMod val="50000"/>
                  </a:schemeClr>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chemeClr val="accent5">
                    <a:lumMod val="50000"/>
                  </a:schemeClr>
                </a:solidFill>
                <a:effectLst/>
                <a:latin typeface="Times New Roman" pitchFamily="18" charset="0"/>
                <a:ea typeface="Arial Unicode MS" pitchFamily="34" charset="-128"/>
                <a:cs typeface="Times New Roman" pitchFamily="18" charset="0"/>
              </a:rPr>
              <a:t>Cattle Insurance)</a:t>
            </a:r>
            <a:endParaRPr kumimoji="0" lang="en-US" sz="2800" b="0" i="0" u="none" strike="noStrike" cap="none" normalizeH="0" baseline="0" dirty="0" smtClean="0">
              <a:ln>
                <a:noFill/>
              </a:ln>
              <a:solidFill>
                <a:schemeClr val="accent5">
                  <a:lumMod val="50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स्वरूप</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शेती व्यवसायासाठी व शेतीला जोडधंदा म्हणून शेतकरी अनेक प्रकारची गुरेढोरे पाळतो. त्यामध्ये गाई, म्हैशी, बैल, वळू, शेळ्या-मेंढ्या, कोंबड्या, उंट इत्यादी प्रकारच्या जनावरांचा समावेश होतो. या सर्व जनावरांसह रेडे. रेसचे घोडे, विदेशी गाई, विदेशी वळू व त्यांच्यापासून पैदा झालेली जनावरे, संकरित व देशी कालवडी यांचाही विमा काढता येतो. या विम्यामध्ये जनावरांची बाज़ार किंमत लक्षात घेऊन किमतीच्या रकमेइतका विमा घेता येतो. त्यासाठी विमेदार पशुवैद्याचे प्रमाणपत्र सादर करतो व त्यात नमूद केलेल्या किमतीपर्यंत विमा उतरविता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304800" y="466510"/>
            <a:ext cx="8382000" cy="60708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व्याप्ती व विमा संरक्षण</a:t>
            </a:r>
            <a:endParaRPr kumimoji="0" lang="en-US"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अपघाती मृत्यू : </a:t>
            </a:r>
            <a:endParaRPr kumimoji="0" lang="mr-IN"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जनावराचा विमित काळात अपघाताने किंवा एखाद्या रोगाने मृत्यू झाल्यास त्याची नुकसानभरपाई विमा कंपनीकडून मिळते. जनावर आजारी पडल्यास, त्याला इजा झाल्यास किंवा अपघात झाल्यास १२ तासांच्या आत विमा कंपनीस त्याची सूचना देणे आवश्यक आहे. तसेच विमेदाराने विमित जनावराच्या औषधोपचाराची नीट काळजी घेतली पाहिजे. जनावरास मृत्यू आल्यास विमा कंपनी विमित जनावराची किंमत किंवा विमा रक्कम यापैकी जी कमी असेल तेवढी रक्कम भरपाई म्हणून देण्यास जबाबदार राहील</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304800" y="1143000"/>
            <a:ext cx="84582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२. प्रजोत्पादनाची अपंगता :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गाई, म्हैशी, शेळ्या-मेंढया यांसारख्या प्रजोत्पादन करणाऱ्या जनावरांबाबत अपंगतेविरुद्ध विमा संरक्षण मिळते. अशा जनावरांची विशिष्ट वयात प्रजोत्पादनाची किंवा गाभण राहण्याची क्षमता असते. तेव्हा त्या वयात ही जनावरे प्रजोत्पादनाबाबत कायमची संपूर्ण अपंग ठरल्यास, होणाऱ्या हानीविरुद्ध विमा कंपनीकडून विमा घेता येतो. प्रजोत्पादनासाठी वैद्यकीय उपाय करूनही जर ती क्षमता येत नसेल तर विमा कंपनी आवश्यक ती नुकसानभरपाई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304800" y="490480"/>
            <a:ext cx="84582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३. दूध देण्याची अक्षमता :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दूध देणाऱ्या जनावरांबाबत विमा कंपनी त्यांच्या दूध देण्याच्या अक्षमतेविरुद्ध विमा संरक्षण देते. ही अक्षमता कायमची व संपूर्ण असावी लागते. आवश्यक ते सर्व औषधोपचार करूनही ही क्षमता येत नसेल त्या वेळी विमा कंपनी नुकसानभरपाई देण्यास जबाबदार राहते.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४. वळूची प्रजोत्पादन अक्षमता</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वळूच्या प्रजोत्पादन अक्षमतेविरुद्धसुद्धा विमा संरक्षण मिळते. वळूची विशिष्ट वयात प्रजोत्पादनाची क्षमता असते. ही क्षमता कायमची व पूर्णपणे नष्ट झाल्यास विमा कंपनीकडून आवश्यक ती सर्व नुकसानभरपाई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04800" y="845911"/>
            <a:ext cx="83058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(ब) नैतिक धोके (</a:t>
            </a:r>
            <a:r>
              <a:rPr kumimoji="0" lang="en-GB"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Moral Hazards)</a:t>
            </a:r>
            <a:r>
              <a:rPr kumimoji="0" lang="en-GB" sz="2800" b="0"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 :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अशा प्रकारच्या धोक्यांची निर्मिती अविश्वास व वाईट प्रवृत्ती यातून होते. व्यक्तींच्या नैतिकतेशी त्या धोक्यांचा संबंध असतो. नैतिक धोक्यांमध्ये पुढील बाबींचा समावेश होतो.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फसवणूक :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कंपनीस फसविण्याच्या वाईट हेतूने विमेदार विमा काढतो. विमा काढून हानी घडवून आणावी व नुकसानभरपाईच्या माध्यमाने नफा मिळवावयाचा अशी त्याची प्रवृत्ती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304800" y="988254"/>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५. साथीचे रोग : </a:t>
            </a:r>
            <a:endParaRPr kumimoji="0" lang="mr-IN"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कोंबड्या, शेळ्या-मेंढया यांसारख्या जनावरांना साथीचे रोग होतात व त्यामुळे जनावरांचा/पक्ष्यांचा सर्व कळप मरण्याची भीती असते. म्हणून विमा कंपनीने अशा साथीच्या रोगांपासून होणाऱ्या मृत्यूविरुद्ध विमा संरक्षणाची योजना सुरू केली आहे. २० किंवा त्यापेक्षा जास्त जनावरांच्या गटासाठी (एकाच मालकाच्या) हा विमा दिला जातो. पण विमा घेण्यापूर्वी त्या जनावरांना रोगप्रतिबंधक लस टोचली असल्याचा दाखला आवश्यक असतो. किमान पाच किंवा विमित जनावरांच्या संख्येच्या पाच टक्केइतकी जनावरे एकाचवेळी मेली तरच या विम्यांतर्गत नुकसानभरपाई मिळते.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304800" y="1371600"/>
            <a:ext cx="85344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६. विताना मृत्यू :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गाय, म्हैशी, शेळी यांसारख्या दूध देणाऱ्या जनावरांना गर्भधारणेचा धोका असतो. तेव्हा ही जनावरे विताना (कालवडीस/पिलास / रेडकूस जन्म देताना) मरण पावल्यास, त्या नुकसानीविरुद्ध विमा संरक्षण मिळते. विमा कंपनी जादा विमाहप्ता घेऊन हा विमा देते.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304800" y="1219200"/>
            <a:ext cx="8458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विम्यासाठी वयोमर्यादा : </a:t>
            </a:r>
            <a:endParaRPr kumimoji="0" lang="en-US" sz="2800" b="0" i="0" u="none" strike="noStrike" cap="none" normalizeH="0" baseline="0" dirty="0" smtClean="0">
              <a:ln>
                <a:noFill/>
              </a:ln>
              <a:solidFill>
                <a:schemeClr val="accent6">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दुभत्या गाई, रेडे व बैल यांचा वयाच्या दोन ते आठ वर्षांपर्यंत, म्हशीचा तीन ते बारा वर्षांपर्यंत, देशी/विदेशी/संकरित कालवडीचा ४ महिन्यांपासून ते पहिल्या वितापर्यंत व पुढे ८ वर्षांपर्यंत विमा उतरविला जातो. शेळ्या मेंढ्यांचा १ ते ८ वयोमर्यादेपर्यंत विमा स्वीकारला जातो. इतर जनावरांचासुद्धा त्यांच्या आयुर्मानाप्रमाणे २ ते १५ वर्षांपर्यंत विमा स्वीकारला जातो. विम्याची मुदत जास्तीत - जास्त एक वर्ष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304800" y="628105"/>
            <a:ext cx="85344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विम्याची ओळख चिन्हे</a:t>
            </a:r>
            <a:r>
              <a:rPr kumimoji="0" lang="mr-IN" sz="2800"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rPr>
              <a:t>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b="0" i="0" u="none" strike="noStrike" cap="none" normalizeH="0" baseline="0" dirty="0" smtClean="0">
              <a:ln>
                <a:noFill/>
              </a:ln>
              <a:solidFill>
                <a:schemeClr val="accent6">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विमित जनावरांची ओळख पटण्यासाठी जनावरांना ओळख चिन्हे नोंदविणे आवश्यक आहे. त्यासाठी जनावरांच्या कानात ओळख चिन्ह् उठविण्यात येते. डाग देऊन, गोंदवून किंवा धातूचा खूण क्रमांक लावून हे ओळख चिन्ह नोंदविण्यात येते. जनावरांच्या पाठीवरसुद्धा असे चिन्ह उठविले जाते. त्याशिवाय रंग, जन्मजात खुणा, इतर खाणाखुणा, शिंगे याबाबत तपशीलवार माहिती विमा अर्जात देण्यात येते. विमा काढताना अशी खूण/ओळख चिन्हे नोंदविणे बंधनकारक आहे. अन्यथा नुकसानभरपाई मिळविताना गुंतागुंत निर्माण होते.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228600" y="277264"/>
            <a:ext cx="8382000" cy="58862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विमा संरक्षणाचे अपवाद</a:t>
            </a:r>
            <a:endParaRPr kumimoji="0" lang="en-US" sz="2800" b="0"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खालील परिस्थितीमध्ये जनावरांना विमा संरक्षण मिळू शकत नाही.</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जाणूनबुजून केलेली इजा/चुकीचा औषधोपचार/वाजवीपेक्षा जास्त ओझे लादणे इत्यादींमुळे झालेली हानी.</a:t>
            </a:r>
          </a:p>
          <a:p>
            <a:pPr marL="0" marR="0" lvl="0" indent="457200" algn="just" defTabSz="914400" rtl="0" eaLnBrk="0" fontAlgn="base" latinLnBrk="0" hangingPunct="0">
              <a:lnSpc>
                <a:spcPct val="15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विमा काढण्यापूर्वी रोगाची लागण झाल्याने होणारी हानी.</a:t>
            </a:r>
          </a:p>
          <a:p>
            <a:pPr marL="0" marR="0" lvl="0" indent="457200" algn="just" defTabSz="914400" rtl="0" eaLnBrk="0" fontAlgn="base" latinLnBrk="0" hangingPunct="0">
              <a:lnSpc>
                <a:spcPct val="15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हेतुपुरस्सर जनावरांची केलेली कत्तल.</a:t>
            </a:r>
          </a:p>
          <a:p>
            <a:pPr marL="0" marR="0" lvl="0" indent="457200" algn="just" defTabSz="914400" rtl="0" eaLnBrk="0" fontAlgn="base" latinLnBrk="0" hangingPunct="0">
              <a:lnSpc>
                <a:spcPct val="15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जनावरांची गोठ्यापासून ५० कि. मी. पेक्षा जास्त पायी ने-आण केल्याने झालेली हानी.</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457200" y="990600"/>
            <a:ext cx="8229600"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विमानाने / जहाजाने किंवा मोटारीने गोठ्यांपासून २५ कि. मी. जास्त अंतर केलेली ने-आण व त्यातून झालेले नुकसान.</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जनावरांची चोरी किंवा अनधिकृत विक्री.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तात्कालिक आंशिक अक्षमता/अपंगता.</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युद्ध, परकीय शत्रूचे हल्ले, यादवी युद्ध, बंडाळी, सैन्याचा उठाव यामुळे जनावरांचे होणारे नुकसान.</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अण्वस्त्रांच्या वापरामुळे होणारे कोणतेही नुकसान.</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04800" y="182434"/>
            <a:ext cx="84582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७. पीक विमा (</a:t>
            </a:r>
            <a:r>
              <a:rPr kumimoji="0" lang="en-GB"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Crop Insurance ) </a:t>
            </a:r>
            <a:endParaRPr kumimoji="0" lang="en-US" sz="2800" b="0" i="0" u="none" strike="noStrike" cap="none" normalizeH="0" baseline="0" dirty="0" smtClean="0">
              <a:ln>
                <a:noFill/>
              </a:ln>
              <a:solidFill>
                <a:schemeClr val="accent4">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स्वरूप</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केंद्र सरकारने १९८५ मध्ये सर्वसमावेशक पीक विमा योजना सुरू केली असून, सर्वसाधारण विमा महामंडळ केंद्र सरकारच्या वतीने ही योजना राबवित आहे. यासाठी केंद्रीय पातळीवर 'केंद्रीय पीक विमा निधी' स्थापन करण्यात आला आहे. तसेच संबंधित राज्य सरकारतर्फेसुद्धा एक असाच 'पीक विमा निधी' स्थापन केला जातो. पीक विम्याची जोखीम केंद्र सरकार व राज्य सरकार यांनी २: १ या प्रमाणात वाटून घेतली जाते. ही पीक विमा योजना आंध्र प्रदेश, गुजरात, हरियाणा, हिमाचल प्रदेश, कर्नाटक, केरळ, महाराष्ट्र, ओरिसा, पश्चिम बंगाल, चेन्नई या राज्यांसह बहुतेक सर्व राज्यांमध्ये लागू करण्यात आली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p:cNvSpPr>
            <a:spLocks noChangeArrowheads="1"/>
          </p:cNvSpPr>
          <p:nvPr/>
        </p:nvSpPr>
        <p:spPr bwMode="auto">
          <a:xfrm>
            <a:off x="381000" y="976343"/>
            <a:ext cx="8382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	ही विमायोजना शेतकऱ्यांना पीक कर्ज देणाऱ्या राज्य सहकारी बँका, मध्यवर्ती सहकारी बँका, विभागीय ग्रामीण बँका, व्यापारी बँका व सहकारी पतसंस्था यांच्यामार्फत अमलात आणली जाते. या संस्थांकडून कर्ज घेणाऱ्या शेतकऱ्यांसाठी ही योजना सक्तीची आहे. या संस्था विमेदार शेतकऱ्यांकडून विमाहप्ता वसूल करतात व पीक विमा निधीकडे पाठवितात. विमापत्रे देणे, नुकसानभरपाई अर्जाची छाननी करणे, भरपाई देणे इत्यादी सर्व कामे केंद्रीय पीक विमा निधीद्वारे केली जातात. पण विमा योजनेचा व्यवस्थापन खर्च केंद्र सरकार व सर्वसाधारण विमा महामंडळ समभागात सोसतात.</a:t>
            </a:r>
            <a:endParaRPr kumimoji="0" lang="mr-IN" sz="2400" b="1" i="0" u="none" strike="noStrike" cap="none" normalizeH="0" baseline="0" dirty="0" smtClean="0">
              <a:ln>
                <a:noFill/>
              </a:ln>
              <a:solidFill>
                <a:schemeClr val="accent2">
                  <a:lumMod val="75000"/>
                </a:schemeClr>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304800" y="394902"/>
            <a:ext cx="85344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5"/>
                </a:solidFill>
                <a:effectLst/>
                <a:latin typeface="Arial Unicode MS" pitchFamily="34" charset="-128"/>
                <a:ea typeface="Arial Unicode MS" pitchFamily="34" charset="-128"/>
                <a:cs typeface="Arial Unicode MS" pitchFamily="34" charset="-128"/>
              </a:rPr>
              <a:t>विमा संरक्षण</a:t>
            </a:r>
            <a:endParaRPr kumimoji="0" lang="en-US" sz="3200" b="0" i="0" u="none" strike="noStrike" cap="none" normalizeH="0" baseline="0" dirty="0" smtClean="0">
              <a:ln>
                <a:noFill/>
              </a:ln>
              <a:solidFill>
                <a:schemeClr val="accent5"/>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१. नापिकी :</a:t>
            </a:r>
            <a:r>
              <a:rPr kumimoji="0" lang="mr-IN" sz="2800" b="0"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विमित पिकाची आणेवारी विशिष्ट प्रमाणापेक्षा कमी आल्यास नापिकी समजण्यात येते. या नापिकीमुळे नुकसान झाल्यास, त्या नुकसानीविरुद्ध पीक विम्यात संरक्षण मिळते. क्षेत्रवार नापिकी विचारात घेऊन भरपाई देण्यात येते.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२. अवर्षण पीक </a:t>
            </a: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योजनेमध्ये अवर्षणामुळे होणाऱ्या पिकाच्या हानीविरुद्ध विमा संरक्षण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381000" y="572756"/>
            <a:ext cx="83058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३. अतिवृष्टी : </a:t>
            </a: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अतिवृष्टीमुळे पिकांचे मोठ्या प्रमाणावर नुकसान होण्याची शक्यता असते. तेव्हा अशा अतिवृष्टीमुळे झालेल्या पिकांच्या हानीविरुद्ध विमा </a:t>
            </a:r>
            <a:r>
              <a:rPr kumimoji="0" lang="mr-IN" sz="2400" i="0" u="none" strike="noStrike" cap="none" normalizeH="0" baseline="0" dirty="0" smtClean="0">
                <a:ln>
                  <a:noFill/>
                </a:ln>
                <a:effectLst/>
                <a:latin typeface="Arial Unicode MS" pitchFamily="34" charset="-128"/>
                <a:ea typeface="Arial Unicode MS" pitchFamily="34" charset="-128"/>
                <a:cs typeface="Arial Unicode MS" pitchFamily="34" charset="-128"/>
              </a:rPr>
              <a:t>संरक्षण देण्यात येते.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४. दुष्काळ : </a:t>
            </a: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सार्वत्रिक किंवा विशिष्ट क्षेत्रामध्ये दुष्काळ पडून पिके नष्ट होतात व शेतकऱ्यांचे आर्थिक नुकसान होते. म्हणून या योजनेद्वारे शेतकऱ्यांना विमा संरक्षण उपलब्ध होऊन भरपाई मिळते.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457200" y="596713"/>
            <a:ext cx="8305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निष्काळजीपणा</a:t>
            </a: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काही व्यक्ती विमित मालमत्तेबाबत किंवा गोष्टीबाबत कमालीचा निष्काळजीपणा दाखवितात. त्यामुळे हानी संभवते. वाहन चालक, उद्योगपती, व्यापारी इत्यादी लोकांच्या निष्काळजीपणामुळे अपघात होतात. कारखानदारांच्या निष्काळजीपणामुळे बऱ्याचदा अपघात होऊन हानी होते.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३. सर्वसाधारण प्रतिकूल परिस्थिती</a:t>
            </a: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स्थानिक व राष्ट्रीय पातळीवर जशी परिस्थिती असेल तसे नैतिक धोके निर्माण होतात. भारतात बेकारीमुळे गुन्हेगारी प्रवृत्ती वाढते आहे. तेव्हा घरफोडी, चोरी इत्यादी गुन्हे हे प्रतिकूल परिस्थितीमुळे घडतात.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457200" y="974468"/>
            <a:ext cx="83058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५. नैसर्गिक आपत्ती</a:t>
            </a:r>
            <a:r>
              <a:rPr kumimoji="0" lang="mr-IN" sz="2800" b="0"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 चक्रीवादळ यांसारख्या आपत्तीमुळे शेतकऱ्यांच्या पिकाचे नुकसान झाल्यास या योजनेअंतर्गत नुकसानभरपाई मिळते.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६</a:t>
            </a: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 रोग, कीड इत्यादी </a:t>
            </a: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पिकांवर रोग, कीड किंवा कोणतीही तत्सम साथ आल्याने पिकांचे नुकसान होते. या योजनेअंतर्गत या धोक्याससुद्धा विमा संरक्षण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70</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381000" y="438835"/>
            <a:ext cx="8305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८. आरोग्य विमापत्र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Health Insurance Policy)</a:t>
            </a:r>
            <a:endPar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स्वरूप</a:t>
            </a:r>
            <a:endPar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आरोग्य विमापत्र हा संकीर्ण विम्याचा नवा प्रकार होय. संकीर्ण विम्यामध्ये अनेक प्रकार नव्याने अस्तित्वात आले आहेत. त्यामध्ये हा वैद्यकीय विमापत्राचा प्रकार अधिक आकर्षक व लोकप्रिय झालेला विमा आहे. वैद्यकीय विमापत्र हा एक प्रकारे आरोग्यविषयक विमा आहे. विमेकरी आजारामुळे किंवा अपघातामुळे इस्पितळामध्ये (हॉस्पिटल) दाखल झाल्यास उपचारासाठी झालेला खर्च भरून देणारा किंवा खर्चाची प्रतिपूर्ती करणारा विमा म्हणजे वैद्यकीय विमापत्र होय.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p:cNvSpPr>
          <p:nvPr/>
        </p:nvSpPr>
        <p:spPr bwMode="auto">
          <a:xfrm>
            <a:off x="381000" y="1600200"/>
            <a:ext cx="8229600" cy="27975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आरोग्य विमापत्र हे एक वर्ष मुदतीचे असते. हा विमा वय वर्षे ५ ते ८० पर्यंतच्या वयोगटातील व्यक्तींना घेता येतो. या विम्याचा हप्ता साधारणपणे एकरकमी असतो. काही विमा कंपन्या पगारपत्रक, क्रेडिट कार्ड, डेबिट कार्ड इत्यादी बाबींशी संलग्न करून मासिक हप्तासुद्धा आकारते. विमेदाराने त्यापैकी एक पर्याय निवडणे आवश्यक असते. </a:t>
            </a:r>
            <a:endParaRPr kumimoji="0" lang="en-US" sz="2400" b="1" i="0" u="none" strike="noStrike" cap="none" normalizeH="0" baseline="0" dirty="0" smtClean="0">
              <a:ln>
                <a:noFill/>
              </a:ln>
              <a:solidFill>
                <a:schemeClr val="accent5">
                  <a:lumMod val="50000"/>
                </a:schemeClr>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72</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ChangeArrowheads="1"/>
          </p:cNvSpPr>
          <p:nvPr/>
        </p:nvSpPr>
        <p:spPr bwMode="auto">
          <a:xfrm>
            <a:off x="304800" y="762000"/>
            <a:ext cx="85344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व्याप्ती व विमा संरक्षण</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आरोग्य विम्यामध्ये विमेदाराला आजार झाल्यामुळे किंवा अपघात झाल्यामुळे इस्पितळामध्ये दाखल केल्यानंतर होणाऱ्या उपचार व औषधोपचाराची रक्कम भरपाई करून दिली जाते. यासाठी विमेदार किमान २४ तास उपचारासाठी इस्पितळात राहणे आवश्यक आहे. म्हणजेच विमेदाराला इस्पितळात २४ तास किंवा जास्त कालावधीसाठी उपचारासाठी ठेवून घेतले असेल तरच त्याला वैद्यकीय खर्चाची भरपाई दिली जाईल. अर्थात, डायलेसिस, किमोथेरपी यांसारखे उपचार अपवाद आहेत.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73</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381000" y="935251"/>
            <a:ext cx="83820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solidFill>
                <a:effectLst/>
                <a:latin typeface="Arial Unicode MS" pitchFamily="34" charset="-128"/>
                <a:ea typeface="Arial Unicode MS" pitchFamily="34" charset="-128"/>
                <a:cs typeface="Arial Unicode MS" pitchFamily="34" charset="-128"/>
              </a:rPr>
              <a:t>वैद्यकीय खर्चाच्या भरपाईमध्ये पुढील प्रकारचे खर्च अंतर्भूत असतात.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1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इस्पितळातील खोलीचे भाडे (२) इस्पितळाचे नर्सिंग खर्च (३) औषधांचा खर्च (४) उपकरणांचे अथवा साहित्याचे भाडे (५) वेगवेगळ्या प्रकारच्या केलेल्या चाचण्या : रेडिओलॉजिकल, पॅथॉलॉजिकल व क्लिनिकल स्वरूपाच्या सर्व टेस्टस् (६) शल्यचिकित्सा, सर्जिकल ऑपरेशन (७) उपचारासाठी कृत्रिम अवयव (८) कृत्रिम श्वासोच्छ्वासाचा खर्च (९) तज्ज्ञ सल्लागाराची फी (१०) भूल देण्याचा खर्च (११) रक्त देण्यासाठी केलेला खर्च (१२) उपचारांचा खर्च इत्यादी</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74</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304800" y="685800"/>
            <a:ext cx="8458200" cy="55630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आरोग्य विमापत्रामध्ये पुढील प्रकारचे खर्च भरपाई करून दिले जात नाहीत</a:t>
            </a:r>
            <a:r>
              <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विमापत्र घेतल्यापासून पहिल्या ३० दिवसांत झालेला आजाराचा खर्च</a:t>
            </a:r>
          </a:p>
          <a:p>
            <a:pPr marL="457200" marR="0" lvl="0" indent="-457200" algn="just" defTabSz="914400" rtl="0" eaLnBrk="0" fontAlgn="base" latinLnBrk="0" hangingPunct="0">
              <a:lnSpc>
                <a:spcPct val="150000"/>
              </a:lnSpc>
              <a:spcBef>
                <a:spcPct val="0"/>
              </a:spcBef>
              <a:spcAft>
                <a:spcPct val="0"/>
              </a:spcAft>
              <a:buClrTx/>
              <a:buSzTx/>
              <a:buFontTx/>
              <a:buAutoNum type="hindiNumPeriod"/>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युद्ध, परकीय आणीबाणी इत्यादी परिस्थितीतून आलेल्या आजाराचा/ अपघाताचा खर्च</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सौंदर्यवर्धनासाठी केलेली कॉस्मेटिक सर्जरी अथवा तत्सम प्रकारचा गरज नसताना घेतलेल्या उपचाराचा खर्च</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श्रवणयंत्र, चश्मा, डोळ्यांचे लेन्स अशा प्रकारच्या उपकरणांचा खर्च.</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75</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ChangeArrowheads="1"/>
          </p:cNvSpPr>
          <p:nvPr/>
        </p:nvSpPr>
        <p:spPr bwMode="auto">
          <a:xfrm>
            <a:off x="381000" y="685800"/>
            <a:ext cx="8458200" cy="54014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अणुस्फोटामुळे झालेल्या इजेच्या/ अपघाताच्या उपचारासाठी खर्च.</a:t>
            </a:r>
          </a:p>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बाळंतपण, गर्भपात, गरोदरपणा वा तत्सम बाबींसाठी झालेला खर्च.</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एड्स या रोगासाठी केलेला खर्च.</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शक्तिवर्धक टॉनिक्स, व्हिटॅमिन्स किंवा औषधांचा खर्च.</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नैसर्गिक उपचारांवर केलेला खर्च.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देशाबाहेर घेतलेल्या उपचारांचा खर्च.</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76</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676504"/>
            <a:ext cx="83820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संकीर्ण विम्याचे प्रकार</a:t>
            </a:r>
            <a:endParaRPr kumimoji="0" lang="en-US" sz="28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वैयक्तिक अपघात विमा </a:t>
            </a:r>
            <a:r>
              <a:rPr kumimoji="0" lang="mr-IN" sz="26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Personal Accident Insurance)</a:t>
            </a:r>
            <a:endParaRPr kumimoji="0" lang="en-US" sz="2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वैयक्तिक अपघात विम्यामध्ये शारीरिक दुखापतीविरुद्ध विमा संरक्षण दिले जाते. बाह्य, दृश्य स्वरूपाच्या घातक साधनांद्वारे आकस्मिकपणे घडलेल्या घटनेमुळे अनपेक्षित मृत्यू आल्यास किंवा पूर्णतः वा अंशतः विकलांगता आल्यास होणाऱ्या हानीची भरपाई करण्याच्या उद्देशाने विमेदारास किंवा त्याच्या वारसास एक ठरावीक रक्कम देण्याचा करार म्हणजे वैयक्तिक अपघात विमा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81000" y="228600"/>
            <a:ext cx="8382000" cy="6306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स्वरूप व विमा संरक्षण (</a:t>
            </a:r>
            <a:r>
              <a:rPr kumimoji="0" lang="en-GB"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Nature and Cover)</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अपघाती मृत्यू :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विम्यामध्ये अपघाती स्वरूपाच्या मृत्यूस विमा संरक्षण दिले जाते. घातक, बाह्य स्वरूपाच्या व दृश्य साधनांद्वारे आकस्मिक अपघात घडून विमेदाराचा मृत्यू झाल्यास, त्याच्या वारसास पूर्वनिर्धारित विमा रक्कम देण्यात येते. यामध्ये बाह्य घटकांद्वारे हा अपघात झाला पाहिजे. त्यामुळे नैसर्गिक पद्धतीने हृदयझटका आल्यास तो अपघात होणार नाही, पण स्कूटरचा धक्का लागला व धक्क्यामुळे घाबरून हृदयझटका आला तर तो अपघात होईल. त्या परिस्थितीत मृत्यू आल्यास, तो अपघाती व विमा कंपनी विमा रक्कम देण्यास जबाबदार राहील.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164</TotalTime>
  <Words>3344</Words>
  <Application>Microsoft Office PowerPoint</Application>
  <PresentationFormat>On-screen Show (4:3)</PresentationFormat>
  <Paragraphs>462</Paragraphs>
  <Slides>76</Slides>
  <Notes>0</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dell</cp:lastModifiedBy>
  <cp:revision>54</cp:revision>
  <dcterms:created xsi:type="dcterms:W3CDTF">2006-08-16T00:00:00Z</dcterms:created>
  <dcterms:modified xsi:type="dcterms:W3CDTF">2021-07-03T10:09:13Z</dcterms:modified>
</cp:coreProperties>
</file>