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31"/>
  </p:notes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7C4AD8-DCF3-4532-8B07-97C8D926ED69}" type="datetimeFigureOut">
              <a:rPr lang="en-US" smtClean="0"/>
              <a:pPr/>
              <a:t>03/07/2021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EF76AD-4EC6-4193-971D-8FCD1133803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794BA9-AD8A-4BF6-BC45-CEAB1591C6BF}"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E99C6C-9B1D-4D1D-8550-58E3CA84FCBF}"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825895-6365-4967-8FC6-59D6DF3E8EC7}"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79B77D-9E72-42E8-A640-571F68C01CA1}"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925448-AAAC-43B6-B241-D35A8C4D0ABC}" type="datetime1">
              <a:rPr lang="en-US" smtClean="0"/>
              <a:pPr/>
              <a:t>03/07/2021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1ED177-B9A8-493A-8B95-ECF929827CD8}"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F0D2E1-5631-4874-8215-6022F8E2242E}" type="datetime1">
              <a:rPr lang="en-US" smtClean="0"/>
              <a:pPr/>
              <a:t>03/07/2021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4DCEF6-2B41-4396-B9EB-AFB13A8B7175}" type="datetime1">
              <a:rPr lang="en-US" smtClean="0"/>
              <a:pPr/>
              <a:t>03/07/2021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6A2D1-0C4B-4AD8-B8EB-07C6E3C42818}" type="datetime1">
              <a:rPr lang="en-US" smtClean="0"/>
              <a:pPr/>
              <a:t>03/07/2021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6A2A04-1680-474D-A581-9A44352114F1}"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3DEA40-BA33-47E9-AC12-C23E29922927}" type="datetime1">
              <a:rPr lang="en-US" smtClean="0"/>
              <a:pPr/>
              <a:t>03/07/2021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0DDD7F-1A48-4F0C-B766-C107A0954E5C}" type="datetime1">
              <a:rPr lang="en-US" smtClean="0"/>
              <a:pPr/>
              <a:t>03/07/2021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Prof. Mahadev Kamble, Bhogawati Mahavidyalaya,Kurukali.</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898648" y="6355080"/>
            <a:ext cx="5254752" cy="365760"/>
          </a:xfrm>
        </p:spPr>
        <p:txBody>
          <a:bodyPr/>
          <a:lstStyle/>
          <a:p>
            <a:pPr algn="ctr"/>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
        <p:nvSpPr>
          <p:cNvPr id="6" name="Rectangle 5"/>
          <p:cNvSpPr/>
          <p:nvPr/>
        </p:nvSpPr>
        <p:spPr>
          <a:xfrm>
            <a:off x="381000" y="304800"/>
            <a:ext cx="8153400" cy="5601533"/>
          </a:xfrm>
          <a:prstGeom prst="rect">
            <a:avLst/>
          </a:prstGeom>
        </p:spPr>
        <p:txBody>
          <a:bodyPr wrap="square">
            <a:spAutoFit/>
          </a:bodyPr>
          <a:lstStyle/>
          <a:p>
            <a:pPr algn="ctr"/>
            <a:r>
              <a:rPr lang="mr-IN" sz="2800" b="1" dirty="0" smtClean="0">
                <a:solidFill>
                  <a:srgbClr val="7030A0"/>
                </a:solidFill>
                <a:latin typeface="Arial Unicode MS" pitchFamily="34" charset="-128"/>
                <a:ea typeface="Arial Unicode MS" pitchFamily="34" charset="-128"/>
                <a:cs typeface="Arial Unicode MS" pitchFamily="34" charset="-128"/>
              </a:rPr>
              <a:t>विषय : विमाशास्त्र</a:t>
            </a:r>
            <a:endParaRPr lang="en-US" sz="2800" b="1" dirty="0" smtClean="0">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endParaRPr lang="mr-IN" sz="2400" b="1" dirty="0" smtClean="0">
              <a:solidFill>
                <a:srgbClr val="002060"/>
              </a:solidFill>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r>
              <a:rPr lang="mr-IN" sz="2400" b="1" dirty="0" smtClean="0">
                <a:solidFill>
                  <a:srgbClr val="002060"/>
                </a:solidFill>
                <a:latin typeface="Arial Unicode MS" pitchFamily="34" charset="-128"/>
                <a:ea typeface="Arial Unicode MS" pitchFamily="34" charset="-128"/>
                <a:cs typeface="Arial Unicode MS" pitchFamily="34" charset="-128"/>
              </a:rPr>
              <a:t>अग्निविमा : प्रकार व अटी</a:t>
            </a:r>
            <a:endParaRPr lang="en-US" sz="2400" dirty="0" smtClean="0">
              <a:solidFill>
                <a:srgbClr val="002060"/>
              </a:solidFill>
              <a:latin typeface="Arial" pitchFamily="34" charset="0"/>
              <a:cs typeface="Arial" pitchFamily="34" charset="0"/>
            </a:endParaRPr>
          </a:p>
          <a:p>
            <a:pPr lvl="0" algn="ctr" eaLnBrk="0" fontAlgn="base" hangingPunct="0">
              <a:lnSpc>
                <a:spcPct val="150000"/>
              </a:lnSpc>
              <a:spcBef>
                <a:spcPct val="0"/>
              </a:spcBef>
              <a:spcAft>
                <a:spcPct val="0"/>
              </a:spcAft>
            </a:pPr>
            <a:r>
              <a:rPr lang="en-GB" sz="2000" b="1" dirty="0" smtClean="0">
                <a:solidFill>
                  <a:srgbClr val="002060"/>
                </a:solidFill>
                <a:latin typeface="Times New Roman" pitchFamily="18" charset="0"/>
                <a:ea typeface="Arial Unicode MS" pitchFamily="34" charset="-128"/>
                <a:cs typeface="Times New Roman" pitchFamily="18" charset="0"/>
              </a:rPr>
              <a:t>(Fire Policy: Types and Conditions)</a:t>
            </a:r>
            <a:endParaRPr lang="mr-IN" sz="2000" b="1" dirty="0" smtClean="0">
              <a:solidFill>
                <a:srgbClr val="002060"/>
              </a:solidFill>
              <a:latin typeface="Times New Roman" pitchFamily="18" charset="0"/>
              <a:ea typeface="Arial Unicode MS" pitchFamily="34" charset="-128"/>
              <a:cs typeface="Times New Roman" pitchFamily="18" charset="0"/>
            </a:endParaRPr>
          </a:p>
          <a:p>
            <a:pPr lvl="0" algn="ctr" fontAlgn="base">
              <a:lnSpc>
                <a:spcPct val="150000"/>
              </a:lnSpc>
              <a:spcBef>
                <a:spcPct val="0"/>
              </a:spcBef>
              <a:spcAft>
                <a:spcPct val="0"/>
              </a:spcAft>
            </a:pPr>
            <a:r>
              <a:rPr lang="mr-IN" sz="2400" b="1" dirty="0" smtClean="0">
                <a:solidFill>
                  <a:srgbClr val="002060"/>
                </a:solidFill>
                <a:latin typeface="Arial Unicode MS" pitchFamily="34" charset="-128"/>
                <a:ea typeface="Arial Unicode MS" pitchFamily="34" charset="-128"/>
                <a:cs typeface="Arial Unicode MS" pitchFamily="34" charset="-128"/>
              </a:rPr>
              <a:t>विमापत्र रद्द करणे, जप्त होणे व विमापत्र नूतनीकरण</a:t>
            </a:r>
            <a:endParaRPr lang="en-US" sz="2400" dirty="0" smtClean="0">
              <a:solidFill>
                <a:srgbClr val="002060"/>
              </a:solidFill>
              <a:latin typeface="Arial" pitchFamily="34" charset="0"/>
              <a:cs typeface="Arial" pitchFamily="34" charset="0"/>
            </a:endParaRPr>
          </a:p>
          <a:p>
            <a:pPr lvl="0" algn="ctr" eaLnBrk="0" fontAlgn="base" hangingPunct="0">
              <a:lnSpc>
                <a:spcPct val="150000"/>
              </a:lnSpc>
              <a:spcBef>
                <a:spcPct val="0"/>
              </a:spcBef>
              <a:spcAft>
                <a:spcPct val="0"/>
              </a:spcAft>
            </a:pPr>
            <a:r>
              <a:rPr lang="mr-IN" sz="2000" b="1" dirty="0" smtClean="0">
                <a:solidFill>
                  <a:srgbClr val="002060"/>
                </a:solidFill>
                <a:latin typeface="Arial Unicode MS" pitchFamily="34" charset="-128"/>
                <a:ea typeface="Arial Unicode MS" pitchFamily="34" charset="-128"/>
                <a:cs typeface="Arial Unicode MS" pitchFamily="34" charset="-128"/>
              </a:rPr>
              <a:t>(</a:t>
            </a:r>
            <a:r>
              <a:rPr lang="en-GB" sz="2000" b="1" dirty="0" smtClean="0">
                <a:solidFill>
                  <a:srgbClr val="002060"/>
                </a:solidFill>
                <a:latin typeface="Arial Unicode MS" pitchFamily="34" charset="-128"/>
                <a:ea typeface="Arial Unicode MS" pitchFamily="34" charset="-128"/>
                <a:cs typeface="Arial Unicode MS" pitchFamily="34" charset="-128"/>
              </a:rPr>
              <a:t>Cancellation and Forfeiture of Policy and Renewal of Policy)</a:t>
            </a:r>
          </a:p>
          <a:p>
            <a:pPr lvl="0" algn="ctr" eaLnBrk="0" fontAlgn="base" hangingPunct="0">
              <a:lnSpc>
                <a:spcPct val="150000"/>
              </a:lnSpc>
              <a:spcBef>
                <a:spcPct val="0"/>
              </a:spcBef>
              <a:spcAft>
                <a:spcPct val="0"/>
              </a:spcAft>
            </a:pPr>
            <a:endParaRPr lang="en-GB" sz="2000" b="1" dirty="0" smtClean="0">
              <a:solidFill>
                <a:srgbClr val="002060"/>
              </a:solidFill>
              <a:latin typeface="Times New Roman" pitchFamily="18" charset="0"/>
              <a:ea typeface="Arial Unicode MS" pitchFamily="34" charset="-128"/>
              <a:cs typeface="Times New Roman" pitchFamily="18" charset="0"/>
            </a:endParaRPr>
          </a:p>
          <a:p>
            <a:pPr algn="ctr"/>
            <a:endParaRPr lang="en-US" sz="2800" b="1" dirty="0" smtClean="0">
              <a:latin typeface="Arial Unicode MS" pitchFamily="34" charset="-128"/>
              <a:ea typeface="Arial Unicode MS" pitchFamily="34" charset="-128"/>
              <a:cs typeface="Arial Unicode MS" pitchFamily="34" charset="-128"/>
            </a:endParaRPr>
          </a:p>
          <a:p>
            <a:pPr algn="ctr"/>
            <a:r>
              <a:rPr lang="mr-IN" sz="3200" b="1" dirty="0" smtClean="0">
                <a:solidFill>
                  <a:srgbClr val="C00000"/>
                </a:solidFill>
                <a:latin typeface="Arial Unicode MS" pitchFamily="34" charset="-128"/>
                <a:ea typeface="Arial Unicode MS" pitchFamily="34" charset="-128"/>
                <a:cs typeface="Arial Unicode MS" pitchFamily="34" charset="-128"/>
              </a:rPr>
              <a:t>प्रा.</a:t>
            </a:r>
            <a:r>
              <a:rPr lang="en-US" sz="3200" b="1" dirty="0" smtClean="0">
                <a:solidFill>
                  <a:srgbClr val="C00000"/>
                </a:solidFill>
                <a:latin typeface="Arial Unicode MS" pitchFamily="34" charset="-128"/>
                <a:ea typeface="Arial Unicode MS" pitchFamily="34" charset="-128"/>
                <a:cs typeface="Arial Unicode MS" pitchFamily="34" charset="-128"/>
              </a:rPr>
              <a:t> </a:t>
            </a:r>
            <a:r>
              <a:rPr lang="mr-IN" sz="3200" b="1" dirty="0" smtClean="0">
                <a:solidFill>
                  <a:srgbClr val="C0000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000" b="1" dirty="0" smtClean="0">
                <a:solidFill>
                  <a:srgbClr val="00B05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000" b="1" dirty="0" smtClean="0">
              <a:solidFill>
                <a:srgbClr val="00B050"/>
              </a:solidFill>
              <a:latin typeface="Arial Unicode MS" pitchFamily="34" charset="-128"/>
              <a:ea typeface="Arial Unicode MS" pitchFamily="34" charset="-128"/>
              <a:cs typeface="Arial Unicode MS" pitchFamily="34" charset="-128"/>
            </a:endParaRPr>
          </a:p>
          <a:p>
            <a:pPr algn="ctr"/>
            <a:r>
              <a:rPr lang="mr-IN" sz="2000" b="1" dirty="0" smtClean="0">
                <a:solidFill>
                  <a:srgbClr val="00B050"/>
                </a:solidFill>
                <a:latin typeface="Arial Unicode MS" pitchFamily="34" charset="-128"/>
                <a:ea typeface="Arial Unicode MS" pitchFamily="34" charset="-128"/>
                <a:cs typeface="Arial Unicode MS" pitchFamily="34" charset="-128"/>
              </a:rPr>
              <a:t>भोगावती महाविद्यालय, कुरुकली  </a:t>
            </a:r>
            <a:endParaRPr lang="en-US" sz="2000" b="1" dirty="0">
              <a:solidFill>
                <a:srgbClr val="00B050"/>
              </a:solidFill>
              <a:latin typeface="Arial Unicode MS" pitchFamily="34" charset="-128"/>
              <a:ea typeface="Arial Unicode MS" pitchFamily="34" charset="-128"/>
              <a:cs typeface="Arial Unicode MS" pitchFamily="34" charset="-128"/>
            </a:endParaRPr>
          </a:p>
        </p:txBody>
      </p:sp>
      <p:pic>
        <p:nvPicPr>
          <p:cNvPr id="8" name="Picture 2" descr="F:\Mahadev Kamble Sir PPT\WhatsApp Image 2021-06-24 at 6.44.05 PM.jpeg"/>
          <p:cNvPicPr>
            <a:picLocks noChangeAspect="1" noChangeArrowheads="1"/>
          </p:cNvPicPr>
          <p:nvPr/>
        </p:nvPicPr>
        <p:blipFill>
          <a:blip r:embed="rId2" cstate="print"/>
          <a:srcRect/>
          <a:stretch>
            <a:fillRect/>
          </a:stretch>
        </p:blipFill>
        <p:spPr bwMode="auto">
          <a:xfrm>
            <a:off x="457200" y="304800"/>
            <a:ext cx="2046322" cy="1981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28600" y="294318"/>
            <a:ext cx="8686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६. तरल विमापत्र </a:t>
            </a:r>
            <a:r>
              <a:rPr kumimoji="0" lang="mr-IN" sz="22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Floating Policy) :</a:t>
            </a:r>
            <a:r>
              <a:rPr kumimoji="0" lang="en-GB" sz="22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 </a:t>
            </a:r>
          </a:p>
          <a:p>
            <a:pPr marL="0" marR="0" lvl="0" indent="0" algn="just" defTabSz="914400" rtl="0" eaLnBrk="1" fontAlgn="base" latinLnBrk="0" hangingPunct="1">
              <a:lnSpc>
                <a:spcPct val="150000"/>
              </a:lnSpc>
              <a:spcBef>
                <a:spcPct val="0"/>
              </a:spcBef>
              <a:spcAft>
                <a:spcPct val="0"/>
              </a:spcAft>
              <a:buClrTx/>
              <a:buSzTx/>
              <a:buFontTx/>
              <a:buNone/>
              <a:tabLst/>
            </a:pPr>
            <a:r>
              <a:rPr lang="en-GB" sz="2200" dirty="0" smtClean="0">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 योजनेमध्ये एका विमेदाराच्या वेगवेगळ्या ठिकाणी असलेल्या मालमत्तेसाठी एकच विमापत्र देण्यात येते. व्यापाऱ्यांची किंवा कारखानदारांची शहरातील अनेक ठिकाणी गुदामे असतात. तेव्हा प्रत्येक गुदामासाठी स्वतंत्र विमापत्र काढणे गैरसोईचे असते. म्हणून सर्व गुदामे व त्यातील सर्व मालमत्तेसाठी एकच विमापत्र काढणे अधिक सोईचे ठरते. त्या दृष्टीने तरल विमापत्र उपयुक्त ठरते.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कंपनी शहरातील भिन्न-भिन्न ठिकाणी असलेल्या मालमत्तेसाठी जे विमापत्र देते त्यास तरल विमापत्र असे म्हटले जाते. यासाठी विमेदाराने आपल्या सर्व गुदामात असलेल्या मालमत्तेचे मूल्य घोषित करणे आवश्यक असते. अर्थात, प्रत्येक गुदामांच्या ठिकाणी असलेल्या मालमत्तेचे मूल्य घोषित करण्याची गरज नाही. मालमत्तेचे एकत्रित मूल्य घोषित करून, त्या मूल्याचा विमा काढण्यात येतो.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0261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28600" y="884045"/>
            <a:ext cx="8686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विम्यासाठी विखुरलेली सर्व मालमत्ता एकाच शहरात/गावात असावी लागते. तरल विम्यांतर्गत दुसऱ्या शहरातील मालमत्तेचा विमा उतरविता येत नाही. तसेच अशा प्रकारच्या विम्यासाठी जादा विमाहप्ता भरावा लागतो. दोनपेक्षा जास्त ठिकाणी मालमत्ता असल्यास विमाहप्त्याचा आकार अधिक असतो. त्याशिवाय मालमत्तेची ठिकाणे / स्थान निश्चित व विशिष्ट असले पाहिजे. या अंतर्गत एकाच शहरात वेगवेगळ्या भागात असलेल्या घरांचा किंवा त्यातील मालमत्तेचासुद्धा विमा उतरविता येतो.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797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534400" cy="6186309"/>
          </a:xfrm>
          <a:prstGeom prst="rect">
            <a:avLst/>
          </a:prstGeom>
        </p:spPr>
        <p:txBody>
          <a:bodyPr wrap="square">
            <a:spAutoFit/>
          </a:bodyPr>
          <a:lstStyle/>
          <a:p>
            <a:pPr algn="just">
              <a:lnSpc>
                <a:spcPct val="150000"/>
              </a:lnSpc>
            </a:pPr>
            <a:r>
              <a:rPr lang="mr-IN" sz="2800" b="1" dirty="0" smtClean="0">
                <a:solidFill>
                  <a:srgbClr val="FF0000"/>
                </a:solidFill>
                <a:latin typeface="Arial Unicode MS" pitchFamily="34" charset="-128"/>
                <a:ea typeface="Arial Unicode MS" pitchFamily="34" charset="-128"/>
                <a:cs typeface="Arial Unicode MS" pitchFamily="34" charset="-128"/>
              </a:rPr>
              <a:t>७. पुनर्स्थापना मूल्य विमापत्र </a:t>
            </a:r>
            <a:r>
              <a:rPr lang="mr-IN" sz="2400" b="1" dirty="0" smtClean="0">
                <a:solidFill>
                  <a:srgbClr val="FF0000"/>
                </a:solidFill>
                <a:latin typeface="Arial Unicode MS" pitchFamily="34" charset="-128"/>
                <a:ea typeface="Arial Unicode MS" pitchFamily="34" charset="-128"/>
                <a:cs typeface="Arial Unicode MS" pitchFamily="34" charset="-128"/>
              </a:rPr>
              <a:t>(</a:t>
            </a:r>
            <a:r>
              <a:rPr lang="en-US" sz="2400" b="1" dirty="0" smtClean="0">
                <a:solidFill>
                  <a:srgbClr val="FF0000"/>
                </a:solidFill>
                <a:latin typeface="Times New Roman" pitchFamily="18" charset="0"/>
                <a:ea typeface="Arial Unicode MS" pitchFamily="34" charset="-128"/>
                <a:cs typeface="Times New Roman" pitchFamily="18" charset="0"/>
              </a:rPr>
              <a:t>Reinstatement Valued Policy) </a:t>
            </a:r>
            <a:r>
              <a:rPr lang="en-US" sz="2400" dirty="0" smtClean="0">
                <a:latin typeface="Times New Roman" pitchFamily="18" charset="0"/>
                <a:ea typeface="Arial Unicode MS" pitchFamily="34" charset="-128"/>
                <a:cs typeface="Times New Roman" pitchFamily="18" charset="0"/>
              </a:rPr>
              <a:t>: </a:t>
            </a: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पुनर्स्थापना मूल्य विमापत्रामध्ये मालमत्तेच्या नुकसानीची भरपाई रोख स्वरूपात न करता संबंधित मालमत्तेच्या पुनर्स्थापनेद्वारे भरपाई करण्यात येते. इमारत व यंत्रसामग्रीसाठी हा विमा दिला जातो. मालमत्तेचे आगीमुळे नुकसान झाल्यास, तिला पूर्वस्थितीत आणण्यासाठी जेवढा खर्च येईल, तो खर्च विमा कंपनी भागविते. विमा उतरविताना ज्या अवस्थेत मालमत्ता असेल अगदी त्याच अवस्थेप्रमाणे मालमत्तेची पुनर्स्थापना करण्यासाठी येणारा सर्व प्रकारचा खर्च विमा कंपनी सोसते. यंत्रसामग्री पूर्ण जळाल्यास, तशीच यंत्रसामग्री विकत घेऊन किंवा तिची किंमत भागवून, तिची पुनर्स्थापना करण्यात येईल. त्यामुळे मालमत्तेच्या पुनर्स्थापनेसाठी किती खर्च येईल हा प्रश्न गौण बनतो. </a:t>
            </a:r>
            <a:endParaRPr lang="en-US" sz="24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a:xfrm>
            <a:off x="2898648" y="6356350"/>
            <a:ext cx="45689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28600" y="228600"/>
            <a:ext cx="8610600" cy="64252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८. आनुषंगिक हानी विमापत्र </a:t>
            </a:r>
            <a:r>
              <a:rPr kumimoji="0" lang="mr-IN" sz="22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Consequential Loss Policy) :</a:t>
            </a:r>
            <a:r>
              <a:rPr kumimoji="0" lang="en-GB" sz="22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 </a:t>
            </a:r>
          </a:p>
          <a:p>
            <a:pPr marL="0" marR="0" lvl="0" indent="0" algn="just" defTabSz="914400" rtl="0" eaLnBrk="1" fontAlgn="base" latinLnBrk="0" hangingPunct="1">
              <a:lnSpc>
                <a:spcPct val="150000"/>
              </a:lnSpc>
              <a:spcBef>
                <a:spcPct val="0"/>
              </a:spcBef>
              <a:spcAft>
                <a:spcPct val="0"/>
              </a:spcAft>
              <a:buClrTx/>
              <a:buSzTx/>
              <a:buFontTx/>
              <a:buNone/>
              <a:tabLst/>
            </a:pPr>
            <a:r>
              <a:rPr lang="en-GB" sz="2200" dirty="0" smtClean="0">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आगीमुळे आनुषंगिक हानी होण्याची शक्यता असते. तेव्हा अशा प्रकारच्या आनुषंगिक हानीविरुद्ध जे विमापत्र काढले जाते त्यास 'आनुषंगिक हानी विमापत्र' असे म्हणतात. साधारण अग्रिविम्याद्वारे आगीमुळे झालेले नुकसान भरून मिळते. परंतु काही वेळा आगीमुळे अप्रत्यक्षपणे हानी संभवत असते. उदा. कारखान्यातील यंत्रसामग्रीचा अग्निविमा काढला. त्यामुळे यंत्र जळाल्यास भरपाई मिळेल. परंतु यंत्रसामग्री जळाल्यामुळे काही काळ उत्पादनकार्य बंद पडते. कामगारांचा व इतर स्थिर खर्च अंगावर पडतो. उत्पादनकार्य बंद पडणे, जागेचे भाडे, कामगारांचा पगार, कर्जावरील व्याज इत्यादी स्वरूपाची आनुषंगिक हानी होत असते. दुकानाचा अग्रिविमा काढल्यास व दुर्दैवाने दुकानास आग लागल्यास, काही दिवसांसाठी विक्री बंद पडते. 'विक्री बंद पडल्यामुळे नफ्याचे होणारे नुकसान' ही आनुषंगिक हानी होय</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8737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28600" y="348620"/>
            <a:ext cx="86106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तेव्हा विमा कंपनी अशा प्रकारच्या आनुषंगिक हानीविरुद्धसुद्धा विमा संरक्षण देते. अर्थात, अग्निविम्यासोबत हा विमा काढावा लागतो व त्यासाठी जादा विमाहप्ता द्यावा लागतो. 'आनुषंगिक हानीसह अग्निविमा' असे विमापत्र या योजनेसाठी दिले जाते. त्या दृष्टीने दुकानदार व कारखानदार यांच्यासाठी हे विमापत्र उपयुक्त आहे.</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 कंपनी आनुषंगिक हानीमध्ये (१) उत्पादन/विक्री बंद पडल्याने किंवा लक्षणीय स्वरूपात कमी झाल्याने होणारे नुकसान व (२) उत्पादन/विक्री बंद पडल्याने अंगावर पडणाऱ्या स्थिर खर्चामुळे (उदा. भाडे, व्याज, कर, पगार इत्यादी) होणारी हानी या दोन धोक्यांविरुद्ध विमा संरक्षण मिळते. अर्थात, आगीमुळेच ही आनुषंगिक हानी होण्याची शक्यता असली पाहिजे व तसे असेल तरच नुकसानभरपाई मिळते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4" name="Footer Placeholder 3"/>
          <p:cNvSpPr>
            <a:spLocks noGrp="1"/>
          </p:cNvSpPr>
          <p:nvPr>
            <p:ph type="ftr" sz="quarter" idx="11"/>
          </p:nvPr>
        </p:nvSpPr>
        <p:spPr>
          <a:xfrm>
            <a:off x="2898648" y="6356350"/>
            <a:ext cx="4797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04800" y="258634"/>
            <a:ext cx="853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९. वाहतुकीतील अग्निविमापत्र </a:t>
            </a: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Transit Policy) :</a:t>
            </a:r>
            <a:r>
              <a:rPr kumimoji="0" lang="en-GB" sz="24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 </a:t>
            </a:r>
          </a:p>
          <a:p>
            <a:pPr marL="0" marR="0" lvl="0" indent="0" algn="just" defTabSz="914400" rtl="0" eaLnBrk="1" fontAlgn="base" latinLnBrk="0" hangingPunct="1">
              <a:lnSpc>
                <a:spcPct val="150000"/>
              </a:lnSpc>
              <a:spcBef>
                <a:spcPct val="0"/>
              </a:spcBef>
              <a:spcAft>
                <a:spcPct val="0"/>
              </a:spcAft>
              <a:buClrTx/>
              <a:buSzTx/>
              <a:buFontTx/>
              <a:buNone/>
              <a:tabLst/>
            </a:pPr>
            <a:r>
              <a:rPr lang="en-GB" sz="2000" dirty="0" smtClean="0">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वाहतुकीमध्ये किंवा मार्गस्थ मालाचा आगीच्या धोक्याविरुद्ध काढलेला विमा म्हणजे वाहतुकीतील अग्निविमापत्र होय. यामध्ये फक्त आगीच्या धोक्याविरुद्ध विमा संरक्षण देण्यात येते. इतर प्रकारच्या धोक्याविरुद्ध हे विमापत्र दिले जात नाही. कारण अपघात विमापत्रात इतर सर्व धोके अंतर्भूत होतात. यामध्ये रेल्वे व रस्ते वाहतुकीतील धोक्यांचा समावेश होतो.</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रेल्वे कंपनी अथवा वाहतूक संस्था ज्या आगीच्या धोक्याविरुद्ध कायदेशीरदृष्ट्या जबाबदार नसेल, त्या आगीच्या धोक्याविरुद्ध हे संरक्षण देण्यात येते. त्या विम्याचे संरक्षण गाडीत माल भरून पूर्ण झाल्यानंतर पुढील प्रवासास गाडी मार्गी लागल्या क्षणापासून सुरू होते आणि गाडी निर्धारित ठिकाणी/शहरी/स्थळी पोहोचल्याक्षणी ते विमा संरक्षण संपुष्टात येते. केवळ प्रवासापुरतेच हे विमा संरक्षण असते. या प्रकारच्या अग्निविम्यास इंग्रजीमध्ये </a:t>
            </a:r>
            <a:r>
              <a:rPr kumimoji="0" lang="en-GB"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Marine Cargo Insurance'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असेही म्हणण्यात येते. अर्थात, समजण्याच्या सोईसाठी त्यास मराठीत सागरी विमा म्हणण्याऐवजी 'वाहतुकीतील विमा' असे म्हटले जाते.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797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348620"/>
            <a:ext cx="8686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१०. यांत्रिक चुकीमुळे पाण्याचा मारा झाल्यास होणाऱ्या नुकसानीचा विमा (</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Sprinkler Leakage Policy) :</a:t>
            </a:r>
            <a:r>
              <a:rPr kumimoji="0" lang="en-GB"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शिपणक गळतीमुळे किंवा यांत्रिक चुकीमुळे शिंपणकाद्वारे पाण्याचा मारा झाल्यास होणाऱ्या नुकसानीविरुद्ध हा विमा उतरविण्यात येतो. वस्तुतः हा अग्निविमा नव्हे. परंतु आगीमुळे होणाऱ्या हानीचे प्रमाण कमी करण्यासाठी व आग इतरत्र पसरू नये म्हणून ती विनाविलंब विझविण्यासाठी लावलेल्या शिंपणक व्यवस्थेच्या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Sprinkler System)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दोषांमुळे नुकसान होण्याची शक्यता लक्षात घेऊन, विमा कंपन्यांनी हा खास विमा प्रकार सुरू केला आहे. त्यास 'शिंपणक गळती विमापत्रे' असेही म्हणतात.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7213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28600" y="304800"/>
            <a:ext cx="86868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११. विशेष धोके अग्निविमापत्र </a:t>
            </a: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Special Perils Policy) :</a:t>
            </a:r>
            <a:r>
              <a:rPr kumimoji="0" lang="en-GB"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p>
          <a:p>
            <a:pPr marL="0" marR="0" lvl="0" indent="0" algn="just" defTabSz="914400" rtl="0" eaLnBrk="1" fontAlgn="base" latinLnBrk="0" hangingPunct="1">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	</a:t>
            </a:r>
            <a:r>
              <a:rPr lang="mr-IN" sz="2800" dirty="0" smtClean="0">
                <a:latin typeface="Arial Unicode MS" pitchFamily="34" charset="-128"/>
                <a:ea typeface="Arial Unicode MS" pitchFamily="34" charset="-128"/>
                <a:cs typeface="Arial Unicode MS" pitchFamily="34" charset="-128"/>
              </a:rPr>
              <a:t>अग्नी</a:t>
            </a:r>
            <a:r>
              <a:rPr kumimoji="0" lang="mr-IN" sz="2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विम्यांतर्गत काही विशेष धोक्यांविरुद्ध विमा काढल्यास त्यास 'विशेष धोके अग्नीविमापत्र' असे म्हणतात. या विशेष धोक्यांमध्ये चक्रीवादळ, झंझावात, भूकंप, पूर, अतिरेकी हल्ला, जातीय दंगा इत्यादी बाबींचा समावेश होतो. अर्थात, हा विमा अग्निविम्यासोबतच काढावा लागतो, स्वतंत्र नव्हे, त्यासाठी चढ दराचा विमाहप्ता असतो. अशा प्रकारचा विमा द्यावयाचा किंवा नाही याबाबत विमा कंपनीला फार विचारपूर्वक निर्णय घ्यावा लागतो. काही विशिष्ट प्रसंगी हा विमा विमेदारास तारक ठरतो.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5689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28600" y="457200"/>
            <a:ext cx="8610600" cy="48235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१२. सर्वसमावेशक विमापत्र </a:t>
            </a: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Comprehensive Policy) :</a:t>
            </a:r>
            <a:r>
              <a:rPr kumimoji="0" lang="en-GB" sz="26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endParaRPr kumimoji="0" lang="mr-IN" sz="26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lang="mr-IN"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विमापत्रामध्ये आगीसोबत इतर सर्व प्रकारच्या धोक्यांविरुद्ध विमा संरक्षण दिले जाते. विमापत्रामध्ये कोणकोणते धोके अंतर्भूत आहेत, हे स्पष्टपणे नोंदविण्यात येते. साधारणपणे या विम्यामध्ये चोरी, संप, दंगल, स्फोट, बंड यांसारख्या धोक्यांचा समावेश केला जातो. या विमायोजनेचा विमाहप्ता तुलनेने जास्त असतो. कारण धोक्याचे स्वरूप व प्रमाण जास्त असल्याने विमाहप्तासुद्धा जास्त आकारला जातो. अशा प्रकारचे विमापत्र क्वचितच काढले जाते.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797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304800" y="381000"/>
            <a:ext cx="8610600" cy="60238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१३. समायोजन विमापत्र </a:t>
            </a:r>
            <a:r>
              <a:rPr kumimoji="0" lang="mr-IN" sz="26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Adjustable Policy) :</a:t>
            </a:r>
            <a:r>
              <a:rPr kumimoji="0" lang="en-GB" sz="26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 </a:t>
            </a:r>
            <a:endParaRPr kumimoji="0" lang="mr-IN" sz="2600" b="0"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lang="mr-IN"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घोषित विमापत्राप्रमाणे ही विमा योजना आहे. समायोजन विमापत्रामध्ये विमेदार विम्याची रक्कम कमी-जास्त करू शकतो. गुदामातील मालसाठा बदलत असल्याने त्यानुसार विमा संरक्षण उपलब्ध व्हावे म्हणून विमा रक्कम समायोजन करण्याची सवलत देण्यात येते. यासाठी विमेदाराला प्रथम गुदामातील मालमत्तेचे मूल्य घोषित करावे लागते व त्याचा अग्निविमा उतरविण्यात येतो. त्यानंतर गुदामात जेवढा माल असेल तेवढ्याच रकमेचा / मूल्याचा विमा काढला जावा म्हणून विमा कंपनीकडे तेवढेच मूल्य घोषित करतो. अर्थात, आधी घोषित केलेल्या मूल्यापेक्षा जास्त मूल्याचा विमा काढता येत नाही.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8737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228600"/>
            <a:ext cx="86106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अग्निविमा : प्रकार व अटी</a:t>
            </a:r>
            <a:endParaRPr kumimoji="0" lang="en-US" sz="28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(Fire Policy: Types and Conditions)</a:t>
            </a:r>
          </a:p>
          <a:p>
            <a:pPr marL="0" marR="0" lvl="0" indent="0" algn="ctr"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अग्निविमापत्रांचे प्रकार </a:t>
            </a:r>
            <a:r>
              <a:rPr kumimoji="0" lang="mr-IN" sz="24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2">
                    <a:lumMod val="75000"/>
                  </a:schemeClr>
                </a:solidFill>
                <a:effectLst/>
                <a:latin typeface="Times New Roman" pitchFamily="18" charset="0"/>
                <a:ea typeface="Arial Unicode MS" pitchFamily="34" charset="-128"/>
                <a:cs typeface="Times New Roman" pitchFamily="18" charset="0"/>
              </a:rPr>
              <a:t>Kinds of Fire Policies)</a:t>
            </a:r>
            <a:endParaRPr kumimoji="0" lang="en-US" sz="24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अग्निविमा हा व्यापार-उद्योगाच्या दृष्टीने अत्यंत महत्त्वाची बाब समजली जाते. वेगवेगळ्या धोक्यांपासून नुकसानीची संभाव्य शक्यता लक्षात घेता अग्निविमा ही एक आवश्यक सेवा बनली आहे. त्यामुळे व्यापार, उद्योग व व्यवसायांच्या गरजा लक्षात घेऊन वेगवेगळ्या प्रकारचे अग्निविमा उतरविता येतात. विमा कंपनीसुद्धा त्यानुसार विविध प्रकारच्या अग्निविमा योजना उपलब्ध करून देत असते. त्या योजनांच्या आधारे अग्निविमापत्राचे प्रकार पाडले जातात. वस्तुतः अग्निविमापत्रांचे अनेक प्रकार आढळतात.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ते 					प्रकार पुढीलप्रमाणे</a:t>
            </a:r>
            <a:endParaRPr kumimoji="0" lang="mr-IN"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3309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304800" y="381000"/>
            <a:ext cx="8610600" cy="5423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१४. सवलतयुक्त कमाल मूल्य विमापत्र </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Maximum Value with Discount Policy) :</a:t>
            </a:r>
            <a:r>
              <a:rPr kumimoji="0" lang="en-GB" sz="26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p>
          <a:p>
            <a:pPr marL="0" marR="0" lvl="0" indent="0" algn="just" defTabSz="914400" rtl="0" eaLnBrk="1" fontAlgn="base" latinLnBrk="0" hangingPunct="1">
              <a:lnSpc>
                <a:spcPct val="150000"/>
              </a:lnSpc>
              <a:spcBef>
                <a:spcPct val="0"/>
              </a:spcBef>
              <a:spcAft>
                <a:spcPct val="0"/>
              </a:spcAft>
              <a:buClrTx/>
              <a:buSzTx/>
              <a:buFontTx/>
              <a:buNone/>
              <a:tabLst/>
            </a:pPr>
            <a:r>
              <a:rPr lang="en-GB"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गुदामातील मालमत्तेचा/मालसाठ्याचा/वस्तूसाठ्याचा कमाल मूल्य विमा उतरविण्यात येतो. विमेदार हे कमाल मूल्य घोषित करतो. परंतु गुदामामध्ये प्रत्यक्षात त्यापेक्षा नेहमी माल कमी असतो. पण विमा कंपनी घोषित कमाल मूल्यावर विमाहप्ता आकारते. कमाल मूल्यापेक्षा मालसाठा व पर्यायाने धोका कमी असल्याने विमा कंपनी वर्षअखेरीस आधी भरलेल्या विमाहप्त्यात सूट देते. ही सूट विमाहप्त्याच्या १/८ किंवा १/६ इतकी असू शकते.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0261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228600" y="334834"/>
            <a:ext cx="8610600" cy="61323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१५. नफाहानी विमापत्र </a:t>
            </a:r>
            <a:r>
              <a:rPr kumimoji="0" lang="mr-IN" sz="20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0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Loss of Profit Policy) :</a:t>
            </a:r>
            <a:r>
              <a:rPr kumimoji="0" lang="en-GB" sz="20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p>
          <a:p>
            <a:pPr marL="0" marR="0" lvl="0" indent="0" algn="just" defTabSz="914400" rtl="0" eaLnBrk="1" fontAlgn="base" latinLnBrk="0" hangingPunct="1">
              <a:lnSpc>
                <a:spcPct val="150000"/>
              </a:lnSpc>
              <a:spcBef>
                <a:spcPct val="0"/>
              </a:spcBef>
              <a:spcAft>
                <a:spcPct val="0"/>
              </a:spcAft>
              <a:buClrTx/>
              <a:buSzTx/>
              <a:buFontTx/>
              <a:buNone/>
              <a:tabLst/>
            </a:pPr>
            <a:r>
              <a:rPr lang="en-GB" sz="2000" dirty="0" smtClean="0">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वास्तविक आनुषंगिक हानी विमापत्रामध्ये 'नफ्याची हानी' अंतर्भूत आहे. त्या दृष्टीने आनुषंगिक हानी विमापत्र व नफाहानी विमापत्र एकसमान आहेत. परंतु विशेषीकरणाच्या युगात प्रत्येक धोक्यासाठी स्वतंत्र विमापत्र उपलब्ध केले जाते, त्यातून हे 'नफाहानी विमापत्र' जन्मास आले आहे. आगीमुळे उत्पादन कार्य करणारा कारखाना किंवा विक्री दुकान यांचे नुकसान झाल्यास उत्पादनाचे अथवा विक्रीचे कार्य बंद पडते. अंशतः नुकसान झाल्यास त्या प्रमाणात उत्पादन कार्यावर अथवा विक्रीकार्यावर दुष्परिणाम होतो. परिणामी, उत्पादनामुळे/विक्रीमुळे विमेदारास जो नफा होत असतो, त्या नफ्याचे प्रमाण कमी होण्याची शक्यता असते. तसेच उत्पादन/विक्री बंद पडल्याने स्थिर स्वरूपाचे खर्च कमी होत नाहीत. कारखान्याचे भाडे, कर्जावरील व्याज, कर, कायम कर्मचाऱ्यांचा पगार, विजेचा किमान आकार इत्यादी प्रकारचे खर्च, उत्पादन/विक्रीकार्य बंद पडले तरी टाळता येत नाहीत. त्यामुळे नफ्याचे प्रमाण अधिक कमी होते. अशा रीतीने नफाहानी ही दोन प्रकारे होते. तेव्हा अशा नफाहानीविरुद्ध जो विमा काढला जातो त्यास 'नफाहानी विमापत्र' असे म्हणतात. </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178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28600" y="304800"/>
            <a:ext cx="8686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विमापत्र रद्द करणे, जप्त होणे व विमापत्र नूतनीकरण</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Cancellation and Forfeiture of Policy and Renewal of Policy)</a:t>
            </a:r>
          </a:p>
          <a:p>
            <a:pPr marL="0" marR="0" lvl="0" indent="0" algn="ctr"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विमापत्र रद्द करणे </a:t>
            </a:r>
            <a:r>
              <a:rPr kumimoji="0" lang="mr-IN"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Cancellation of Policy)</a:t>
            </a:r>
            <a:endParaRPr kumimoji="0" lang="en-US" sz="24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अग्निविम्याच्या अटींनुसार विमापत्राच्या दोन्ही पक्षकारांना विमापत्र रद्द करण्याचा अधिकार आहे. विमा कंपनी आपले विमापत्र केव्हाही रद्द करू शकते. यासाठी विमा कंपनीने विमापत्र रद्द करण्याचे कारण स्पष्ट केले पाहिजे. विमा कंपनी कारणाशिवाय विमापत्र रद्द करीत नाही. विमा कंपनी व विमेदार यांच्यामध्ये झालेला हा विमा करार विमा कंपनी कोणतेही कारण न सांगता रद्द करू शकत नाही. तसेच विमापत्र रह करण्याची सूचना किमान १५ दिवस आधी देणे आवश्यक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178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28600" y="457200"/>
            <a:ext cx="8686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विमेदारसुद्धा आपले विमापत्र रद्द करू शकतो. अर्थात, विमापत्र रद्द करण्याचे कारण देण्याचे बंधन विमेदारावर नसते. परंतु विमेदाराने १५ दिवसांची पूर्वसूचना दिली पाहिजे. विमेदाराला आपल्या मालमत्तेसाठी विम्याचे संरक्षण नको असल्यास तो तसे विमा कंपनीस पूर्वसूचना देऊन कळवू शकतो. कदाचित, विमेदार आपल्या मालमत्तेचा विमा दुसऱ्या कंपनीकडे काढू इच्छित असेल.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विमापत्र रद्द करणे म्हणजे विम्याचा करार रद्द करणे होय. तेव्हा विमापत्र रद्द झाल्यास, विमापत्रातील अटी व तरतुदींनुसार विमेदारास विम्यासाठी भरलेल्या विमाहप्त्याची रक्कम प्रमाणतः परत मिळू शकते. विमापत्र रद्द केल्यास संबंधित मालमत्तेला असलेले विमा संरक्षण संपुष्टात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2547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52400" y="457200"/>
            <a:ext cx="86868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विमापत्र जप्त होणे </a:t>
            </a: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Forfeiture of Policy)</a:t>
            </a:r>
            <a:endParaRPr kumimoji="0" lang="en-US" sz="24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विमा कंपनी काही विशिष्ट कारणांमुळे विमापत्र रद्द करते किंवा काही विशिष्ट कारणांमुळे विमापत्र आपोआप रद्द होते, तेव्हा त्यास विमापत्र जप्त झाले असे म्हटले जाते. दुसऱ्या भाषेत जेव्हा विमापत्र रद्द होण्यासाठी काही कारण अथवा काही घटना घडतात, तेव्हा विमापत्र जप्त होते. विमापत्र जप्त झाल्यास विमाहप्ता व नुकसानभरपाई ह्या दोन्ही गोष्टींवरील हक्क नष्ट होतो. विमापत्र जप्त झाल्यास भरलेले विमाहप्ते परत मिळत नाहीत. तसेच विमेय मालमत्तेस आगीमुळे नुकसान झाल्यास त्याची भरपाईसुद्धा मिळत नाही.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0261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228600" y="-18365"/>
            <a:ext cx="86868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विमापत्र जप्त होण्याची काही महत्त्वाची कारणे पुढीलप्रमाणे सांगता येतील. </a:t>
            </a:r>
            <a:endParaRPr kumimoji="0" lang="en-US"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विमा काढलेल्या मालमत्तेच्या संदर्भात आगीच्या जोखमीबाबत चुकीची अथवा दिशाभूल करणारी माहिती देणे.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परमोच्च परस्पर विश्वासाच्या तत्त्वाचा भंग करणे.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विमा</a:t>
            </a: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काढलेली मालमत्ता विमा कंपनीच्या पूर्वपरवानगीशिवाय अन्यत्र हलविणे.</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(४) विमा कंपनीच्या पूर्वपरवानगीशिवाय मालमत्ता दुसऱ्यास हस्तांतर करणे.</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(५) विमा कंपनीच्या पूर्वपरवानगीशिवाय मालमत्तेमध्ये बदल करणे.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विमापत्रातील लिखित अटींचा विमेदाराकडून भंग होणे.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विमापत्रातील मालमत्तेस जाणीवपूर्वक किंवा ठरवून आग लावणे.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विमापत्रातील मालमत्तेची जोखीम नव्याने वाढविणे.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नुकसानभरपाईच्या दाव्याबाबत फसवणूक करणे.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(१०) विमापत्रातील मालमत्तेस आगीमुळे झालेल्या नुकसानीबाबत योग्य ते पुरावे सादर करण्याबाबत असमर्थ ठरणे.</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9499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28600" y="609600"/>
            <a:ext cx="8763000" cy="5339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वरील विवेचनावरून विमापत्र रद्द करणे व जप्त होणे या दोन गोष्टींमध्ये फरक असल्याचे स्पष्ट होते. विमापत्र रद्द करण्याचा अधिकार दोन्ही पक्षकारांना असतो. याउलट, विमापत्र जप्त होणे ही क्रिया एकतर्फी म्हणजे विमा कंपनीकडून होणारी बाब आहे. विमापत्र रद्द केल्यास ते जप्त होईलच असे नाही, पण विमापत्र जप्त झाल्यास ते रद्द होतेच. विमापत्र रद्द झाल्यास विमेदाराला नियमानुसार विमाहप्त्याची भरलेली रक्कम प्रमाणतः परत मिळू शकते. याउलट विमापत्र जप्त झाल्यास विमेदारांना विमाहप्ता नुकसानभरपाई या दोन्ही बाबींना मुकावे लागते. तसेच विमापत्र रद्द झाल्यास विमेदारावर कोणतीही कारवाई करण्याचा प्रश्न उद्भवत नाही. पण विमापत्र जप्त झाल्यास काही परिस्थितींमध्ये विमेदारावर फौजदारी स्वरूपाची कारवाई होऊ शकते.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52547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28600" y="334834"/>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विमापत्राचे नूतनीकरण </a:t>
            </a:r>
            <a:r>
              <a:rPr kumimoji="0" lang="mr-IN" sz="2400" b="1" i="0" u="none" strike="noStrike" cap="none" normalizeH="0" baseline="0" dirty="0" smtClean="0">
                <a:ln>
                  <a:noFill/>
                </a:ln>
                <a:solidFill>
                  <a:srgbClr val="00206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Renewal of Policy)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अग्निविमापत्रे ही साधारणपणे एक वर्ष मुदतीची असतात. त्यामुळे मुदत संपल्यानंतर त्या विमापत्राचे नूतनीकरण करणे आवश्यक ठरते. विमा कंपनी विमेदाराला विमापत्राच्या नूतनीकरणाबाबत सूचना पाठविते. विमापत्राची मुदत संपण्यापूर्वी नूतनीकरण करण्याची विनंती सूचनापत्रामध्ये केली जाते. त्यानुसार विमाहप्ता भरून विमापत्राचे नूतनीकरण करावे लागते. काही विमा कंपन्या नूतनीकरणाचा विमाहप्ता भरण्यासाठी १५ दिवसांची सवलत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Grace days)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देतात. त्या सवलतीच्या मुदतीमध्ये विमाहप्ता भरल्यास विमापत्राचे नूतनीकरण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7213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228600" y="381000"/>
            <a:ext cx="86106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विमापत्राचे नूतनीकरण करताना विमेदारास विमाहप्त्यामध्ये विशिष्ट प्रमाणात सूट देण्यात येते. तसेच मुदतीपूर्वी विम्याचे नूतनीकरण केल्यास विम्याचा अर्ज भरण्याची गरज नसते. विमापत्राची मुदत संपण्यापूर्वी किंवा सवलतीचे दिवस संपण्यापूर्वी नूतनीकरण विमाहप्ता न भरल्यास विमाहप्त्यामध्ये सूट मिळत नाही. तेव्हा मुदतीमध्ये विमापत्राचे नूतनीकरण करणे फायद्याचे असते. विमापत्राचे नूतनीकरण करताना विमेय मालमत्तेमध्ये काही बदल झाल्यास, जोखमीमध्ये वाढ झालेली असल्यास किंवा तत्सम भौतिक बदलांची माहिती विमा कंपनीस देणे बंधनकारक आहे. त्याशिवाय विमेदार विमापत्राचे नूतनीकरण करताना विमापत्रातील अटी-शर्तीमध्ये बदल करण्याची विनंती करू शकतो. त्यानुसार विमा कंपनी विमापत्रामध्ये बदल करू शकते. नूतनीकरणाचा विमाहप्ता भरल्यानंतर विमा कंपनीतर्फे नवा विमा पाठविण्यात येतो.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9499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828800"/>
            <a:ext cx="6858000" cy="990600"/>
          </a:xfrm>
        </p:spPr>
        <p:txBody>
          <a:bodyPr>
            <a:normAutofit/>
          </a:bodyPr>
          <a:lstStyle/>
          <a:p>
            <a:pPr algn="ctr"/>
            <a:r>
              <a:rPr lang="en-US" sz="4800" dirty="0" smtClean="0"/>
              <a:t>Thank  You !</a:t>
            </a:r>
            <a:endParaRPr lang="en-US" sz="4800" dirty="0"/>
          </a:p>
        </p:txBody>
      </p:sp>
      <p:sp>
        <p:nvSpPr>
          <p:cNvPr id="3" name="Subtitle 2"/>
          <p:cNvSpPr>
            <a:spLocks noGrp="1"/>
          </p:cNvSpPr>
          <p:nvPr>
            <p:ph type="subTitle" idx="1"/>
          </p:nvPr>
        </p:nvSpPr>
        <p:spPr>
          <a:xfrm>
            <a:off x="1143000" y="3733800"/>
            <a:ext cx="7086600" cy="1066800"/>
          </a:xfrm>
        </p:spPr>
        <p:txBody>
          <a:bodyPr>
            <a:normAutofit lnSpcReduction="10000"/>
          </a:bodyPr>
          <a:lstStyle/>
          <a:p>
            <a:pPr algn="ctr"/>
            <a:r>
              <a:rPr lang="en-US" dirty="0" smtClean="0"/>
              <a:t>Prof. </a:t>
            </a:r>
            <a:r>
              <a:rPr lang="en-US" dirty="0" err="1" smtClean="0"/>
              <a:t>Mahadev</a:t>
            </a:r>
            <a:r>
              <a:rPr lang="en-US" dirty="0" smtClean="0"/>
              <a:t> </a:t>
            </a:r>
            <a:r>
              <a:rPr lang="en-US" dirty="0" err="1" smtClean="0"/>
              <a:t>Ananda</a:t>
            </a:r>
            <a:r>
              <a:rPr lang="en-US" dirty="0" smtClean="0"/>
              <a:t> </a:t>
            </a:r>
            <a:r>
              <a:rPr lang="en-US" dirty="0" err="1" smtClean="0"/>
              <a:t>Kamble</a:t>
            </a:r>
            <a:r>
              <a:rPr lang="en-US" dirty="0" smtClean="0"/>
              <a:t>, </a:t>
            </a:r>
            <a:endParaRPr lang="en-US" dirty="0" smtClean="0"/>
          </a:p>
          <a:p>
            <a:pPr algn="ctr"/>
            <a:r>
              <a:rPr lang="en-US" dirty="0" err="1" smtClean="0"/>
              <a:t>Bhogawati</a:t>
            </a:r>
            <a:r>
              <a:rPr lang="en-US" dirty="0" smtClean="0"/>
              <a:t> </a:t>
            </a:r>
            <a:r>
              <a:rPr lang="en-US" dirty="0" err="1" smtClean="0"/>
              <a:t>Mahavidyalaya,Kurukali</a:t>
            </a:r>
            <a:endParaRPr lang="en-US" dirty="0"/>
          </a:p>
        </p:txBody>
      </p:sp>
      <p:sp>
        <p:nvSpPr>
          <p:cNvPr id="4" name="Footer Placeholder 3"/>
          <p:cNvSpPr>
            <a:spLocks noGrp="1"/>
          </p:cNvSpPr>
          <p:nvPr>
            <p:ph type="ftr" sz="quarter" idx="11"/>
          </p:nvPr>
        </p:nvSpPr>
        <p:spPr/>
        <p:txBody>
          <a:bodyPr/>
          <a:lstStyle/>
          <a:p>
            <a:r>
              <a:rPr lang="en-US" dirty="0" smtClean="0"/>
              <a:t>.</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28600" y="498534"/>
            <a:ext cx="8686799"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50000"/>
              </a:lnSpc>
              <a:spcBef>
                <a:spcPct val="0"/>
              </a:spcBef>
              <a:spcAft>
                <a:spcPct val="0"/>
              </a:spcAft>
              <a:buClrTx/>
              <a:buSzTx/>
              <a:buFontTx/>
              <a:buAutoNum type="hindiNumPeriod"/>
              <a:tabLst/>
            </a:pPr>
            <a:r>
              <a:rPr kumimoji="0" lang="mr-IN"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सर्वसाधारण अग्निविमापत्र </a:t>
            </a:r>
            <a:r>
              <a:rPr kumimoji="0" lang="mr-IN" sz="22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2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Ordinary Policy) :</a:t>
            </a:r>
            <a:r>
              <a:rPr kumimoji="0" lang="en-GB" sz="22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 </a:t>
            </a:r>
            <a:endParaRPr kumimoji="0" lang="mr-IN" sz="2200" b="0"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endParaRPr>
          </a:p>
          <a:p>
            <a:pPr marL="342900" marR="0" lvl="0" indent="-342900" algn="just" defTabSz="914400" rtl="0" eaLnBrk="1" fontAlgn="base" latinLnBrk="0" hangingPunct="1">
              <a:lnSpc>
                <a:spcPct val="150000"/>
              </a:lnSpc>
              <a:spcBef>
                <a:spcPct val="0"/>
              </a:spcBef>
              <a:spcAft>
                <a:spcPct val="0"/>
              </a:spcAft>
              <a:buClrTx/>
              <a:buSzTx/>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सर्वसाधारण अग्निविमा योजनेसाठी हे विमापत्र दिले जाते. त्यामध्ये फक्त आगीच्या धोक्याविरुद्ध विमा संरक्षण दिलेले असते. या विमापत्रामध्ये इतर कोणत्याही धोक्यांचा समावेश नसतो. ही योजना सर्वांत प्रचलित असून बहुसंख्य विमेदार हेच विमापत्र घेतात. या योजनेमध्ये आगीच्या धोक्यापासून विमेदाराचे नुकसान झाल्यास भरपाई मिळते. इतर धोक्यांमुळे जर काही नुकसान झाले तर विमा कंपनी भरपाई देण्यास जबाबदार असत नाही. समजा, आगीच्या वेळी मालमत्तेची चोरी झाली असेल तर चोरीमुळे झालेल्या नुकसानीची भरपाई केली जात नाही. अशा विमापत्रामध्ये त्या प्रकाराचा स्पष्ट उल्लेख असतो व कोणत्या धोक्यांविरुद्ध नुकसानभरपाई मिळणार नाही याचाही उल्लेख विमापत्रामध्येच असतो.. सर्वसाधारण विम्याचा विमाहप्तासुद्धा तुलनेने कमी असतो.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Footer Placeholder 4"/>
          <p:cNvSpPr>
            <a:spLocks noGrp="1"/>
          </p:cNvSpPr>
          <p:nvPr>
            <p:ph type="ftr" sz="quarter" idx="11"/>
          </p:nvPr>
        </p:nvSpPr>
        <p:spPr>
          <a:xfrm>
            <a:off x="2898648" y="6356350"/>
            <a:ext cx="52547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04800" y="609600"/>
            <a:ext cx="8610600" cy="5013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निश्चितमूल्य विमापत्र </a:t>
            </a: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Valued Policy) :</a:t>
            </a:r>
            <a:r>
              <a:rPr kumimoji="0" lang="en-GB" sz="24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 </a:t>
            </a:r>
          </a:p>
          <a:p>
            <a:pPr marL="0" marR="0" lvl="0" indent="0" algn="just" defTabSz="914400" rtl="0" eaLnBrk="1" fontAlgn="base" latinLnBrk="0" hangingPunct="1">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विमापत्रामध्ये नुकसानभरपाईची रक्कम निश्चित केलेली असते. मालमत्तेचे नुकसान झाल्यास नेमकी किती रक्कम भरपाई म्हणून द्यावयाची हे आधीच विमाकरारामध्ये ठरलेले असते. इतर विमापत्रांमध्ये नुकसानीचा अंदाज व सर्वेक्षण करून भरपाईची रक्कम ठरविली जात असते. या योजनेनुसार विमेदार व विमा कंपनी हे दोघेही परस्परांच्या सल्ल्याने नुकसान</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भरपाईची</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रक्कम निश्चित करतात. अशा वेळी त्या मालमत्तेची बाजार किंमत किंवा वास्तव किंमत विचारात घेतली जात नाही, मूल्यवान, दुर्मीळ, अति महत्त्वाच्या किंवा इतिहास</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प्रसिद्ध अशा मालमत्तेबाबत असे विमापत्र काढण्याची पद्धत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797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458200" cy="6186309"/>
          </a:xfrm>
          <a:prstGeom prst="rect">
            <a:avLst/>
          </a:prstGeom>
        </p:spPr>
        <p:txBody>
          <a:bodyPr wrap="square">
            <a:spAutoFit/>
          </a:bodyPr>
          <a:lstStyle/>
          <a:p>
            <a:pPr algn="just">
              <a:lnSpc>
                <a:spcPct val="150000"/>
              </a:lnSpc>
            </a:pPr>
            <a:r>
              <a:rPr lang="mr-IN" sz="2400" b="1" dirty="0" smtClean="0">
                <a:solidFill>
                  <a:srgbClr val="FF0000"/>
                </a:solidFill>
                <a:latin typeface="Arial Unicode MS" pitchFamily="34" charset="-128"/>
                <a:ea typeface="Arial Unicode MS" pitchFamily="34" charset="-128"/>
                <a:cs typeface="Arial Unicode MS" pitchFamily="34" charset="-128"/>
              </a:rPr>
              <a:t>३. विशिष्ट विमापत्र </a:t>
            </a:r>
            <a:r>
              <a:rPr lang="mr-IN" sz="2400" b="1" dirty="0" smtClean="0">
                <a:solidFill>
                  <a:srgbClr val="FF0000"/>
                </a:solidFill>
                <a:latin typeface="Times New Roman" pitchFamily="18" charset="0"/>
                <a:ea typeface="Arial Unicode MS" pitchFamily="34" charset="-128"/>
                <a:cs typeface="Arial Unicode MS" pitchFamily="34" charset="-128"/>
              </a:rPr>
              <a:t>(</a:t>
            </a:r>
            <a:r>
              <a:rPr lang="en-US" sz="2400" b="1" dirty="0" smtClean="0">
                <a:solidFill>
                  <a:srgbClr val="FF0000"/>
                </a:solidFill>
                <a:latin typeface="Times New Roman" pitchFamily="18" charset="0"/>
                <a:ea typeface="Arial Unicode MS" pitchFamily="34" charset="-128"/>
                <a:cs typeface="Times New Roman" pitchFamily="18" charset="0"/>
              </a:rPr>
              <a:t>Specific Policy) : </a:t>
            </a:r>
          </a:p>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या विमापत्रामध्ये विमा कंपनी जास्तीत जास्त किती नुकसानभरपाई देईल त्या रकमेचा स्पष्ट उल्लेख असतो. त्यानुसार विमेदार जेवढ्या रकमेचा अग्निविमा काढेल तेवढीच रक्कम भरपाई म्हणून देण्यात येईल. विमेदाराचे त्यापेक्षा जास्त नुकसान झाले तर भरपाई मिळत नाही. उदा. 'अ' ने आपल्या कार्यालय इमारतीचा २५,००० रुपयांचा विशिष्ट विमा उतरविला आहे. प्रत्यक्षात इमारतीची किंमत १,००,००० रुपये आहे. जर इमारतीस आग लागली व 'अ' चे ५५,००० रुपयांचे नुकसान झाले तर 'अ' ला जास्तीत जास्त २५,००० रुपये मिळतील. ५५,००० रुपये नव्हे. अर्थात, विम्याच्या तत्त्वानुसार नुकसान किंवा विमा रक्कम यापैकी जी रक्कम कमी असेल तेवढी नुकसानभरपाई मिळत असते. </a:t>
            </a:r>
            <a:endParaRPr lang="en-US" sz="2400" dirty="0">
              <a:latin typeface="Arial Unicode MS" pitchFamily="34" charset="-128"/>
              <a:ea typeface="Arial Unicode MS" pitchFamily="34" charset="-128"/>
              <a:cs typeface="Arial Unicode MS" pitchFamily="34" charset="-128"/>
            </a:endParaRPr>
          </a:p>
        </p:txBody>
      </p:sp>
      <p:sp>
        <p:nvSpPr>
          <p:cNvPr id="4" name="Footer Placeholder 3"/>
          <p:cNvSpPr>
            <a:spLocks noGrp="1"/>
          </p:cNvSpPr>
          <p:nvPr>
            <p:ph type="ftr" sz="quarter" idx="11"/>
          </p:nvPr>
        </p:nvSpPr>
        <p:spPr>
          <a:xfrm>
            <a:off x="2898648" y="6356350"/>
            <a:ext cx="48737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28600" y="27802"/>
            <a:ext cx="84582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सरासरी विमापत्र </a:t>
            </a: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Average Policy) :</a:t>
            </a:r>
          </a:p>
          <a:p>
            <a:pPr marL="0" marR="0" lvl="0" indent="0" algn="just" defTabSz="914400" rtl="0" eaLnBrk="1" fontAlgn="base" latinLnBrk="0" hangingPunct="1">
              <a:lnSpc>
                <a:spcPct val="150000"/>
              </a:lnSpc>
              <a:spcBef>
                <a:spcPct val="0"/>
              </a:spcBef>
              <a:spcAft>
                <a:spcPct val="0"/>
              </a:spcAft>
              <a:buClrTx/>
              <a:buSzTx/>
              <a:buFontTx/>
              <a:buNone/>
              <a:tabLst/>
            </a:pPr>
            <a:r>
              <a:rPr lang="en-GB" sz="2000" b="1" dirty="0" smtClean="0">
                <a:latin typeface="Arial Unicode MS" pitchFamily="34" charset="-128"/>
                <a:ea typeface="Arial Unicode MS" pitchFamily="34" charset="-128"/>
                <a:cs typeface="Arial Unicode MS" pitchFamily="34" charset="-128"/>
              </a:rPr>
              <a:t>	</a:t>
            </a:r>
            <a:r>
              <a:rPr kumimoji="0" lang="en-GB"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विमापत्रामध्ये मालमत्तेचे मूल्य व विमा रक्कम या दोन घटकांचा सहसंबंध जोडला होता. मालमत्तेचे मूल्य व विमा रक्कम यांचे प्रमाण लक्षात घेऊन नुकसानभरपाई करण्यात येते. दुसऱ्या भाषेत सरासरी तत्त्वाचा आधार घेऊन नुकसानभरपाईची रक्कम ठरविली जाते. उदा. 'अ' च्या मालमत्तेचे एकूण मूल्य १,००,००० रुपये आहे. त्याने फक्त २५,००० रुपयांचा विमा उतरविला. इमारतीला आग लागल्यामुळे २०,००० रुपयांचे नुकसान झाले. इथे सरासरी विमापत्रानुसार मालमत्ता मूल्याच्या (१,००,००० रुपयांच्या) १/४ रकमेचाच (२५,०००) रुपयांचा) विमा काढलेला असल्याने, त्या प्रमाणानुसार २०,००० रुपये नुकसानीच्या फक्त १/४ भरपाई मिळेल. </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lang="en-US" sz="1400" dirty="0" smtClean="0">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सरासरी नुकसानभरपाई काढण्यासाठी पुढील समीकरणाचा उपयोग करण्यात येतो.</a:t>
            </a:r>
            <a:endPar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lang="en-US" u="sng" dirty="0" err="1" smtClean="0">
                <a:solidFill>
                  <a:srgbClr val="FF0000"/>
                </a:solidFill>
              </a:rPr>
              <a:t>विमा</a:t>
            </a:r>
            <a:r>
              <a:rPr lang="en-US" u="sng" dirty="0" smtClean="0">
                <a:solidFill>
                  <a:srgbClr val="FF0000"/>
                </a:solidFill>
              </a:rPr>
              <a:t> </a:t>
            </a:r>
            <a:r>
              <a:rPr lang="en-US" u="sng" dirty="0" err="1" smtClean="0">
                <a:solidFill>
                  <a:srgbClr val="FF0000"/>
                </a:solidFill>
              </a:rPr>
              <a:t>रक्कम</a:t>
            </a:r>
            <a:endParaRPr lang="en-US" dirty="0" smtClean="0">
              <a:solidFill>
                <a:srgbClr val="FF0000"/>
              </a:solidFill>
            </a:endParaRPr>
          </a:p>
          <a:p>
            <a:pPr marL="0" marR="0" lvl="0" indent="0" algn="just" defTabSz="914400" rtl="0" eaLnBrk="1" fontAlgn="base" latinLnBrk="0" hangingPunct="1">
              <a:lnSpc>
                <a:spcPct val="150000"/>
              </a:lnSpc>
              <a:spcBef>
                <a:spcPct val="0"/>
              </a:spcBef>
              <a:spcAft>
                <a:spcPct val="0"/>
              </a:spcAft>
              <a:buClrTx/>
              <a:buSzTx/>
              <a:buFontTx/>
              <a:buNone/>
              <a:tabLst/>
            </a:pPr>
            <a:r>
              <a:rPr lang="en-US" dirty="0" err="1" smtClean="0">
                <a:solidFill>
                  <a:srgbClr val="FF0000"/>
                </a:solidFill>
              </a:rPr>
              <a:t>मालमत्तेचे</a:t>
            </a:r>
            <a:r>
              <a:rPr lang="en-US" dirty="0" smtClean="0">
                <a:solidFill>
                  <a:srgbClr val="FF0000"/>
                </a:solidFill>
              </a:rPr>
              <a:t> </a:t>
            </a:r>
            <a:r>
              <a:rPr lang="en-US" dirty="0" err="1" smtClean="0">
                <a:solidFill>
                  <a:srgbClr val="FF0000"/>
                </a:solidFill>
              </a:rPr>
              <a:t>मूल्य</a:t>
            </a:r>
            <a:r>
              <a:rPr lang="en-US" dirty="0" smtClean="0">
                <a:solidFill>
                  <a:srgbClr val="FF0000"/>
                </a:solidFill>
              </a:rPr>
              <a:t>      </a:t>
            </a:r>
            <a:r>
              <a:rPr lang="en-GB" dirty="0" smtClean="0">
                <a:solidFill>
                  <a:srgbClr val="FF0000"/>
                </a:solidFill>
              </a:rPr>
              <a:t>X </a:t>
            </a:r>
            <a:r>
              <a:rPr lang="en-US" dirty="0" err="1" smtClean="0">
                <a:solidFill>
                  <a:srgbClr val="FF0000"/>
                </a:solidFill>
              </a:rPr>
              <a:t>झालेले</a:t>
            </a:r>
            <a:r>
              <a:rPr lang="en-US" dirty="0" smtClean="0">
                <a:solidFill>
                  <a:srgbClr val="FF0000"/>
                </a:solidFill>
              </a:rPr>
              <a:t> </a:t>
            </a:r>
            <a:r>
              <a:rPr lang="en-US" dirty="0" err="1" smtClean="0">
                <a:solidFill>
                  <a:srgbClr val="FF0000"/>
                </a:solidFill>
              </a:rPr>
              <a:t>नुकसान</a:t>
            </a:r>
            <a:r>
              <a:rPr lang="en-US" dirty="0" smtClean="0">
                <a:solidFill>
                  <a:srgbClr val="FF0000"/>
                </a:solidFill>
              </a:rPr>
              <a:t> </a:t>
            </a:r>
            <a:r>
              <a:rPr lang="en-GB" dirty="0" smtClean="0">
                <a:solidFill>
                  <a:srgbClr val="FF0000"/>
                </a:solidFill>
              </a:rPr>
              <a:t>= </a:t>
            </a:r>
            <a:r>
              <a:rPr lang="en-US" dirty="0" err="1" smtClean="0">
                <a:solidFill>
                  <a:srgbClr val="FF0000"/>
                </a:solidFill>
              </a:rPr>
              <a:t>भरपाई</a:t>
            </a:r>
            <a:endParaRPr lang="en-US" dirty="0" smtClean="0">
              <a:solidFill>
                <a:srgbClr val="FF0000"/>
              </a:solidFill>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6451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81000" y="424820"/>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कमी रकमेचा विमा काढू नये म्हणून ही सरासरी विमायोजना सुरू करण्यात आली आहे. अनेक विमेदार मालमत्तेचे कमी मूल्य दाखवून विमा काढतात. विमाहप्ता कमी आकारला जावा म्हणून असे केले जाते. याकरिता विमा कंपन्या आपल्या सर्व विमापत्रांमध्ये 'सरासरी कलम' नोंदवितात. म्हणून वरील उदाहरणामध्ये २५,००० रुपयांचा विमा उतरविला असताना २०,००० रुपयांचे नुकसान झाले म्हणून संपूर्ण नुकसानभरपाई देणार नाही. तर १/४ मूल्याचा विमा उतरविला म्हणून भरपाईसुद्धा नुकसानीच्या १/४ एवढीच दिली जाईल.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645152" cy="365760"/>
          </a:xfrm>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304800" y="533400"/>
            <a:ext cx="8534400" cy="60238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५. घोषित विमापत्र </a:t>
            </a:r>
            <a:r>
              <a:rPr kumimoji="0" lang="mr-IN" sz="26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Declaration Policy) :</a:t>
            </a:r>
          </a:p>
          <a:p>
            <a:pPr marL="0" marR="0" lvl="0" indent="0" algn="just" defTabSz="914400" rtl="0" eaLnBrk="1" fontAlgn="base" latinLnBrk="0" hangingPunct="1">
              <a:lnSpc>
                <a:spcPct val="150000"/>
              </a:lnSpc>
              <a:spcBef>
                <a:spcPct val="0"/>
              </a:spcBef>
              <a:spcAft>
                <a:spcPct val="0"/>
              </a:spcAft>
              <a:buClrTx/>
              <a:buSzTx/>
              <a:buFontTx/>
              <a:buNone/>
              <a:tabLst/>
            </a:pPr>
            <a:r>
              <a:rPr lang="en-GB" sz="2600" b="1" dirty="0" smtClean="0">
                <a:latin typeface="Arial Unicode MS" pitchFamily="34" charset="-128"/>
                <a:ea typeface="Arial Unicode MS" pitchFamily="34" charset="-128"/>
                <a:cs typeface="Arial Unicode MS" pitchFamily="34" charset="-128"/>
              </a:rPr>
              <a:t>	</a:t>
            </a: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विमापत्रामध्ये गुदामातील बदलत्या मालसाठ्याचे विमेदाराने घोषित केलेले मूल्य आधारभूत मानून विमा संरक्षण दिले जाते. व्यापारी किंवा कारखानदार यांच्या गुदामामध्ये मोठ्या प्रमाणावर मालसाठा असतो. रोजची आवक-जावक व मालाची खरेदी-विक्री यामुळे गुदामातील मालसाठा कमी जास्त होत असतो. त्यामुळे गुदामात कोणत्या वेळी किती मालसाठा असेल हे सांगता येत नाही. परिणामी, विमा काढताना बदलत्या मालसाठ्याची नेमकी किंमत सांगणे शक्य नाही. त्या दृष्टीने विमा कंपनीने ही घोषित विमा योजना सुरू केली आहे..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7975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28600" y="152400"/>
            <a:ext cx="8686800" cy="6126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योजनेअंतर्गत विमेदार आपल्या गुदामात जास्तीत जास्त किती माल साठविता येतो किंवा जास्तीत जास्त किती माल साठवून ठेवला जातो हे विमा कंपनीला कळवितो. त्यानुसार विमा कंपनी जास्तीत जास्त साठविल्या जाणाऱ्या मालाची किंमत आधारभूत समजून त्या रकमेचा अग्निविमा उतरविते. परंतु विमाहप्ता मात्र एकूण मूल्याच्या ७५ टक्के रकमेचाच घेतला जातो. उदा. गुदामामध्ये जास्तीत जास्त ४ लक्ष रुपयांचा मालसाठा असतो. तेव्हा विमा कंपनी त्यापैकी ३ लक्ष रुपयांचा विमाहप्ता घेते. भविष्यात बदलत्या मालसाठ्याच्या मूल्यानुसार विमाहप्ता समायोजित करण्यासाठी ही पद्धती अनुसरली जाते.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विमेदाराला विशिष्ट महिन्यात गुदामामध्ये किती माल होता हे दरमहा घोषित करावे लागते व त्यानुसार तेवढ्या (घोषित मालाच्या मूल्याचा) रकमेच्या अग्निविम्याचे संरक्षण या विमापत्राद्वारे दिले जाते. विमेदाराने १४ दिवसांच्या आत किंवा करारानुसार निर्धारित दिवशी हे मूल्य घोषित करणे आवश्यक आहे.</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2898648" y="6356350"/>
            <a:ext cx="4645152"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TotalTime>
  <Words>725</Words>
  <Application>Microsoft Office PowerPoint</Application>
  <PresentationFormat>On-screen Show (4:3)</PresentationFormat>
  <Paragraphs>147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dell</cp:lastModifiedBy>
  <cp:revision>46</cp:revision>
  <dcterms:created xsi:type="dcterms:W3CDTF">2006-08-16T00:00:00Z</dcterms:created>
  <dcterms:modified xsi:type="dcterms:W3CDTF">2021-07-03T10:01:46Z</dcterms:modified>
</cp:coreProperties>
</file>