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6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ZyAC2mj3lFwiAw3bKQP37w==" hashData="Jzc5l/d42G8mMAiq3YGyleLyzX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54D4"/>
    <a:srgbClr val="5A0644"/>
    <a:srgbClr val="996600"/>
    <a:srgbClr val="FF3300"/>
    <a:srgbClr val="CC9900"/>
    <a:srgbClr val="0F87BD"/>
    <a:srgbClr val="FF505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6AACF0-2385-4F09-95AF-AD7D4843F9B0}" type="datetimeFigureOut">
              <a:rPr lang="en-US" smtClean="0"/>
              <a:pPr/>
              <a:t>7/23/2021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3715F-A6C9-4318-8941-C706C73F98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C6C2C04-1F7C-4FD4-B2B3-3E7AED06E7E2}" type="datetime1">
              <a:rPr lang="en-US" smtClean="0"/>
              <a:pPr/>
              <a:t>7/23/2021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72F17-5BCA-4497-B0BC-84DE285C1776}" type="datetime1">
              <a:rPr lang="en-US" smtClean="0"/>
              <a:pPr/>
              <a:t>7/23/2021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E8F501-C968-49AB-BEF7-8721CEA92285}" type="datetime1">
              <a:rPr lang="en-US" smtClean="0"/>
              <a:pPr/>
              <a:t>7/23/2021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3F2CE7-8C3D-464F-8330-2743E36A1DFB}" type="datetime1">
              <a:rPr lang="en-US" smtClean="0"/>
              <a:pPr/>
              <a:t>7/23/2021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679C672-6A30-40E4-8E98-5EE86DFE5070}" type="datetime1">
              <a:rPr lang="en-US" smtClean="0"/>
              <a:pPr/>
              <a:t>7/23/2021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409474-DCB4-4BCD-9309-284443D1EB56}" type="datetime1">
              <a:rPr lang="en-US" smtClean="0"/>
              <a:pPr/>
              <a:t>7/23/2021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4F4BA99-03A9-4106-9EC1-766C92A4D640}" type="datetime1">
              <a:rPr lang="en-US" smtClean="0"/>
              <a:pPr/>
              <a:t>7/23/2021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684CD6-AA54-4B36-B89C-9E4BB705EC1C}" type="datetime1">
              <a:rPr lang="en-US" smtClean="0"/>
              <a:pPr/>
              <a:t>7/23/2021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2BEB6-AC39-408A-BDEB-4627474394DB}" type="datetime1">
              <a:rPr lang="en-US" smtClean="0"/>
              <a:pPr/>
              <a:t>7/23/2021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9F433A-4934-47F3-ACBB-2EB400A01FB1}" type="datetime1">
              <a:rPr lang="en-US" smtClean="0"/>
              <a:pPr/>
              <a:t>7/23/2021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3B004D-28BC-4259-9AF2-F01B9351E6BD}" type="datetime1">
              <a:rPr lang="en-US" smtClean="0"/>
              <a:pPr/>
              <a:t>7/23/2021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B983C2-FE26-4C74-ABD8-1B86138EB4B5}" type="datetime1">
              <a:rPr lang="en-US" smtClean="0"/>
              <a:pPr/>
              <a:t>7/23/2021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hyperlink" Target="http://www.mahasahakar.maharashtra.gov.in/" TargetMode="External"/><Relationship Id="rId2" Type="http://schemas.openxmlformats.org/officeDocument/2006/relationships/hyperlink" Target="https://sahakarayukta.maharashtra.gov.in/" TargetMode="Externa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hyperlink" Target="https://gdea.maharashtra.gov.in/" TargetMode="Externa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6209392"/>
          </a:xfrm>
          <a:prstGeom prst="rect">
            <a:avLst/>
          </a:prstGeom>
        </p:spPr>
        <p:txBody>
          <a:bodyPr wrap="square">
            <a:spAutoFit/>
          </a:bodyPr>
          <a:lstStyle/>
          <a:p>
            <a:pPr algn="ctr"/>
            <a:r>
              <a:rPr lang="mr-IN" sz="3200" b="1" dirty="0" smtClean="0">
                <a:solidFill>
                  <a:srgbClr val="FF0000"/>
                </a:solidFill>
                <a:latin typeface="Arial Unicode MS" pitchFamily="34" charset="-128"/>
                <a:ea typeface="Arial Unicode MS" pitchFamily="34" charset="-128"/>
                <a:cs typeface="Arial Unicode MS" pitchFamily="34" charset="-128"/>
              </a:rPr>
              <a:t>विषय : सहकाराचा विकास </a:t>
            </a:r>
          </a:p>
          <a:p>
            <a:pPr algn="ctr"/>
            <a:r>
              <a:rPr lang="mr-IN" sz="2800" b="1" dirty="0" smtClean="0">
                <a:solidFill>
                  <a:srgbClr val="FF0000"/>
                </a:solidFill>
                <a:latin typeface="Times New Roman" pitchFamily="18" charset="0"/>
                <a:ea typeface="Arial Unicode MS" pitchFamily="34" charset="-128"/>
                <a:cs typeface="Arial Unicode MS" pitchFamily="34" charset="-128"/>
              </a:rPr>
              <a:t>(</a:t>
            </a:r>
            <a:r>
              <a:rPr lang="en-US" sz="2800" b="1" dirty="0" smtClean="0">
                <a:solidFill>
                  <a:srgbClr val="FF0000"/>
                </a:solidFill>
                <a:latin typeface="Times New Roman" pitchFamily="18" charset="0"/>
                <a:ea typeface="Arial Unicode MS" pitchFamily="34" charset="-128"/>
                <a:cs typeface="Times New Roman" pitchFamily="18" charset="0"/>
              </a:rPr>
              <a:t>Co-operative Development)</a:t>
            </a:r>
          </a:p>
          <a:p>
            <a:pPr algn="ctr"/>
            <a:endParaRPr lang="en-US" sz="2000" b="1" dirty="0" smtClean="0">
              <a:latin typeface="Times New Roman" pitchFamily="18" charset="0"/>
              <a:ea typeface="Arial Unicode MS" pitchFamily="34" charset="-128"/>
              <a:cs typeface="Times New Roman" pitchFamily="18" charset="0"/>
            </a:endParaRPr>
          </a:p>
          <a:p>
            <a:pPr algn="ctr" eaLnBrk="0" fontAlgn="base" hangingPunct="0">
              <a:lnSpc>
                <a:spcPct val="150000"/>
              </a:lnSpc>
              <a:spcBef>
                <a:spcPct val="0"/>
              </a:spcBef>
              <a:spcAft>
                <a:spcPct val="0"/>
              </a:spcAft>
            </a:pPr>
            <a:endParaRPr lang="en-US" sz="500" b="1" dirty="0" smtClean="0">
              <a:solidFill>
                <a:srgbClr val="002060"/>
              </a:solidFill>
              <a:latin typeface="Times New Roman" pitchFamily="18" charset="0"/>
              <a:ea typeface="Arial Unicode MS" pitchFamily="34" charset="-128"/>
              <a:cs typeface="Times New Roman" pitchFamily="18" charset="0"/>
            </a:endParaRPr>
          </a:p>
          <a:p>
            <a:pPr algn="ctr">
              <a:lnSpc>
                <a:spcPct val="150000"/>
              </a:lnSpc>
            </a:pPr>
            <a:r>
              <a:rPr lang="mr-IN" sz="2800" b="1" dirty="0" smtClean="0">
                <a:solidFill>
                  <a:srgbClr val="002060"/>
                </a:solidFill>
                <a:latin typeface="Arial Unicode MS" pitchFamily="34" charset="-128"/>
                <a:ea typeface="Arial Unicode MS" pitchFamily="34" charset="-128"/>
                <a:cs typeface="Arial Unicode MS" pitchFamily="34" charset="-128"/>
              </a:rPr>
              <a:t>भारतातील </a:t>
            </a:r>
            <a:r>
              <a:rPr lang="en-US" sz="2800" b="1" dirty="0" err="1" smtClean="0">
                <a:solidFill>
                  <a:srgbClr val="002060"/>
                </a:solidFill>
                <a:latin typeface="Arial Unicode MS" pitchFamily="34" charset="-128"/>
                <a:ea typeface="Arial Unicode MS" pitchFamily="34" charset="-128"/>
                <a:cs typeface="Arial Unicode MS" pitchFamily="34" charset="-128"/>
              </a:rPr>
              <a:t>सहकार</a:t>
            </a:r>
            <a:r>
              <a:rPr lang="en-US" sz="2800" b="1" dirty="0" smtClean="0">
                <a:solidFill>
                  <a:srgbClr val="002060"/>
                </a:solidFill>
                <a:latin typeface="Arial Unicode MS" pitchFamily="34" charset="-128"/>
                <a:ea typeface="Arial Unicode MS" pitchFamily="34" charset="-128"/>
                <a:cs typeface="Arial Unicode MS" pitchFamily="34" charset="-128"/>
              </a:rPr>
              <a:t> </a:t>
            </a:r>
            <a:r>
              <a:rPr lang="en-US" sz="2800" b="1" dirty="0" err="1" smtClean="0">
                <a:solidFill>
                  <a:srgbClr val="002060"/>
                </a:solidFill>
                <a:latin typeface="Arial Unicode MS" pitchFamily="34" charset="-128"/>
                <a:ea typeface="Arial Unicode MS" pitchFamily="34" charset="-128"/>
                <a:cs typeface="Arial Unicode MS" pitchFamily="34" charset="-128"/>
              </a:rPr>
              <a:t>शिक्षण</a:t>
            </a:r>
            <a:r>
              <a:rPr lang="en-US" sz="2800" b="1" dirty="0" smtClean="0">
                <a:solidFill>
                  <a:srgbClr val="002060"/>
                </a:solidFill>
                <a:latin typeface="Arial Unicode MS" pitchFamily="34" charset="-128"/>
                <a:ea typeface="Arial Unicode MS" pitchFamily="34" charset="-128"/>
                <a:cs typeface="Arial Unicode MS" pitchFamily="34" charset="-128"/>
              </a:rPr>
              <a:t> </a:t>
            </a:r>
            <a:r>
              <a:rPr lang="en-US" sz="2800" b="1" dirty="0" err="1" smtClean="0">
                <a:solidFill>
                  <a:srgbClr val="002060"/>
                </a:solidFill>
                <a:latin typeface="Arial Unicode MS" pitchFamily="34" charset="-128"/>
                <a:ea typeface="Arial Unicode MS" pitchFamily="34" charset="-128"/>
                <a:cs typeface="Arial Unicode MS" pitchFamily="34" charset="-128"/>
              </a:rPr>
              <a:t>आणि</a:t>
            </a:r>
            <a:r>
              <a:rPr lang="en-US" sz="2800" b="1" dirty="0" smtClean="0">
                <a:solidFill>
                  <a:srgbClr val="002060"/>
                </a:solidFill>
                <a:latin typeface="Arial Unicode MS" pitchFamily="34" charset="-128"/>
                <a:ea typeface="Arial Unicode MS" pitchFamily="34" charset="-128"/>
                <a:cs typeface="Arial Unicode MS" pitchFamily="34" charset="-128"/>
              </a:rPr>
              <a:t> </a:t>
            </a:r>
            <a:r>
              <a:rPr lang="en-US" sz="2800" b="1" dirty="0" err="1" smtClean="0">
                <a:solidFill>
                  <a:srgbClr val="002060"/>
                </a:solidFill>
                <a:latin typeface="Arial Unicode MS" pitchFamily="34" charset="-128"/>
                <a:ea typeface="Arial Unicode MS" pitchFamily="34" charset="-128"/>
                <a:cs typeface="Arial Unicode MS" pitchFamily="34" charset="-128"/>
              </a:rPr>
              <a:t>प्रशिक्षण</a:t>
            </a:r>
            <a:endParaRPr lang="en-US" sz="2800" b="1" dirty="0" smtClean="0">
              <a:solidFill>
                <a:srgbClr val="002060"/>
              </a:solidFill>
              <a:latin typeface="Arial Unicode MS" pitchFamily="34" charset="-128"/>
              <a:ea typeface="Arial Unicode MS" pitchFamily="34" charset="-128"/>
              <a:cs typeface="Arial Unicode MS" pitchFamily="34" charset="-128"/>
            </a:endParaRPr>
          </a:p>
          <a:p>
            <a:pPr algn="ctr">
              <a:lnSpc>
                <a:spcPct val="150000"/>
              </a:lnSpc>
            </a:pPr>
            <a:r>
              <a:rPr lang="en-US" sz="2800" b="1" dirty="0" smtClean="0">
                <a:solidFill>
                  <a:srgbClr val="002060"/>
                </a:solidFill>
                <a:latin typeface="Arial Unicode MS" pitchFamily="34" charset="-128"/>
                <a:ea typeface="Arial Unicode MS" pitchFamily="34" charset="-128"/>
                <a:cs typeface="Arial Unicode MS" pitchFamily="34" charset="-128"/>
              </a:rPr>
              <a:t>(Co-operative Education and Training in India)</a:t>
            </a: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1600" b="1" dirty="0" smtClean="0">
              <a:solidFill>
                <a:srgbClr val="002060"/>
              </a:solidFill>
              <a:latin typeface="Times New Roman" pitchFamily="18" charset="0"/>
              <a:ea typeface="Arial Unicode MS" pitchFamily="34" charset="-128"/>
              <a:cs typeface="Times New Roman" pitchFamily="18" charset="0"/>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r>
              <a:rPr lang="mr-IN" sz="2800" b="1" dirty="0" smtClean="0">
                <a:solidFill>
                  <a:srgbClr val="5A0644"/>
                </a:solidFill>
                <a:latin typeface="Arial Unicode MS" pitchFamily="34" charset="-128"/>
                <a:ea typeface="Arial Unicode MS" pitchFamily="34" charset="-128"/>
                <a:cs typeface="Arial Unicode MS" pitchFamily="34" charset="-128"/>
              </a:rPr>
              <a:t>प्रा.</a:t>
            </a:r>
            <a:r>
              <a:rPr lang="en-US" sz="2800" b="1" dirty="0" smtClean="0">
                <a:solidFill>
                  <a:srgbClr val="5A0644"/>
                </a:solidFill>
                <a:latin typeface="Arial Unicode MS" pitchFamily="34" charset="-128"/>
                <a:ea typeface="Arial Unicode MS" pitchFamily="34" charset="-128"/>
                <a:cs typeface="Arial Unicode MS" pitchFamily="34" charset="-128"/>
              </a:rPr>
              <a:t> </a:t>
            </a:r>
            <a:r>
              <a:rPr lang="mr-IN" sz="2800" b="1" dirty="0" smtClean="0">
                <a:solidFill>
                  <a:srgbClr val="5A0644"/>
                </a:solidFill>
                <a:latin typeface="Arial Unicode MS" pitchFamily="34" charset="-128"/>
                <a:ea typeface="Arial Unicode MS" pitchFamily="34" charset="-128"/>
                <a:cs typeface="Arial Unicode MS" pitchFamily="34" charset="-128"/>
              </a:rPr>
              <a:t>महादेव कांबळे </a:t>
            </a: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0070C0"/>
              </a:solidFill>
              <a:latin typeface="Arial Unicode MS" pitchFamily="34" charset="-128"/>
              <a:ea typeface="Arial Unicode MS" pitchFamily="34" charset="-128"/>
              <a:cs typeface="Arial Unicode MS" pitchFamily="34" charset="-128"/>
            </a:endParaRP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भोगावती महाविद्यालय, कुरुकली  </a:t>
            </a:r>
            <a:endParaRPr lang="en-US" sz="1600" b="1" dirty="0" smtClean="0">
              <a:solidFill>
                <a:srgbClr val="0070C0"/>
              </a:solidFill>
              <a:latin typeface="Arial Unicode MS" pitchFamily="34" charset="-128"/>
              <a:ea typeface="Arial Unicode MS" pitchFamily="34" charset="-128"/>
              <a:cs typeface="Arial Unicode MS" pitchFamily="34" charset="-128"/>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3" name="Picture 2" descr="F:\Mahadev Kamble Sir PPT\1-removebg-preview.png"/>
          <p:cNvPicPr>
            <a:picLocks noChangeAspect="1" noChangeArrowheads="1"/>
          </p:cNvPicPr>
          <p:nvPr/>
        </p:nvPicPr>
        <p:blipFill>
          <a:blip r:embed="rId2" cstate="print"/>
          <a:srcRect/>
          <a:stretch>
            <a:fillRect/>
          </a:stretch>
        </p:blipFill>
        <p:spPr bwMode="auto">
          <a:xfrm>
            <a:off x="457200" y="2819400"/>
            <a:ext cx="2362200" cy="2514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64513" name="Rectangle 1"/>
          <p:cNvSpPr>
            <a:spLocks noChangeArrowheads="1"/>
          </p:cNvSpPr>
          <p:nvPr/>
        </p:nvSpPr>
        <p:spPr bwMode="auto">
          <a:xfrm>
            <a:off x="304800" y="569922"/>
            <a:ext cx="86106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४. सभासदांत जबाबदारीची भावना वाढविणे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संस्थांकडे सभासद संख्येत सातत्याने वाढ होत आहे. परंतु अशा संख्यात्मक विकासाबरोबर गुणात्मक विकास सहकारास आवश्यक आहे. त्यासाठी सभासदांत सहकारी संस्थेबद्दल जबाबदारीची भावना वाढविणे आवश्यक आहे. त्यासाठी संस्थेचे कार्य आणि व्यवहार, निधीचा वापर, मालमत्तेचा वापर, संचालक मंडळाची कार्यपद्धती इत्यादींवर लक्ष ठेवून सर्व घटक आपापली कर्तव्ये योग्य प्रकारे पार पाडतात काय याकडे लक्ष  देणारा सभासद वर्ग सहकारास आवश्यक आहे आणि सहकार शिक्षण व प्रशिक्षणातून असा सभासद वर्ग तयार करणे शक्य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66561" name="Rectangle 1"/>
          <p:cNvSpPr>
            <a:spLocks noChangeArrowheads="1"/>
          </p:cNvSpPr>
          <p:nvPr/>
        </p:nvSpPr>
        <p:spPr bwMode="auto">
          <a:xfrm>
            <a:off x="304800" y="754588"/>
            <a:ext cx="85344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५. संस्थेची कार्यक्षमता वाढविणे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1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संस्थांची कार्यक्षमता ही संबंधित घटक किती जबाबदारीने वागतात यावर अवलंबून असते. सर्व घटकांना सहकारासंबंधीचे शिक्षण व प्रशिक्षण दिल्याने व्यवहार सुलभपणे व तत्परतेने पार पाडणे, व्यावसायीन प्रथा पाळणे, सहकारी तत्त्वांची व नियमांची पायमल्ली न करणे, ध्येयधोरणानुसार सर्व कामकाज चालविणे, सहकारी निधीचा वापर संस्थेच्या हितासाठीच करणे, मालमत्तेचा गैरवापर टाळणे इत्यादी बाबतीत सर्वच घटकांत जबाबदारीची भावना निर्माण होते. त्यामुळे सहकारी संस्थेचा कारभार कार्यक्षम आणि परिणामकारक बनण्यास मदत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67585" name="Rectangle 1"/>
          <p:cNvSpPr>
            <a:spLocks noChangeArrowheads="1"/>
          </p:cNvSpPr>
          <p:nvPr/>
        </p:nvSpPr>
        <p:spPr bwMode="auto">
          <a:xfrm>
            <a:off x="228600" y="623039"/>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६. कर्तव्याभिमुख व्यवस्थापन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lang="mr-IN" sz="2400" b="1" dirty="0" smtClean="0">
              <a:solidFill>
                <a:srgbClr val="FF3300"/>
              </a:solidFill>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व्यवस्थापन हे सभासदांतून निवडून आलेल्या संचालक मंडळाकडे असते. अशा संचालक मंडळास सहकारी प्रथा, कायदे, व्यवहार, व्यवहार पद्धती, सभा घेणे, उद्दिष्टांचा आदर करणे, सहकारी तत्त्वांचे पालन करणे, अधिकारबाह्य कार्य न करणे, निधीचा गैरवापर न करणे, तसेच निधी व मालमत्तेचा कर्मचाऱ्यांकडून गैरवापर होऊ नये याकडे लक्ष देणे इत्यादी बाबतीत शिक्षण आणि प्रशिक्षण देऊन कर्तव्याभिमुख बनवावे लागते. कर्मचारी वर्गास प्रशिक्षण देऊन व्यवहारतत्पर बनविता येते. या सर्व बाबींमुळे सहकारी संस्थेच्या व्यवस्थापनात कर्तव्याभिमुखता निर्माण होण्यास मदत 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68609" name="Rectangle 1"/>
          <p:cNvSpPr>
            <a:spLocks noChangeArrowheads="1"/>
          </p:cNvSpPr>
          <p:nvPr/>
        </p:nvSpPr>
        <p:spPr bwMode="auto">
          <a:xfrm>
            <a:off x="228600" y="149959"/>
            <a:ext cx="8686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७. सहकारी संस्थांच्या कारभारात सुधारणा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कारभार आणि व्यवहार पारदर्शी असतील तर त्याचे लाभ सभासद आणि समाजाला मिळू शकतात, सहकार शिक्षण आणि प्रशिक्षणातून सभासदांना हक्क आणि कर्तव्याची जाणीव दिली जाते. तसेच कर्मचाऱ्यांना व्यवहाराच्या पद्धती, शिस्त, निधीचा सदुपयोग इत्यादींचे शिक्षण दिले जाते. त्यांचे लाभ सर्व घटकांना होतात.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FF3300"/>
                </a:solidFill>
                <a:latin typeface="Arial Unicode MS" pitchFamily="34" charset="-128"/>
                <a:ea typeface="Arial Unicode MS" pitchFamily="34" charset="-128"/>
                <a:cs typeface="Arial Unicode MS" pitchFamily="34" charset="-128"/>
              </a:rPr>
              <a:t>८. व्यवहारांत विविधता आणणे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संस्थांनी काळाच्या ओघात बदल करून आपल्या कार्यात आणि व्यवहारांत विविधता आणली पाहिजे. त्यामुळे निधीचा वापर योग्य प्रकारे होतो. सभासद आणि समाजाला चांगल्या सेवा मिळतात आणि संस्थेच्या नफ्याच्या प्रमाणातही वाढ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69633" name="Rectangle 1"/>
          <p:cNvSpPr>
            <a:spLocks noChangeArrowheads="1"/>
          </p:cNvSpPr>
          <p:nvPr/>
        </p:nvSpPr>
        <p:spPr bwMode="auto">
          <a:xfrm>
            <a:off x="228600" y="498440"/>
            <a:ext cx="8686800" cy="59785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FF3300"/>
                </a:solidFill>
                <a:latin typeface="Arial Unicode MS" pitchFamily="34" charset="-128"/>
                <a:ea typeface="Arial Unicode MS" pitchFamily="34" charset="-128"/>
                <a:cs typeface="Arial Unicode MS" pitchFamily="34" charset="-128"/>
              </a:rPr>
              <a:t>९. सहकारी क्षेत्र आणि सभासदांना स्वावलंबी बनविणे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हे एक उत्तम असे क्षेत्र आहे की जे सभासदांना सर्व दृष्टीने स्वावलंबी होण्याची प्रेरणा देते. सहकारात सभासदांना आपले जीवन कमी खर्चात चालविणे, शिस्त आणि आर्थिकदृष्ट्या स्वावलंबी होण्याचे शिक्षण देते. त्यामुळे सभासदांना चांगले जीवन जगता येते.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१०. आधुनिक युगाची आव्हाने स्वीकारण्याची ताकद निर्माण करणे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आधुनिक काळात मुक्त व्यापार, जागतिकीकरण आणि स्पर्धा इ. मुळे मानवाला जीवन जगणे अवघड झाले आहे. सहकार क्षेत्रामुळे नवीन युगाची आव्हाने पेलण्याची ताकद मिळण्यास मदत होते. सहकारातून स्वविकास साधणे, स्वावलंबी बनणे आणि आपल्या जीवनमानात वाढ करणे याची प्रेरणा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70657" name="Rectangle 1"/>
          <p:cNvSpPr>
            <a:spLocks noChangeArrowheads="1"/>
          </p:cNvSpPr>
          <p:nvPr/>
        </p:nvSpPr>
        <p:spPr bwMode="auto">
          <a:xfrm>
            <a:off x="0" y="22498"/>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सहकार प्रशिक्षण संस्था</a:t>
            </a:r>
            <a:endParaRPr kumimoji="0" lang="en-US" sz="28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(Co-operative Training Institutes)</a:t>
            </a:r>
            <a:endParaRPr kumimoji="0" lang="en-US" sz="22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प्रास्ताविक:</a:t>
            </a:r>
            <a:endParaRPr kumimoji="0" lang="en-US" sz="2200" b="0"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भारताच्या स्वातंत्र्यापूर्वीच्या काळात आणि स्वातंत्र्यप्राप्तीनंतरच्या काळात सहकारी क्षेत्रासंबंधी ज्या समित्या नेमण्यात आल्या त्यातील प्रत्येक समितीने सहकार शिक्षण आणि प्रशिक्षणाचे महत्त्व नमूद केले होते. परंतु अखिल भारतीय ग्रामीण पतपुरवठा पाहणी समिती (१९५१) च्या शिफारशींची अंमलबजावणी सुरू झाल्यानंतर सहकार शिक्षण आणि प्रशिक्षणाबाबत निश्चित असे धोरण अवलंबण्यात आले. या अनुषंगाने भारतात नंतरच्या काळात राष्ट्रीय स्तरावर सहकारासंबंधी शिक्षण आणि प्रशिक्षण देणाऱ्या अनेक संस्था अस्तित्वात आल्या. जसे वैकुंठलाल मेहता राष्ट्रीय सहकारी व्यवस्थापन संस्था, राष्ट्रीय सहकारी प्रशिक्षण परिषद, भारतीय राष्ट्रीय सहकारी संघ, राष्ट्रीय सहकारी शिक्षण केंद्र इत्यादी. सदर प्रकरणात आपण यातील काही संस्थांच्या कार्याचा आढावा घेणार आहोत.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71681" name="Rectangle 1"/>
          <p:cNvSpPr>
            <a:spLocks noChangeArrowheads="1"/>
          </p:cNvSpPr>
          <p:nvPr/>
        </p:nvSpPr>
        <p:spPr bwMode="auto">
          <a:xfrm>
            <a:off x="0" y="27455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996600"/>
                </a:solidFill>
                <a:effectLst/>
                <a:latin typeface="Arial Unicode MS" pitchFamily="34" charset="-128"/>
                <a:ea typeface="Arial Unicode MS" pitchFamily="34" charset="-128"/>
                <a:cs typeface="Arial Unicode MS" pitchFamily="34" charset="-128"/>
              </a:rPr>
              <a:t>राष्ट्रीय सहकारी प्रशिक्षण परिषद</a:t>
            </a:r>
            <a:endParaRPr kumimoji="0" lang="en-US" sz="2800" b="0" i="0" u="none" strike="noStrike" cap="none" normalizeH="0" baseline="0" dirty="0" smtClean="0">
              <a:ln>
                <a:noFill/>
              </a:ln>
              <a:solidFill>
                <a:srgbClr val="99660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996600"/>
                </a:solidFill>
                <a:effectLst/>
                <a:latin typeface="Times New Roman" pitchFamily="18" charset="0"/>
                <a:ea typeface="Arial Unicode MS" pitchFamily="34" charset="-128"/>
                <a:cs typeface="Times New Roman" pitchFamily="18" charset="0"/>
              </a:rPr>
              <a:t>(National Council for Co-operative Training)</a:t>
            </a:r>
            <a:endParaRPr kumimoji="0" lang="en-US" sz="2400" b="0" i="0" u="none" strike="noStrike" cap="none" normalizeH="0" baseline="0" dirty="0" smtClean="0">
              <a:ln>
                <a:noFill/>
              </a:ln>
              <a:solidFill>
                <a:srgbClr val="9966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भारतीय राष्ट्रीय सहकारी संघाने आपल्या पोटनियमांतर्गत भारत सरकार, कृषी मंत्रालय आणि कृषी सहकारी विभाग यांच्या साथीने राष्ट्रीय सहकारी प्रशिक्षण परिषदेची सन १९६२ मध्ये स्थापना केली. देशांतर्गत सहकारी क्षेत्रात काम करणाऱ्या लोकांसाठी सहकार प्रशिक्षण कार्यक्रमांची व्यवस्था, मार्गदर्शन, निरीक्षण आणि मूल्यांकन करण्याची जबाबदारी सदर परिषदेची आहे. सहकारी चळवळीतील प्रमुख क्षेत्रात संशोधन करणे, तसेच देशातील सहकारी क्षेत्रासाठी गरजेनुसार आवश्यक मानवी संसाधन विकास कार्यक्रम राबविणे हे सदर परिषदेचे मुख्य उद्देश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1025" name="Rectangle 1"/>
          <p:cNvSpPr>
            <a:spLocks noChangeArrowheads="1"/>
          </p:cNvSpPr>
          <p:nvPr/>
        </p:nvSpPr>
        <p:spPr bwMode="auto">
          <a:xfrm>
            <a:off x="0" y="380035"/>
            <a:ext cx="9144000" cy="61731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राष्ट्रीय सहकारी प्रशिक्षण परिषदेची संघटन रचना </a:t>
            </a:r>
            <a:endParaRPr kumimoji="0" lang="en-US"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Organisation Structure of NCCT)</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राष्ट्रीय सहकारी प्रशिक्षण परिषदेची सर्वसाधारण सभा ही सदर संस्थेची धोरणे निश्चित करणारी सर्वोच्च सभा असून ती संस्थेचे नियामक मंडळ म्हणून कार्य करते. संस्थेच्या एकूण कार्याची देखरेख आणि पर्यावेक्षण सदर नियामक मंडळाद्वारे केले जाते. नियामक मंडळात जास्तीतजास्त तीस सदस्य असतात. यामध्ये संस्थेचे अध्यक्ष व उपाध्यक्ष यांचासुद्धा समावेश होतो. संस्था स्तरावर भारत सरकारच्या कृषी व शेतकरी कल्याण मंत्रालयाचे प्रभारी मंत्री हे राष्ट्रीय सहकारी प्रशिक्षण परिषदेच्या तसेच संस्थेच्या नियामक मंडळाच्या अध्यक्ष पदावर तर कृषी राज्यमंत्री, भारत सरकार आणि कृषी व शेतकरी कल्याण मंत्रालय, भारत सरकारचे सचिव अशा दोन व्यक्ती सदर संस्थेच्या तसेच नियामक मंडळाच्या उपाध्यक्ष पदावर काम करतात.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31745" name="Rectangle 1"/>
          <p:cNvSpPr>
            <a:spLocks noChangeArrowheads="1"/>
          </p:cNvSpPr>
          <p:nvPr/>
        </p:nvSpPr>
        <p:spPr bwMode="auto">
          <a:xfrm>
            <a:off x="228600" y="8652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अध्यक्ष व उपाध्यक्ष यांच्या अंतर्गत संस्थेचे कार्यकारी मंडळ कार्यरत असून सदर कार्यकारी मंडळात जास्तीतजास्त दहा सदस्य असतात. संस्थेच्या एकूण कारभाराचे व्यवस्थापन तसेच प्रशासन हे सदर कार्यकारी मंडळाद्वारे पाहिले जाते. कार्यकारी मंडळाचे अध्यक्ष म्हणून अतिरिक्त सचिव (सहकार), कृषी व शेतकरी कल्याण मंत्रालय, भारत सरकार हे कार्य करतात. राष्ट्रीय सहकारी प्रशिक्षण परिषदेच्या प्रशासकीय व आर्थिक बाबींचा व्यवहार कार्यकारी परिषदेच्या अध्यक्षांद्वारे पाहिला जातो. नियामक मंडळ तसेच कार्यकारी मंडळाचा सचिव म्हणून राष्ट्रीय सहकारी प्रशिक्षण परिषदेचा सचिव कार्यरत असतात.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pic>
        <p:nvPicPr>
          <p:cNvPr id="33793" name="Picture 1" descr="C:\Users\tejpal\Downloads\WhatsApp Image 2021-07-22 at 7.43.44 PM.jpeg"/>
          <p:cNvPicPr>
            <a:picLocks noChangeAspect="1" noChangeArrowheads="1"/>
          </p:cNvPicPr>
          <p:nvPr/>
        </p:nvPicPr>
        <p:blipFill>
          <a:blip r:embed="rId2" cstate="print"/>
          <a:srcRect l="4472" t="16229" r="12602" b="25985"/>
          <a:stretch>
            <a:fillRect/>
          </a:stretch>
        </p:blipFill>
        <p:spPr bwMode="auto">
          <a:xfrm rot="16200000">
            <a:off x="1905001" y="-152401"/>
            <a:ext cx="5029200" cy="7162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25601" name="Rectangle 1"/>
          <p:cNvSpPr>
            <a:spLocks noChangeArrowheads="1"/>
          </p:cNvSpPr>
          <p:nvPr/>
        </p:nvSpPr>
        <p:spPr bwMode="auto">
          <a:xfrm>
            <a:off x="0" y="7620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सहकार शिक्षण आणि प्रशिक्षण</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rPr>
              <a:t>(Co-operative Education and Training)</a:t>
            </a:r>
            <a:endParaRPr kumimoji="0" lang="en-US" sz="2400" b="0" i="0" u="none" strike="noStrike" cap="none" normalizeH="0" baseline="0" dirty="0" smtClean="0">
              <a:ln>
                <a:noFill/>
              </a:ln>
              <a:solidFill>
                <a:srgbClr val="00B05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प्रास्ताविक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भारतात सहकारी चळवळीची निर्मिती ही समाजातील आर्थिकदृष्ट्या वंचित असणाऱ्या लोकांसाठी झाली. हे लोक समाजातील तळाच्या पातळीवरील आर्थिकदृष्ट्या कमकुवत आणि अशिक्षित असे होते. सहकाराच्या माध्यमातून त्यांचा विकास साधणे आणि त्यांना पायावर उभा करणे अत्यंत आवश्यक होते. या वर्गाला साक्षर केल्याशिवाय आणि व्यवहाराचे शिक्षण दिल्याशिवाय त्यांच्याकडून सहकारी संस्थांचा कारभार चालविला जाणे शक्य नव्हते. म्हणून सहकार प्रणेत्यांनी सुरुवातीपासून सहकार शिक्षण आणि प्रशिक्षणाचे महत्त्व प्रतिपादित केले. तसेच सहकाराचे लाभ त्यांना देत असतानाच सहकाराचे व्यवहार, पद्धती आणि तत्त्वांचे शिक्षण देण्याचा विचार केला.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32769" name="Rectangle 1"/>
          <p:cNvSpPr>
            <a:spLocks noChangeArrowheads="1"/>
          </p:cNvSpPr>
          <p:nvPr/>
        </p:nvSpPr>
        <p:spPr bwMode="auto">
          <a:xfrm>
            <a:off x="304800" y="457200"/>
            <a:ext cx="8610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राष्ट्रीय सहकारी प्रशिक्षण परिषदेची कार्ये</a:t>
            </a:r>
            <a:endParaRPr kumimoji="0" lang="en-US"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Functions of NCCT)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सहकारी व्यवस्थापन आणि प्रशिक्षण संस्थांच्या कार्याचे प्रशासन : </a:t>
            </a:r>
            <a:endParaRPr kumimoji="0" lang="en-US"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देशातील सहकारी क्षेत्रासाठी आवश्यक मानवी संसाधनाचा विकास तसेच सहकारी क्षेत्राच्या आवश्यकतेनुसार प्रशिक्षण कार्यक्रमांचे आयोजन या आपल्या स्थापनेमागील उद्दिष्टाला अनुसरून राष्ट्रीय सहकारी प्रशिक्षण परिषद तिच्या अंतर्गत कार्य करणाऱ्या एकूण वीस सहकारी व्यवस्थापन व प्रशिक्षण संस्था ज्यामध्ये वैकुंठ मेहता राष्ट्रीय सहकार व्यवस्थापन संस्था, पाच क्षेत्रीय सहकारी व्यवस्थापन संस्था आणि चौदा सहकारी व्यवस्थापन प्रशिक्षण संस्था यांचा समावेश होतो. यांच्याद्वारे आपल्या उद्दिष्टपूर्तीसाठी कार्य करते.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34817" name="Rectangle 1"/>
          <p:cNvSpPr>
            <a:spLocks noChangeArrowheads="1"/>
          </p:cNvSpPr>
          <p:nvPr/>
        </p:nvSpPr>
        <p:spPr bwMode="auto">
          <a:xfrm>
            <a:off x="228600" y="493722"/>
            <a:ext cx="86868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प्रशिक्षण कार्यक्रमांसाठी निधीचा पुरवठा :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क्षेत्राच्या विकासासाठी प्रशिक्षित व कुशल मनुष्यबळ निर्मिती करणे हे आवश्यक असले तरी</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अथवा सहकारी क्षेत्राच्या आर्थिक परिस्थितीकडे पाहता सदर कार्य हे त्यांच्यासाठी खर्चीक स्वरूपाचे ठरते. यामुळे सहकारी क्षेत्रातील मनुष्यबळ विकासासाठी चालविल्या जाणाऱ्या विविध प्रशिक्षण व विकसन कार्यक्रमांसाठी केंद्र शासन, राज्य शासन आणि इतर संस्थांच्या मदतीने राष्ट्रीय सहकारी प्रशिक्षण परिषद आवश्यक अशा निधींचा  पुरवठा करण्याचे कार्य करते. याखेरीज कनिष्ठ स्तरावरील सहकार प्रशिक्षण संस्थांना प्रत्यक्ष आर्थिक मदत करण्याचे कार्य राष्ट्रीय सहकारी प्रशिक्षण परिषद 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35841" name="Rectangle 1"/>
          <p:cNvSpPr>
            <a:spLocks noChangeArrowheads="1"/>
          </p:cNvSpPr>
          <p:nvPr/>
        </p:nvSpPr>
        <p:spPr bwMode="auto">
          <a:xfrm>
            <a:off x="228600" y="562719"/>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प्रशिक्षण कार्यक्रमासाठी आवश्यक सामग्रीची निर्मिती व पुरवठा :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मनुष्यबळ प्रशिक्षण आणि विकसनासाठी राबविल्या जाणाऱ्या विविध शैक्षणिक कार्यक्रमांसाठी आवश्यक असणाऱ्या शैक्षणिक सामग्रीची निर्मिती करण्याचे व ते उपलब्ध करून देण्याचे कार्य राष्ट्रीय सहकार्य प्रशिक्षण परिषद करते. सहकारांतर्गत येणाऱ्या प्रत्येक क्षेत्रासाठी प्रायोगिक, प्रत्यक्ष तसेच परस्परसंवादी शिक्षण पद्धतीअंतर्गत आवश्यक अशा विविध प्रकारच्या शैक्षणिक सामग्रीची निर्मिती संस्थेद्वारे केली जाते. सदर कार्यासाठी आवश्यक तेथे शैक्षणिक क्षेत्रातील इतर संस्थांचे साहाय्य घेतले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36865" name="Rectangle 1"/>
          <p:cNvSpPr>
            <a:spLocks noChangeArrowheads="1"/>
          </p:cNvSpPr>
          <p:nvPr/>
        </p:nvSpPr>
        <p:spPr bwMode="auto">
          <a:xfrm>
            <a:off x="228600" y="994350"/>
            <a:ext cx="86106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संसाधन केंद्रांना वित्तपुरवठा करणे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शिक्षण व प्रशिक्षण कार्यासाठी कार्यरत संसाधन केंद्रांना सुरुवातीच्या काळात कार्यालयीन सोईंची निर्मिती, मनुष्यबळ वापर तसेच आवश्यक तांत्रिक सामग्री व संगणकीय सोईंच्या निर्मितीसाठी आवश्यक असणारा वित्तपुरवठा करण्याचे कार्य राष्ट्रीय सहकारी प्रशिक्षण परिषद करते. सदर प्रकारातील मदत ही संस्था व्यवहार्य स्वरूपात कार्य करण्यासाठी सक्षम होईपर्यंत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37889" name="Rectangle 1"/>
          <p:cNvSpPr>
            <a:spLocks noChangeArrowheads="1"/>
          </p:cNvSpPr>
          <p:nvPr/>
        </p:nvSpPr>
        <p:spPr bwMode="auto">
          <a:xfrm>
            <a:off x="228600" y="1176784"/>
            <a:ext cx="86868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प्रशिक्षण कार्यक्रमांद्वारे कुशल मनुष्यबळाची निर्मिती व पुरवठा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राष्ट्रीय सहकारी प्रशिक्षण परिषद आपल्या अंतर्गत कार्यरत संस्थांमार्फत मूलभूत, कार्यकारी तसेच व्यावसायिक स्तरावरील प्रशिक्षण कार्यक्रम राबवते, यामध्ये प्रत्येक क्षेत्राच्या गरजेनुसार निर्मित करण्यात आलेल्या कार्यक्रमांचासुद्धा समावेश होतो. सदर प्रशिक्षण कार्यक्रमात व्यवस्थापन पदव्युत्तर पदविका (कृषी व्यावसायिक क्षेत्र), व्यवसाय प्रशासनातील पदवी व पदविका, ग्रामीण व्यवस्थापनातील प्रमाणपत्र अशा कार्यक्रमांचा समावेश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38913" name="Rectangle 1"/>
          <p:cNvSpPr>
            <a:spLocks noChangeArrowheads="1"/>
          </p:cNvSpPr>
          <p:nvPr/>
        </p:nvSpPr>
        <p:spPr bwMode="auto">
          <a:xfrm>
            <a:off x="228600" y="745521"/>
            <a:ext cx="86106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राष्ट्रीय व आंतरराष्ट्रीय स्तरावरील संस्थांसोबत सहयोग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संशोधन आणि प्रशिक्षण कार्यासाठी निधीचा पुरवठा तसेच प्रशिक्षण कार्यक्रमांसाठी आधुनिक तंत्रज्ञान व शैक्षणिक संसाधनांचा पुरवठा सुनिश्चित करण्यासाठी राष्ट्रीय सहकारी प्रशिक्षण परिषद राष्ट्रीय तसेच आंतरराष्ट्रीय स्तरावरील संस्थांसोबत एकत्रितरित्या कार्य करते. आंतरराष्ट्रीय स्तरावर आंतरराष्ट्रीय कामगार संघटना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ILO),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संयुक्त राष्ट्रांची अन्न व कृषी संघटना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FAO),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आंतरराष्ट्रीय सहकारी परिषद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ICA),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तर राष्ट्रीय स्तरावर नाबार्ड, नाफेड, राष्ट्रीय सहकारी विकास महामंडळ, राष्ट्रीय उपभोक्ता सहकारी संघ अशा संस्थांसोबत राष्ट्रीय सहकारी प्रशिक्षण परिषद कार्य करते.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39937" name="Rectangle 1"/>
          <p:cNvSpPr>
            <a:spLocks noChangeArrowheads="1"/>
          </p:cNvSpPr>
          <p:nvPr/>
        </p:nvSpPr>
        <p:spPr bwMode="auto">
          <a:xfrm>
            <a:off x="228600" y="742920"/>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सल्ला प्रदान व संशोधन कार्य :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क्षेत्राच्या आवश्यकतेनुसार राष्ट्रीय सहकारी प्रशिक्षण परिषदेच्या अंतर्गत कार्यरत असणाऱ्या व्यवस्थापन व प्रशिक्षण संस्थामार्फत संशोधन कार्य केले जाते. तसेच सहकार क्षेत्रातील अडचणी व प्रश्नांच्या निराकरण संदर्भात होणाऱ्या संशोधन कार्यासाठी प्रोत्साहन आणि मदत दिली जाते. याशिवाय सहकारी क्षेत्रातील विविध संस्था व विभागांना त्यांच्या दैनंदिन व्यवस्थापन व कार्यसंचालनासंदर्भात उद्भवणाऱ्या अडचणी सोडविण्यासाठी योग्य सल्ला व उपाययोजना यांचा पुरवठा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0961" name="Rectangle 1"/>
          <p:cNvSpPr>
            <a:spLocks noChangeArrowheads="1"/>
          </p:cNvSpPr>
          <p:nvPr/>
        </p:nvSpPr>
        <p:spPr bwMode="auto">
          <a:xfrm>
            <a:off x="228600" y="819120"/>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वैकुंठ मेहता राष्ट्रीय सहकारी व्यवस्थापन संस्था (</a:t>
            </a:r>
            <a:r>
              <a:rPr kumimoji="0" lang="en-GB"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VAMNICOM) </a:t>
            </a:r>
            <a:endParaRPr kumimoji="0" lang="en-US"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भारतातील सहकार प्रशिक्षण रचनेत वैकुंठ मेहता राष्ट्रीय सहकारी व्यवस्थापन संस्था ही शिखर संस्था असून, संस्थेचे कार्यालय पुणे येथे आहे. देशातील सहकारी संस्था व्यवस्थापनातील अधिकारी व्यक्तींना प्रशिक्षण देण्याचे कार्य या संस्थेकडे सोपविण्यात आले आहे. सन १९६७ मध्ये संस्थेची स्थापना झाल्यानंतर गेल्या जवळपास सहा दशकात संस्थेने सहकार क्षेत्रासाठी शिक्षण आणि प्रशिक्षण आणि संशोधन तसेच सल्ला या कार्याबाबतीत अत्यंत महत्त्वाची भूमिका बजावली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1985" name="Rectangle 1"/>
          <p:cNvSpPr>
            <a:spLocks noChangeArrowheads="1"/>
          </p:cNvSpPr>
          <p:nvPr/>
        </p:nvSpPr>
        <p:spPr bwMode="auto">
          <a:xfrm>
            <a:off x="0" y="262890"/>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वैकुंठ मेहता राष्ट्रीय सहकारी व्यवस्थापन संस्थेचे उद्देश </a:t>
            </a: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Objectives of VAMNICOM)</a:t>
            </a:r>
            <a:endParaRPr kumimoji="0" lang="mr-IN" sz="24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 कार्यरत व्यवस्थापकांचे निर्णय कौशल्य आणि प्रशासकीय क्षमता यात सुधारणा करणे.</a:t>
            </a:r>
          </a:p>
          <a:p>
            <a:pPr marL="457200" marR="0" lvl="0" indent="-457200" algn="just" defTabSz="914400" rtl="0" eaLnBrk="0" fontAlgn="base" latinLnBrk="0" hangingPunct="0">
              <a:lnSpc>
                <a:spcPct val="150000"/>
              </a:lnSpc>
              <a:spcBef>
                <a:spcPct val="0"/>
              </a:spcBef>
              <a:spcAft>
                <a:spcPct val="0"/>
              </a:spcAft>
              <a:buClrTx/>
              <a:buSzTx/>
              <a:tabLst/>
            </a:pPr>
            <a:endParaRPr kumimoji="0" lang="mr-IN"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व्यवस्थापन क्षेत्रात आजीविका शोधणाऱ्या तरुण पुरुष आणि स्त्रियांना व्यवस्थापनातील स्नातकोत्तर पदवी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Post Graduate Diploma in Management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आणि सहकारी व्यवसाय व्यवस्थापनातील स्नातकोत्तर पदवी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Post Graduate Diploma in Co-operative Business Management)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कार्यक्रमांच्या माध्यमातून शैक्षणिक सुविधा उपलब्ध करून देणे.</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3009" name="Rectangle 1"/>
          <p:cNvSpPr>
            <a:spLocks noChangeArrowheads="1"/>
          </p:cNvSpPr>
          <p:nvPr/>
        </p:nvSpPr>
        <p:spPr bwMode="auto">
          <a:xfrm>
            <a:off x="0" y="876955"/>
            <a:ext cx="91440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उपयोजित संशोधनाच्या माध्यमातून प्राप्त माहितीचे प्रकाशन माध्यमातून प्रसारण करणे, तसेच माहितीचे दस्तऐवजीकरण व तिची ग्रंथालय माध्यमातून पुनर्प्राप्ती या सेवा देणे.</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विविध संस्थांना त्यांच्या व्यवस्थापनविषयक समस्या सोडविण्यासाठी सल्लामसलत सेवा प्रदान करणे.</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५. सहकारविषयक धोरण निर्मितीत भाग घेणे व त्यात योगदान देणे.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भारत आणि परदेशातील अन्य संस्थांशी आपल्या उद्दिष्टपूर्तीच्या अनुषंगाने सहयोग करणे.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58369" name="Rectangle 1"/>
          <p:cNvSpPr>
            <a:spLocks noChangeArrowheads="1"/>
          </p:cNvSpPr>
          <p:nvPr/>
        </p:nvSpPr>
        <p:spPr bwMode="auto">
          <a:xfrm>
            <a:off x="0" y="62091"/>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सहकार शिक्षण </a:t>
            </a:r>
            <a:endParaRPr kumimoji="0" lang="en-US" sz="3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lang="en-US" sz="2600" b="1" dirty="0" smtClean="0">
                <a:solidFill>
                  <a:srgbClr val="FF3300"/>
                </a:solidFill>
                <a:latin typeface="Arial Unicode MS" pitchFamily="34" charset="-128"/>
                <a:ea typeface="Arial Unicode MS" pitchFamily="34" charset="-128"/>
                <a:cs typeface="Arial Unicode MS" pitchFamily="34" charset="-128"/>
              </a:rPr>
              <a:t>	</a:t>
            </a:r>
            <a:r>
              <a:rPr kumimoji="0" lang="mr-IN" sz="2600" b="1" i="0" u="none" strike="noStrike" cap="none" normalizeH="0" baseline="0" dirty="0" smtClean="0">
                <a:ln>
                  <a:noFill/>
                </a:ln>
                <a:solidFill>
                  <a:srgbClr val="FF330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F3300"/>
                </a:solidFill>
                <a:effectLst/>
                <a:latin typeface="Times New Roman" pitchFamily="18" charset="0"/>
                <a:ea typeface="Arial Unicode MS" pitchFamily="34" charset="-128"/>
                <a:cs typeface="Times New Roman" pitchFamily="18" charset="0"/>
              </a:rPr>
              <a:t>Co-operative Education)</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FF33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ही लोकशाही, चारित्र्य, बंधुभाव, शांतता आणि प्रगती या अधिष्ठानावर आधारलेली एक आदर्श समाजव्यवस्था होय, की जिच्यामध्ये समान निष्ठा असणारे लोक आपल्या कल्याणासाठी एकत्र येत असतात</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चळवळ यशस्वी व्हायची असेल तर सहकाराची तत्त्वे, उद्दिष्टे, पद्धती आणि व्यवहारांची सभासदांना जाणीव व ज्ञान असणे अत्यंत महत्त्वाचे ठरते. त्यामुळे सहकार शिक्षण हे सहकार चळवळीचे महत्त्वाचे अंग ठरते.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चळवळीच्या इतिहासाचा अभ्यास केला तर असे आढळते की, सहकार चळवळ ही  शिक्षणावर निष्ठा असणाऱ्या लोकांनीच सुरू केली.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4033" name="Rectangle 1"/>
          <p:cNvSpPr>
            <a:spLocks noChangeArrowheads="1"/>
          </p:cNvSpPr>
          <p:nvPr/>
        </p:nvSpPr>
        <p:spPr bwMode="auto">
          <a:xfrm>
            <a:off x="228600" y="413058"/>
            <a:ext cx="86868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वैकुंठ मेहता राष्ट्रीय सहकारी व्यवस्थापन संस्थेअंतर्गत कार्यरत केंद्रे</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rPr>
              <a:t>(VAMNICOM : </a:t>
            </a:r>
            <a:r>
              <a:rPr kumimoji="0" lang="en-GB" sz="2400" b="1" i="0" u="none" strike="noStrike" cap="none" normalizeH="0" baseline="0" dirty="0" err="1" smtClean="0">
                <a:ln>
                  <a:noFill/>
                </a:ln>
                <a:solidFill>
                  <a:srgbClr val="00B050"/>
                </a:solidFill>
                <a:effectLst/>
                <a:latin typeface="Times New Roman" pitchFamily="18" charset="0"/>
                <a:ea typeface="Arial Unicode MS" pitchFamily="34" charset="-128"/>
                <a:cs typeface="Times New Roman" pitchFamily="18" charset="0"/>
              </a:rPr>
              <a:t>Centers</a:t>
            </a:r>
            <a:r>
              <a:rPr kumimoji="0" lang="en-GB" sz="24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rPr>
              <a:t>)</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व्यवस्थापन केंद्र </a:t>
            </a:r>
            <a:endParaRPr kumimoji="0" lang="en-US"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Co-operative Management) :</a:t>
            </a:r>
            <a:endParaRPr kumimoji="0" lang="en-US" sz="24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भारतात तसेच सार्क राष्ट्रामध्ये सहकारी क्षेत्रातील संस्थांमध्ये व्यवस्थापकीय पदावर अथवा उच्च पदावर कार्यरत असणाऱ्या अधिकारी वर्गाला गुणवत्तापूर्ण व्यवस्थापनविषयक शिक्षण व प्रशिक्षण प्रदान करण्यासाठी वैकुंठ मेहता राष्ट्रीय सहकारी व्यवस्थापन संस्थेअंतर्गत सहकारी व्यवस्थापन केंद्र कार्य करते. सहकार व्यवसाय व्यवस्थापनातील स्नातकोत्तर पदविका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Post Graduate Diploma in Co-operative Business Management)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शैक्षणिक पदवी कार्यक्रम सदर केंद्रामार्फत राबविला जातो.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5057" name="Rectangle 1"/>
          <p:cNvSpPr>
            <a:spLocks noChangeArrowheads="1"/>
          </p:cNvSpPr>
          <p:nvPr/>
        </p:nvSpPr>
        <p:spPr bwMode="auto">
          <a:xfrm>
            <a:off x="228600" y="533400"/>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२. प्रशिक्षण आणि माहिती सेवा केंद्र </a:t>
            </a:r>
            <a:endParaRPr kumimoji="0" lang="en-US"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Training &amp; Information Services)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वरिष्ठ व उच्चस्तरीय अधिकारी यांच्याकरिता सुमारे शंभर अल्प कालावधीसाठीचे कार्यकारी अधिकारी विकास व व्यवस्थापन विकास कार्यक्रम वैकुंठ मेहता राष्ट्रीय सहकारी व्यवस्थापन संस्थेअंतर्गत कार्यरत प्रशिक्षण व माहिती सेवा केंद्र आयोजित करते. भारतीय प्रशासकीय सेवा तसेच सहकारी क्षेत्रातील शीर्ष संस्थांतील अधिकारी वर्गासाठी प्रायोजित स्वरूपातील अभिमुखता प्रशिक्षण कार्यक्रम तसेच इतर प्रशिक्षण कार्यक्रमांचे आयोजन</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सुद्धा सदर केंद्रामार्फत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6081" name="Rectangle 1"/>
          <p:cNvSpPr>
            <a:spLocks noChangeArrowheads="1"/>
          </p:cNvSpPr>
          <p:nvPr/>
        </p:nvSpPr>
        <p:spPr bwMode="auto">
          <a:xfrm>
            <a:off x="304800" y="371356"/>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३. व्यवस्थापन शिक्षण केंद्र </a:t>
            </a:r>
            <a:endParaRPr kumimoji="0" lang="en-US"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Management Education) </a:t>
            </a:r>
            <a:endParaRPr kumimoji="0" lang="en-US" sz="26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वैकुंठ मेहता राष्ट्रीय सहकारी व्यवस्थापन संस्थेअंतर्गत कार्यरत व्यवस्थापन शिक्षण केंद्राद्वारे दोन वर्ष कालावधीचा मान्यताप्राप्त व्यवस्थापनातील स्नातकोत्तर पदविका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Post) Graduate Diploma in Management)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कार्यक्रम सन १९९३ पासून राबविला जात आहे. वैविध्यपूर्ण शैक्षणिक पार्श्वभूमी तसेच गुणवत्ता असणाऱ्या सहभागी विद्यार्थ्यांतून प्रात्यक्षिक शिक्षणाच्या माध्यमातून गुणवत्तापूर्ण व कुशल व्यावसायिक व्यवस्थापक घडविण्याचे कार्य सदर केंद्रामार्फत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7105" name="Rectangle 1"/>
          <p:cNvSpPr>
            <a:spLocks noChangeArrowheads="1"/>
          </p:cNvSpPr>
          <p:nvPr/>
        </p:nvSpPr>
        <p:spPr bwMode="auto">
          <a:xfrm>
            <a:off x="0" y="106234"/>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४. लिंगभाव अभ्यास आणि सूक्ष्म वित्त केंद्र </a:t>
            </a:r>
            <a:endParaRPr kumimoji="0" lang="en-US"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0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Gender Studies. &amp; Micro Finance): </a:t>
            </a:r>
            <a:endParaRPr kumimoji="0" lang="en-US" sz="20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केंद्राच्या निर्मिती मागील प्रमुख उद्देश पुढीलप्रमाणे :</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 देशातील आर्थिक, सामाजिक, राजकीय आणि सांस्कृतिक सुधारणांच्या अनुषंगाने महिलांच्या स्थितीचे निदान करणे. </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महिलांसाठी तर्कसंगत कृती आराखडा तयार करण्यासाठी त्यांची शक्ती, कमकुवतपणा आणि उपलब्ध असणाऱ्या संधी ओळखणे.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प्रमुख समस्या असणाऱ्या क्षेत्रांच्या आकलनासाठी मूलभूत स्तरावर संशोधन आणि सर्वेक्षण करणे.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महिला विकास आखणीसाठी विविध सहकारी संस्था तसेच केंद्र व राज्य शासन यांना शिफारशी करणे.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महिलांच्या गरजे व इच्छेनुसार सहकारातील विविध क्षेत्रांसंदर्भातील प्रशिक्षण कार्यक्रमांचे आयोजन करणे.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वरील उद्दिष्टांच्या पूर्ततेसाठी प्रशिक्षण, संशोधन व सल्लामसलत या कार्यांवर लक्ष केंद्रित करणे. </a:t>
            </a:r>
            <a:endParaRPr kumimoji="0" lang="mr-IN" sz="1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8129" name="Rectangle 1"/>
          <p:cNvSpPr>
            <a:spLocks noChangeArrowheads="1"/>
          </p:cNvSpPr>
          <p:nvPr/>
        </p:nvSpPr>
        <p:spPr bwMode="auto">
          <a:xfrm>
            <a:off x="228600" y="292924"/>
            <a:ext cx="86868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५. माहिती तंत्रज्ञान केंद्र </a:t>
            </a:r>
            <a:r>
              <a:rPr kumimoji="0" lang="mr-IN" sz="24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Information Technology) : </a:t>
            </a:r>
            <a:endParaRPr kumimoji="0" lang="en-US" sz="26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 कार्यरत विविध सहकारी बँका, साखर कारखाने तसेच दुग्ध</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व्यवसायातील संस्था यांच्या प्रत्यक्ष कार्यकारी गरजांचा विचार करून सदर केंद्राने संगणक संचालन व्यवस्थापन पदविका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Diploma in Management of Computer Operations)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या स्वरूपातील देशातील पहिला मान्यताप्राप्त शैक्षणिक कार्यक्रम निर्मित केला असून याद्वारे सहकारी क्षेत्रातील कार्यरत व्यवस्थापकीय पदावरील लोकांना संगणकीय तंत्रज्ञान हाताळण्याबाबतीत येणाऱ्या समस्यांचे निराकरण करण्यासाठी तसेच सहकारी क्षेत्रातील संस्थांच्या संगणकीकरणात उद्भवणाऱ्या आव्हानांचा मुकाबला करण्यासाठी सक्षम करण्याचे कार्य केले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9153" name="Rectangle 1"/>
          <p:cNvSpPr>
            <a:spLocks noChangeArrowheads="1"/>
          </p:cNvSpPr>
          <p:nvPr/>
        </p:nvSpPr>
        <p:spPr bwMode="auto">
          <a:xfrm>
            <a:off x="228600" y="429191"/>
            <a:ext cx="86868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६. संशोधन, सल्ला आणि प्रशिक्षण केंद्र </a:t>
            </a:r>
            <a:endParaRPr kumimoji="0" lang="en-US"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Centre for Research, Consultancy and Publication)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केंद्राद्वारे अनेक वैविध्यपूर्ण संशोधन प्रकल्प राबविले जातात. ज्यांचा उपयोग त्या त्या क्षेत्रातील धोरण निश्चितीसाठी होतो. प्रत्यक्ष व क्रियात्मक संशोधनाच्या माध्यमातून सदर केंद्राद्वारे व्यवस्थापन तसेच कार्यात्मक विषयांवर विविध संस्थांना सल्ला देण्याचे कार्यसुद्धा केले जाते. सदर केंद्राद्वारे 'सहकारी परिप्रेक्ष्य'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Co-operative Perspective)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संशोधनावर आधारित त्रैमासिक शैक्षणिक पत्रिकेचे प्रकाशन केले जाते. याशिवाय व्यवस्थापन व इतर वैविध्यपूर्ण विषयातील संशोधन पूर्ण माहिती व साहित्यसुद्धा सदर केंद्राद्वारे उपलब्ध करून दिले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50177" name="Rectangle 1"/>
          <p:cNvSpPr>
            <a:spLocks noChangeArrowheads="1"/>
          </p:cNvSpPr>
          <p:nvPr/>
        </p:nvSpPr>
        <p:spPr bwMode="auto">
          <a:xfrm>
            <a:off x="228600" y="265375"/>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वैकुंठ मेहता राष्ट्रीय सहकारी व्यवस्थापन संस्थेद्वारा राबविले जाणारे प्रशिक्षण कार्यक्रम</a:t>
            </a:r>
            <a:r>
              <a:rPr lang="en-US" sz="2200" dirty="0" smtClean="0">
                <a:solidFill>
                  <a:srgbClr val="FF3300"/>
                </a:solidFill>
                <a:latin typeface="Arial" pitchFamily="34" charset="0"/>
                <a:cs typeface="Arial" pitchFamily="34" charset="0"/>
              </a:rPr>
              <a:t> </a:t>
            </a:r>
            <a:r>
              <a:rPr kumimoji="0" lang="mr-IN"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a:t>
            </a:r>
            <a:r>
              <a:rPr kumimoji="0" lang="en-GB"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Training Programmes)</a:t>
            </a:r>
            <a:endParaRPr kumimoji="0" lang="en-US" sz="2200" b="0"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(अ) दीर्घ कालावधीचे प्रशिक्षण कार्यक्रम </a:t>
            </a:r>
            <a:endParaRPr kumimoji="0" lang="en-US"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en-GB"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Long Duration Training Programmes)</a:t>
            </a:r>
            <a:endParaRPr kumimoji="0" lang="en-US" sz="22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2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सहकार व्यवसाय व्यवस्थापनातील स्नातकोत्तर पदविका </a:t>
            </a:r>
            <a:endParaRPr kumimoji="0" lang="en-US" sz="22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2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Post) Graduate Diploma in Co-operative Business Management) : </a:t>
            </a:r>
            <a:endParaRPr kumimoji="0" lang="en-US" sz="22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क्षेत्रातील उच्च अधिकारी वर्गाची निर्णयक्षमता वाढावी, व्यवस्थापकीय कौशल्यात वाढ व्हावी, व्यवस्थापकीय गुणांचे संवर्धन व्हावे या हेतूने सदर अभ्यासक्रम राबविला जातो. सदर प्रशिक्षण कार्यक्रमासाठी असणारी प्रवेशक्षमता ३० इतकी असून स्नातक पदवी धारण करणारी तसेच सहकारी अथवा शासकीय क्षेत्रातील किमान तीन वर्षे कामाचा अनुभव असणारी ५० वर्षे वयाखालील व इंग्रजी भाषेचे चांगले ज्ञान असणारी कोणतीही व्यक्ती सदर प्रशिक्षणासाठी पात्र ठरते.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51201" name="Rectangle 1"/>
          <p:cNvSpPr>
            <a:spLocks noChangeArrowheads="1"/>
          </p:cNvSpPr>
          <p:nvPr/>
        </p:nvSpPr>
        <p:spPr bwMode="auto">
          <a:xfrm>
            <a:off x="228600" y="669206"/>
            <a:ext cx="86106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२. व्यवस्थापनातील स्नातकोत्तर पदविका </a:t>
            </a: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Post Graduate Diploma in Management)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दोन वर्ष कालावधीकरता राबविण्यात येणारा हा मान्यताप्राप्त पदविका कार्यक्रम असून या अभ्यासक्रमाची सुरुवात १९९३ मध्ये झाली. वेगवेगळ्या क्षेत्रांतील विषयातील संकल्पनांचा पाया समजावून घेणे, आधुनिक व्यवसाय व्यवस्थापनातील तंत्रे व कौशल्य हस्तगत करणे तसेच कृषी व्यवसायात वापरण्यायोग्य तंत्र कौशल्य विकसित करणे हे सदर पदविका कार्यक्रम राबविण्यामागील मुख्य उद्देश. आहेत.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52225" name="Rectangle 1"/>
          <p:cNvSpPr>
            <a:spLocks noChangeArrowheads="1"/>
          </p:cNvSpPr>
          <p:nvPr/>
        </p:nvSpPr>
        <p:spPr bwMode="auto">
          <a:xfrm>
            <a:off x="0" y="599956"/>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३. संगणक संचालन व्यवस्थापन पदविका</a:t>
            </a: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 </a:t>
            </a: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Diploma in Management of Computer Operations) : </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कार्यक्रमाचा कालावधी तीन महिने इतका असून यामधील दोन महिन्यांचे प्रशिक्षण वैकुंठ मेहता संस्थेत तर एक महिन्याचे प्रशिक्षण हे प्रायोजित संस्थेत देण्यात येते. सहकार क्षेत्रातील विविध संस्थांतून येणाऱ्या सहभागींना माहिती तंत्रज्ञान विषयासंदर्भात परिचित करणे, सदर क्षेत्रांमध्ये उद्भवणाऱ्या आव्हानांसंबंधी त्यांना माहिती देणे, माहिती तंत्रज्ञान विषयात कार्यरत व्यक्तींची भूमिका, यात वापरण्यात येणाऱ्या कामकाज प्रक्रिया तसेच संगणकीकृत वातावरणातील विविध पैलूबाबत सहभागींना परिचित करणे हे सदर पदविका कार्यक्रमाचे प्रमुख उद्देश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3249" name="Rectangle 1"/>
          <p:cNvSpPr>
            <a:spLocks noChangeArrowheads="1"/>
          </p:cNvSpPr>
          <p:nvPr/>
        </p:nvSpPr>
        <p:spPr bwMode="auto">
          <a:xfrm>
            <a:off x="304800" y="556022"/>
            <a:ext cx="86106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४. व्यवस्थापनातील स्नातकोत्तर पदविका (कार्यकारी अधिकारी वर्गाकरिता) </a:t>
            </a:r>
            <a:endParaRPr kumimoji="0" lang="en-US"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Post Graduate Diploma in Management Executive) : </a:t>
            </a:r>
            <a:endParaRPr kumimoji="0" lang="en-US" sz="26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तसेच शासकीय क्षेत्रात कार्यरत अधिकारी वर्गाकरिता नऊ महिने पूर्णवेळ कालावधीचा प्रशिक्षण कार्यक्रम वैकुंठ मेहता राष्ट्रीय सहकार प्रशिक्षण संस्थेमार्फत राबविला जातो. याखेरीज सदर संस्था कार्यरत असणाऱ्या ठिकाणी म्हणजे पुणे परिसरातील सहकारी क्षेत्रातील संस्थात कार्यरत असणाऱ्या अधिकारी वर्गाकरिता पंधरा महिने कालावधीचा विशेष प्रशिक्षण कार्यक्रम संस्थेद्वारे राबविला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59393" name="Rectangle 1"/>
          <p:cNvSpPr>
            <a:spLocks noChangeArrowheads="1"/>
          </p:cNvSpPr>
          <p:nvPr/>
        </p:nvSpPr>
        <p:spPr bwMode="auto">
          <a:xfrm>
            <a:off x="0" y="102529"/>
            <a:ext cx="91440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शिक्षण : अर्थ-व्याख्या</a:t>
            </a:r>
            <a:endPar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कृष्णस्वामी यांच्या मतानुसार, "सहकारी शिक्षण म्हणजे सहकाराशी संबंधित व्यक्तींना सहकाराची तत्त्वे, पद्धती, उद्दिष्टे आणि एकत्रितपणे कार्य करण्याची योग्यता किंवा कुवत या गुणांचा विकास करणे होय. </a:t>
            </a:r>
            <a:endParaRPr kumimoji="0" lang="en-US"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B0F0"/>
                </a:solidFill>
                <a:effectLst/>
                <a:latin typeface="Times New Roman" pitchFamily="18" charset="0"/>
                <a:ea typeface="Arial Unicode MS" pitchFamily="34" charset="-128"/>
                <a:cs typeface="Times New Roman" pitchFamily="18" charset="0"/>
              </a:rPr>
              <a:t>Education in relation to co-operation means imparting of knowledge about the principles, methods, aims and practice of co-operation among people and developing in them co-operative spirit and abilities to work together.)</a:t>
            </a:r>
            <a:endParaRPr kumimoji="0" lang="en-GB" sz="2400" b="1" i="0" u="none" strike="noStrike" cap="none" normalizeH="0" baseline="0" dirty="0" smtClean="0">
              <a:ln>
                <a:noFill/>
              </a:ln>
              <a:solidFill>
                <a:srgbClr val="00B0F0"/>
              </a:solidFill>
              <a:effectLst/>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4273" name="Rectangle 1"/>
          <p:cNvSpPr>
            <a:spLocks noChangeArrowheads="1"/>
          </p:cNvSpPr>
          <p:nvPr/>
        </p:nvSpPr>
        <p:spPr bwMode="auto">
          <a:xfrm>
            <a:off x="228600" y="92125"/>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(ब) अल्प कालावधीचे प्रशिक्षण कार्यक्रम</a:t>
            </a:r>
            <a:endParaRPr kumimoji="0" lang="en-US" sz="26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6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(Short Duration Training Programme)</a:t>
            </a:r>
            <a:endParaRPr kumimoji="0" lang="en-US" sz="26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१. व्यवस्थापन विकास कार्यक्रम </a:t>
            </a:r>
            <a:r>
              <a:rPr kumimoji="0" lang="mr-IN" sz="24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Management Development Programme) :</a:t>
            </a:r>
            <a:endParaRPr kumimoji="0" lang="en-GB" sz="2400" b="0"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क्षेत्राशी संबंधित अशा विषयावर संस्थेद्वारे व्यवस्थापन विकास कार्यक्रम राबविले जातात. त्यात कृषी, पतपुरवठा, नागरी सहकारी बँका, विपणन आणि प्रक्रिया, सहकारी दुग्ध व्यवसाय, सहकारी साखर कारखाने, सूतगिरण्या इत्यादी संबंधीच्या विषयांचा समावेश केला जातो. तसेच सहकार प्रशासन, वित्तीय व्यवस्थापन, हिशेबलेखन, औद्योगिक संबंध, लेखापरीक्षण, जनसंपर्क, प्रकल्प नियोजन आणि अंमलबजावणी इत्यादी आणि अन्य काही नवीन विषयांचा समावेश करण्यात आला आहे.</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5297" name="Rectangle 1"/>
          <p:cNvSpPr>
            <a:spLocks noChangeArrowheads="1"/>
          </p:cNvSpPr>
          <p:nvPr/>
        </p:nvSpPr>
        <p:spPr bwMode="auto">
          <a:xfrm>
            <a:off x="228600" y="992118"/>
            <a:ext cx="86868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तीन दिवसांचे प्रशिक्षण कार्यक्रम : </a:t>
            </a:r>
            <a:endParaRPr kumimoji="0" lang="en-US" sz="26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संस्थेतर्फे सहकार शिक्षण आणि प्रशिक्षणावर तीन दिवस मुदतीचे कार्यक्रम घेतले जातात. माहिती आणि तंत्रज्ञानाची भूमिका, साखर निर्यात, सहकारी संस्थांचे संगणकीकरण, सहकारी बँकांतील महिलांची भूमिका, बँका आणि माहिती तंत्रज्ञान, वित्तीय अहवाल सादरीकरण, सहकारी साखर कारखान्याच्या अस्तित्वासाठी तंत्रज्ञान, सहकार प्रशिक्षणार्थीसाठी प्रशिक्षण तंत्रज्ञान इत्यादी विषयांवर प्रशिक्षण कार्यक्रम घेतले जातात.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6321" name="Rectangle 1"/>
          <p:cNvSpPr>
            <a:spLocks noChangeArrowheads="1"/>
          </p:cNvSpPr>
          <p:nvPr/>
        </p:nvSpPr>
        <p:spPr bwMode="auto">
          <a:xfrm>
            <a:off x="228600" y="269715"/>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चार ते सहा दिवस मुदतीचे प्रशिक्षण कार्यक्रम : </a:t>
            </a:r>
            <a:endParaRPr kumimoji="0" lang="en-US" sz="24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संस्थेतर्फे सहकार क्षेत्रातील ज्येष्ठ आणि कनिष्ठ अधिकारी, तसेच पदाधिकाऱ्यांना शिक्षण आणि प्रशिक्षण देणारे कार्यक्रम घेतले जातात. त्यात अर्बन बँक आणि अहवाल सादरीकरण, महिला विकास, सहकारी ग्राहक संस्थांसाठी व्यावसायीन संधी आणि किरकोळ दुग्ध व्यापार, सहकार सुपर बाजार, कृषी मालाची निर्यात आणि दस्तऐवज, नाबार्डद्वारे वित्तपुरवठा, सहकारी साखर कारखान्याचे आजारीपण, नागरी सहकारी बँका दस्तऐवज तयारी आणि पतमूल्यमापन, थकबाकी वसुली आणि अनिष्पादित मालमत्ता व्यवस्थापन, फळ आणि भाजीपाला प्रक्रिया आणि सहकाराद्वारे विपणन, पतसंस्थांची तपासणी रचना, प्राप्ती</a:t>
            </a: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स्रोतातून आयकर वजावट, नागरी सहकारी बँकांची पतजोखीम आणि शाखा व्यवस्थापन, प्रक्रिया संस्था आणि अन्य सहकारी संस्थांची मध्यवर्ती सहकारी बँका आणि राज्य सहकारी बँकांद्वारे तपासणी, सहकारी बँकांसाठी नेतृत्व विकास योजना, थकबाकी वसुली व्यवस्थापन आणि कायदेशीर बाजू, वस्तू बाजारपेठाद्वारे भविष्यकालीन व्यवहार, सहकारी बँकांसाठी आंतरराष्ट्रीय लेखाकर्म मानके इत्यादी विषयांचा समावेश केला जातो.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7345" name="Rectangle 1"/>
          <p:cNvSpPr>
            <a:spLocks noChangeArrowheads="1"/>
          </p:cNvSpPr>
          <p:nvPr/>
        </p:nvSpPr>
        <p:spPr bwMode="auto">
          <a:xfrm>
            <a:off x="0" y="380792"/>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(क) प्रायोजित व इतर कार्यक्रम </a:t>
            </a:r>
            <a:endParaRPr kumimoji="0" lang="en-US"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B0F0"/>
                </a:solidFill>
                <a:effectLst/>
                <a:latin typeface="Times New Roman" pitchFamily="18" charset="0"/>
                <a:ea typeface="Arial Unicode MS" pitchFamily="34" charset="-128"/>
                <a:cs typeface="Times New Roman" pitchFamily="18" charset="0"/>
              </a:rPr>
              <a:t>Collaborative and Other Programmes)</a:t>
            </a:r>
            <a:endParaRPr kumimoji="0" lang="en-US" sz="2400"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१. आय.ए.एस. आणि आय.एफ.सी. अधिकारी प्रशिक्षण (</a:t>
            </a:r>
            <a:r>
              <a:rPr kumimoji="0" lang="en-GB" sz="26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IAS/IFC Officers)</a:t>
            </a:r>
            <a:endParaRPr kumimoji="0" lang="en-US" sz="2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सहकारावरील किंवा सहकार खात्यातील मुलकी अधिकारी तसेच वित्तीय अधिकाऱ्यांच्या प्रशिक्षणासाठी संस्थेमार्फत आठवड्याचा कार्यक्रम चालविला जातो. या व्यवस्थेत सहकारी चळवळ, कृषी पतपुरवठा, सहकारी बँकिंग, न सहकारी बँका, विपणन संस्था, सहकारी साखर कारखाने, सूतगिरण्या इत्यादी संस्थांतील अधिकाऱ्यांना सहकार प्रशासन, वित्तीय व्यवस्थापन, हिशेबलेखन, औद्योगिक संबंध, कामगार कायदे, हिशेब तपासणी, जनसंपर्क इत्यादी विषयांचा प्रशिक्षण कार्यक्रमात समावेश केलेला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8369" name="Rectangle 1"/>
          <p:cNvSpPr>
            <a:spLocks noChangeArrowheads="1"/>
          </p:cNvSpPr>
          <p:nvPr/>
        </p:nvSpPr>
        <p:spPr bwMode="auto">
          <a:xfrm>
            <a:off x="228600" y="752356"/>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राष्ट्रीय सहकार विकास महामंडळ अधिकाऱ्यांना प्रशिक्षण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संस्थेमार्फत राष्ट्रीय सहकार विकास महामंडळाच्या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NCDC)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पुरस्काराने, त्यांच्या सेवेत असणाऱ्या अधिकाऱ्यांच्या प्रशिक्षणासाठी कार्यक्रम घेतले जातात.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FF0000"/>
                </a:solidFill>
                <a:latin typeface="Arial Unicode MS" pitchFamily="34" charset="-128"/>
                <a:ea typeface="Arial Unicode MS" pitchFamily="34" charset="-128"/>
                <a:cs typeface="Arial Unicode MS" pitchFamily="34" charset="-128"/>
              </a:rPr>
              <a:t>३. प्रशिक्षक प्रशिक्षणार्थीसाठी प्रशिक्षण कार्यक्रम :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विकास व्यवस्थापन आणि कृषी सहकारी स्टॉक ट्रेनिंग इन्स्टिट्यूट या संस्थांतून विपणन, कृषी व्यवस्थापन, ग्राहक आणि विपणन व्यवस्थापन इत्यादी विषयांवर प्रशिक्षकांना प्रशिक्षण देऊन प्रशिक्षण कार्यासाठी तयार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59393" name="Rectangle 1"/>
          <p:cNvSpPr>
            <a:spLocks noChangeArrowheads="1"/>
          </p:cNvSpPr>
          <p:nvPr/>
        </p:nvSpPr>
        <p:spPr bwMode="auto">
          <a:xfrm>
            <a:off x="228600" y="4430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सहकारावर परिषदा आणि चर्चासत्रे : </a:t>
            </a:r>
            <a:endParaRPr kumimoji="0" lang="en-US" sz="12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संस्थेने आतापर्यंत खालील विषयांवर परिषदा आणि चर्चासत्रे घेऊन सहकार प्रशिक्षण कार्यास हातभार लावला आहे. परिषदा आणि चर्चासत्रांचे विषय पुढीलप्रमाणे</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दुग्ध सहकारी संस्थांसाठी हिशेबलेखन पद्धती आणि वित्तीय व्यवस्थापन</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नागरी सहकारी बँकांतील माहिती व्यवस्थापन आणि नियंत्रण पद्धती</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सहकाराचा विकास आणि नेतृत्व</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सहकारी पत, विपणन आणि प्रक्रिया संघटन आणि व्यवस्थापन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प्रकल्प नियोजन आणि अंमलबजावणी</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नागरी सहकारी बँकांसाठी समन्वित हिशेब तपासणी</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नियंत्रित बाजारपेठा</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 नागरी सहकारी बँकांतील अधिकाऱ्यांसाठी पत व्यवस्थापन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 पतसहकारिता आणि वित्तीय संस्थांची स्वसाहाय्य संबंध वृद्धी. </a:t>
            </a:r>
            <a:endParaRPr kumimoji="0" lang="mr-IN"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60417" name="Rectangle 1"/>
          <p:cNvSpPr>
            <a:spLocks noChangeArrowheads="1"/>
          </p:cNvSpPr>
          <p:nvPr/>
        </p:nvSpPr>
        <p:spPr bwMode="auto">
          <a:xfrm>
            <a:off x="0" y="198473"/>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सहकार क्षेत्रातील आजीविका संधी</a:t>
            </a:r>
            <a:endParaRPr kumimoji="0" lang="en-US" sz="2800" b="0"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(Career Opportunities in Co-operative Sector)</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1" i="0" u="none" strike="noStrike" cap="none" normalizeH="0" baseline="0" dirty="0" smtClean="0">
              <a:ln>
                <a:noFill/>
              </a:ln>
              <a:solidFill>
                <a:schemeClr val="accent1">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lumMod val="50000"/>
                  </a:schemeClr>
                </a:solidFill>
                <a:effectLst/>
                <a:latin typeface="Arial Unicode MS" pitchFamily="34" charset="-128"/>
                <a:ea typeface="Arial Unicode MS" pitchFamily="34" charset="-128"/>
                <a:cs typeface="Arial Unicode MS" pitchFamily="34" charset="-128"/>
              </a:rPr>
              <a:t>प्रास्ताविक : </a:t>
            </a:r>
            <a:endParaRPr kumimoji="0" lang="en-US" sz="2400" b="1" i="0" u="none" strike="noStrike" cap="none" normalizeH="0" baseline="0" dirty="0" smtClean="0">
              <a:ln>
                <a:noFill/>
              </a:ln>
              <a:solidFill>
                <a:schemeClr val="accent1">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 स्थापन झालेल्या संस्था या व्यापक दृष्टिकोणातून स्थापन झालेल्या असतात व केवळ नफा मिळविणे हा त्यांचा उद्देश असत नाही. संस्थेच्या सदस्यांचे तसेच समाजातील प्रामुख्याने दुर्बल व अल्प उत्पन्न गटातील लोकांचे आर्थिक उन्नयन करणे हा सहकारी संस्थांच्या स्थापनेमागील एक उद्देश असतो. समाजाच्या व राष्ट्राच्या आर्थिक उन्नतीत भर घालणाऱ्या सहकारी क्षेत्राच्या एका विशिष्ट व महत्त्वाच्या पैलूकडे म्हणजेच सदर क्षेत्रातून निर्माण होणाऱ्या रोजगार अथवा आजीविका संधी यावर आपण सदर प्रकरणात विचार करणार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61441" name="Rectangle 1"/>
          <p:cNvSpPr>
            <a:spLocks noChangeArrowheads="1"/>
          </p:cNvSpPr>
          <p:nvPr/>
        </p:nvSpPr>
        <p:spPr bwMode="auto">
          <a:xfrm>
            <a:off x="0" y="151012"/>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996600"/>
                </a:solidFill>
                <a:effectLst/>
                <a:latin typeface="Arial Unicode MS" pitchFamily="34" charset="-128"/>
                <a:ea typeface="Arial Unicode MS" pitchFamily="34" charset="-128"/>
                <a:cs typeface="Arial Unicode MS" pitchFamily="34" charset="-128"/>
              </a:rPr>
              <a:t>सहकारी क्षेत्रात निर्मिती होणाऱ्या आजीविका संधींचे प्रकार</a:t>
            </a:r>
            <a:endParaRPr kumimoji="0" lang="en-US" sz="2400" b="0" i="0" u="none" strike="noStrike" cap="none" normalizeH="0" baseline="0" dirty="0" smtClean="0">
              <a:ln>
                <a:noFill/>
              </a:ln>
              <a:solidFill>
                <a:srgbClr val="9966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996600"/>
                </a:solidFill>
                <a:effectLst/>
                <a:latin typeface="Times New Roman" pitchFamily="18" charset="0"/>
                <a:ea typeface="Arial Unicode MS" pitchFamily="34" charset="-128"/>
                <a:cs typeface="Times New Roman" pitchFamily="18" charset="0"/>
              </a:rPr>
              <a:t>(Types of Employment Opportunities)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१. सहकारी क्षेत्रांतर्गत सामायिक कार्यस्थळांमुळे निर्मित होणाऱ्या संधी</a:t>
            </a:r>
            <a:r>
              <a:rPr kumimoji="0" lang="mr-IN" sz="2400" b="0"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क्षेत्रांतर्गत सदस्यांनी एकत्रित येऊन स्थापन केलेल्या संस्था किंवा संघटित स्वरूपातील स्वयंरोजगार संस्था असे सदर संस्थांचे स्वरूप असते. प्रामुख्याने कृषी क्षेत्र आणि लघुउद्योग क्षेत्रात सदर संस्था स्थापन झाल्याचे दिसून येते.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300" b="1" dirty="0" smtClean="0">
                <a:solidFill>
                  <a:srgbClr val="5A0644"/>
                </a:solidFill>
                <a:latin typeface="Arial Unicode MS" pitchFamily="34" charset="-128"/>
                <a:ea typeface="Arial Unicode MS" pitchFamily="34" charset="-128"/>
                <a:cs typeface="Arial Unicode MS" pitchFamily="34" charset="-128"/>
              </a:rPr>
              <a:t>२. स्वयंरोजगाराला प्रोत्साहन देणाऱ्या सहकारी संस्थांमुळे निर्मित होणाऱ्या संधी </a:t>
            </a:r>
            <a:endParaRPr lang="en-US" sz="2300" b="1" dirty="0" smtClean="0">
              <a:solidFill>
                <a:srgbClr val="5A0644"/>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प्रामुख्याने ग्राहकांच्या मालकीच्या तसेच प्रक्रिया क्षेत्रातील सहकारी संस्था या आपल्या उद्योगाला कच्चा माल व उत्पादनांचा पुरवठा करणाऱ्या सदस्यांना विपणन, विक्री व वाहतूक, संसाधनांचा पुरवठा व आवश्यक तेथे पतहमीचा पुरवठा करतात. यामुळे मोठ्या प्रमाणात स्वयंरोजगाराच्या संधी निर्माण होतात.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62465" name="Rectangle 1"/>
          <p:cNvSpPr>
            <a:spLocks noChangeArrowheads="1"/>
          </p:cNvSpPr>
          <p:nvPr/>
        </p:nvSpPr>
        <p:spPr bwMode="auto">
          <a:xfrm>
            <a:off x="0" y="445324"/>
            <a:ext cx="91440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३. सहकारी क्षेत्राद्वारे होणारी प्रत्यक्ष आजीविका निर्मिती</a:t>
            </a:r>
            <a:r>
              <a:rPr kumimoji="0" lang="mr-IN" sz="2600" b="0"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 : </a:t>
            </a:r>
            <a:endParaRPr kumimoji="0" lang="en-US" sz="26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प्रकारात सहकारी संस्थांच्या कार्यासाठी नियुक्त होणाऱ्या मनुष्यबळाचा समावेश होतो. सदर स्वरूपातील आजीविका अथवा रोजगार हा कायम स्वरूपाच्या असून, संस्थांत काम करणाऱ्या कर्मचाऱ्यांना त्यांच्या कामाच्या मोबदल्यात निश्चित वेतन दिले जाते. सदर प्रकाराअंतर्गत आजीविका अथवा रोजगार प्राप्त करणाऱ्या व्यक्ती या संस्थेच्या सभासद असतीलच असे नसते, मात्र कामाच्या निकषानुसार गुणवत्ता, कौशल्य व पात्रता असणाऱ्या व्यक्तींना येथे नोकरीवर ठेवले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विविध सहकारी संस्थांत कार्यरत लेखापाल, रोखपाल, व्यवस्थापक, शिपाई, विक्रेते, मालवाहक, सुरक्षारक्षक इत्यादी स्वरूपात सदर रोजगारांची निर्मिती होत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3489" name="Rectangle 1"/>
          <p:cNvSpPr>
            <a:spLocks noChangeArrowheads="1"/>
          </p:cNvSpPr>
          <p:nvPr/>
        </p:nvSpPr>
        <p:spPr bwMode="auto">
          <a:xfrm>
            <a:off x="228600" y="641405"/>
            <a:ext cx="8610600" cy="53783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४. सहकारी क्षेत्रांमुळे निर्माण होणाऱ्या अप्रत्यक्ष संधी : </a:t>
            </a:r>
            <a:endParaRPr kumimoji="0" lang="en-US" sz="26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क्षेत्राच्या नियमनासाठी निर्मित नियामक संस्था, सहकारी क्षेत्रासंदर्भात संशोधन करणाऱ्या तसेच प्रशिक्षण देणाऱ्या संस्था, याबरोबरच सहकारी क्षेत्रातील संस्थांच्या कामकाजाचे करण्यात येणारे पर्यवेक्षण व लेखापरीक्षण यातून अनेक अप्रत्यक्ष आजीविका अथवा रोजगार संधी निर्माण होतात. उत्पादन व निर्मिती क्षेत्रात कार्यरत सहकारी संस्थांना आवश्यक कच्चा माल अथवा तंत्रसामग्रीचा पुरवठा करणाऱ्या व्यापारी तत्त्वावरील व्यवसायातून निर्मित होणाऱ्या रोजगार संधींचासुद्धा यात आपण समावेश करू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60417" name="Rectangle 1"/>
          <p:cNvSpPr>
            <a:spLocks noChangeArrowheads="1"/>
          </p:cNvSpPr>
          <p:nvPr/>
        </p:nvSpPr>
        <p:spPr bwMode="auto">
          <a:xfrm>
            <a:off x="0" y="856210"/>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सहकार शिक्षण व प्रशिक्षणाची आवश्यकता</a:t>
            </a:r>
            <a:endParaRPr kumimoji="0" lang="en-US"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सहकारात सहकारी तत्त्वांचे योग्य प्रकारे पालन होण्यासाठी आणि सहकारातील परस्पर साहाय्य, स्वावलंबन, स्वनियंत्रण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Self Control)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आणि स्वशासन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Self Government)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कल्पना साकार होण्यासाठी सहकारी संस्थांचे सभासद, अधिकारी आणि सेवकवर्ग आणि सामान्य जनता या सर्वांना सहकाराचे शिक्षण देणे अत्यंत महत्त्वाचे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4513" name="Rectangle 1"/>
          <p:cNvSpPr>
            <a:spLocks noChangeArrowheads="1"/>
          </p:cNvSpPr>
          <p:nvPr/>
        </p:nvSpPr>
        <p:spPr bwMode="auto">
          <a:xfrm>
            <a:off x="228600" y="274673"/>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आणि लेखा विषयातील शासकीय पदवी (जी. डी. सी. अँड ए.)</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(Government Diploma in Co-operation and Accountancy)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तसेच खाजगी क्षेत्रातील संस्थांमध्ये लेखापाल, अंतर्गत लेखापरीक्षक, व्यवस्थापक अशा पदांवर काम करण्याकरिता किंवा अशा पदांवर काम करताना त्यात बढती मिळविण्याकरिता किंवा स्वतंत्ररित्या सहकारी संस्थांचा लेखापरीक्षक अथवा सल्लागार म्हणून व्यवसाय करण्याकरिता आवश्यक असणारी पात्रता प्रदान करणारी पदवी म्हणून सहकारी आणि लेखा विषयातील शासकीय पदवीकडे पाहता येते.  सहकारी क्षेत्रासाठी व्यावसायिक व कुशल मनुष्यबळाचा पुरवठा करण्याकरिता शासनाद्वारे सदर कार्यक्रम राबविला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5537" name="Rectangle 1"/>
          <p:cNvSpPr>
            <a:spLocks noChangeArrowheads="1"/>
          </p:cNvSpPr>
          <p:nvPr/>
        </p:nvSpPr>
        <p:spPr bwMode="auto">
          <a:xfrm>
            <a:off x="381000" y="957497"/>
            <a:ext cx="85344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अनुषंगाने सहकार आणि लेखा विषयातील शासकीय पदवी संदर्भातील माहिती आपल्याला खालीलप्रमाणे पाहता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आणि लेखा विषयातील शासकीय पदवी संदर्भातील संपूर्ण अद्ययावत माहिती इच्छुक विद्यार्थी </a:t>
            </a:r>
            <a:r>
              <a:rPr kumimoji="0" lang="en-GB"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hlinkClick r:id="rId2"/>
              </a:rPr>
              <a:t>https://sahakarayukta.maharashtra.gov.in</a:t>
            </a:r>
            <a:r>
              <a:rPr kumimoji="0" lang="en-GB"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किंवा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defTabSz="914400" rtl="0" eaLnBrk="0" fontAlgn="base" latinLnBrk="0" hangingPunct="0">
              <a:lnSpc>
                <a:spcPct val="150000"/>
              </a:lnSpc>
              <a:spcBef>
                <a:spcPct val="0"/>
              </a:spcBef>
              <a:spcAft>
                <a:spcPct val="0"/>
              </a:spcAft>
              <a:buClrTx/>
              <a:buSzTx/>
              <a:buFontTx/>
              <a:buNone/>
              <a:tabLst/>
            </a:pPr>
            <a:endParaRPr lang="en-US" sz="2400" dirty="0" smtClean="0">
              <a:latin typeface="Arial Unicode MS" pitchFamily="34" charset="-128"/>
              <a:ea typeface="Arial Unicode MS" pitchFamily="34" charset="-128"/>
              <a:cs typeface="Arial Unicode MS" pitchFamily="34" charset="-128"/>
              <a:hlinkClick r:id="rId3"/>
            </a:endParaRPr>
          </a:p>
          <a:p>
            <a:pPr marL="0" marR="0" lvl="0" indent="457200" defTabSz="914400" rtl="0" eaLnBrk="0" fontAlgn="base" latinLnBrk="0" hangingPunct="0">
              <a:lnSpc>
                <a:spcPct val="15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hlinkClick r:id="rId3"/>
              </a:rPr>
              <a:t>www.mahasahakar.maharashtra.gov.in</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संकेतस्थळांवरून मिळवू शकतात.)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4" name="Rectangle 3"/>
          <p:cNvSpPr/>
          <p:nvPr/>
        </p:nvSpPr>
        <p:spPr>
          <a:xfrm>
            <a:off x="304800" y="609600"/>
            <a:ext cx="8534400" cy="5632311"/>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सहकार </a:t>
            </a:r>
            <a:r>
              <a:rPr lang="mr-IN" sz="2400" dirty="0" smtClean="0">
                <a:latin typeface="Arial Unicode MS" pitchFamily="34" charset="-128"/>
                <a:ea typeface="Arial Unicode MS" pitchFamily="34" charset="-128"/>
                <a:cs typeface="Arial Unicode MS" pitchFamily="34" charset="-128"/>
              </a:rPr>
              <a:t>आणि लेखा विषयातील शासकीय पदवी परीक्षा ही शासकीय सहकार व लेखा पदविका मंडळाच्या मार्फत दरवर्षी मे महिन्यामध्ये राज्यातील एकूण १६ केंद्रांवर घेण्यात येते. ज्याबद्दलची अधिसूचना प्रत्येक वर्षाच्या जानेवारीमध्ये प्रसिद्ध करण्यात येते. इच्छुक परीक्षार्थी या संदर्भात अधिक माहिती संबंधित जिल्ह्याचे जिल्हा उपनिबंधक, सहकारी संस्था अथवा तालुक्यांचे उपनिबंधक, सहकारी संस्था, साहाय्यक निबंधक, सहकारी संस्था यांच्या कार्यालयातून प्राप्त करू शकतात. सदर परीक्षेसाठी इच्छुक परीक्षार्थीना आपला अर्ज सहकार व लेखा पदविका मंडळाच्या</a:t>
            </a:r>
            <a:r>
              <a:rPr lang="mr-IN" sz="2400" dirty="0" smtClean="0">
                <a:solidFill>
                  <a:srgbClr val="002060"/>
                </a:solidFill>
                <a:latin typeface="Arial Unicode MS" pitchFamily="34" charset="-128"/>
                <a:ea typeface="Arial Unicode MS" pitchFamily="34" charset="-128"/>
                <a:cs typeface="Arial Unicode MS" pitchFamily="34" charset="-128"/>
              </a:rPr>
              <a:t> </a:t>
            </a:r>
            <a:r>
              <a:rPr lang="en-GB" sz="2400" dirty="0" smtClean="0">
                <a:solidFill>
                  <a:srgbClr val="002060"/>
                </a:solidFill>
                <a:latin typeface="Arial Unicode MS" pitchFamily="34" charset="-128"/>
                <a:ea typeface="Arial Unicode MS" pitchFamily="34" charset="-128"/>
                <a:cs typeface="Arial Unicode MS" pitchFamily="34" charset="-128"/>
                <a:hlinkClick r:id="rId2"/>
              </a:rPr>
              <a:t>https://gdea.maharashtra.gov.in</a:t>
            </a:r>
            <a:r>
              <a:rPr lang="en-GB" sz="2400" dirty="0" smtClean="0">
                <a:solidFill>
                  <a:srgbClr val="002060"/>
                </a:solidFill>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या अधिकृत संकेतस्थळावर आपली नोंदणी करून ऑनलाईन स्वरूपातच दाखल करावा लागेल. </a:t>
            </a:r>
            <a:endParaRPr lang="mr-IN" sz="2400" dirty="0" smtClean="0">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6561" name="Rectangle 1"/>
          <p:cNvSpPr>
            <a:spLocks noChangeArrowheads="1"/>
          </p:cNvSpPr>
          <p:nvPr/>
        </p:nvSpPr>
        <p:spPr bwMode="auto">
          <a:xfrm>
            <a:off x="228600" y="535424"/>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परीक्षेसंदर्भातील पात्रताविषयक अटी</a:t>
            </a:r>
            <a:endParaRPr kumimoji="0" lang="en-US"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उमेदवार मान्यताप्राप्त विद्यापीठाचा पदवीधर असला पाहिजे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उमेदवार किमान एस. एस. सी. अथवा तत्सम परीक्षा उत्तीर्ण असावा आणि त्याची सहकार खाते, कृषी उत्पन्न बाजार समिती अथवा कोणत्याही एका सहकारी संस्थेमध्ये, अर्ज करण्याच्या दिनांकास कनिष्ठ लिपीक अथवा त्यापेक्षा वरिष्ठ दर्जाच्या पदावर, एस. एस. सी. उत्तीर्ण झाल्यानंतर किमान ५ वर्षे अथवा एच. एस. सी. उत्तीर्ण झाल्यानंतर किमान ३ वर्षे सेवा पूर्ण झाली असली पाहिजे. तसेच तो सदर संस्थेत कार्यरत असून कायम होण्याची शक्यता असली पाहिजे. अर्ज करण्याच्या दिनांकास अर्जदार अशा संस्थेमध्ये कार्यरत असणे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68609" name="Rectangle 1"/>
          <p:cNvSpPr>
            <a:spLocks noChangeArrowheads="1"/>
          </p:cNvSpPr>
          <p:nvPr/>
        </p:nvSpPr>
        <p:spPr bwMode="auto">
          <a:xfrm>
            <a:off x="304800" y="198358"/>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सहकार आणि लेखा विषयातील शासकीय पदवीसाठी ऑनलाईन अर्ज करताना दाखल करावी लागणारी कागदपत्रे </a:t>
            </a:r>
            <a:endParaRPr kumimoji="0" lang="en-US"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उमेदवाराचा पासपोर्ट साईजचा फोटो</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उमेदवाराची स्वाक्षरी</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पदवीधर असल्यास मान्यताप्राप्त विद्यापीठाचे पदवीधर प्रमाणपत्र</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माध्यमिक शिक्षण मंडळाचे १० वी चे प्रमाणपत्र व गुणपत्र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उच्च माध्यमिक मंडळाचे १२ वी चे प्रमाणपत्र व गुणपत्र</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६. जी. डी. सी. अँड ए. परीक्षेत तसेच सी. एच. एम. </a:t>
            </a:r>
            <a:r>
              <a:rPr lang="mr-IN" sz="2400" dirty="0" smtClean="0">
                <a:latin typeface="Arial Unicode MS" pitchFamily="34" charset="-128"/>
                <a:ea typeface="Arial Unicode MS" pitchFamily="34" charset="-128"/>
                <a:cs typeface="Arial Unicode MS" pitchFamily="34" charset="-128"/>
              </a:rPr>
              <a:t>परीक्षेत कोणत्याही विषयांमध्ये यापूर्वी दिलेल्या परीक्षेत ५० गुण प्राप्त झाले असल्यास त्या संदर्भात सूट मागण्यासाठी मागील परीक्षेचे </a:t>
            </a:r>
            <a:r>
              <a:rPr lang="mr-IN" sz="2400" dirty="0" smtClean="0">
                <a:latin typeface="Arial Unicode MS" pitchFamily="34" charset="-128"/>
                <a:ea typeface="Arial Unicode MS" pitchFamily="34" charset="-128"/>
                <a:cs typeface="Arial Unicode MS" pitchFamily="34" charset="-128"/>
              </a:rPr>
              <a:t>गुणपत्रक</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9633" name="Rectangle 1"/>
          <p:cNvSpPr>
            <a:spLocks noChangeArrowheads="1"/>
          </p:cNvSpPr>
          <p:nvPr/>
        </p:nvSpPr>
        <p:spPr bwMode="auto">
          <a:xfrm>
            <a:off x="228600" y="1146877"/>
            <a:ext cx="8610600" cy="47205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अनुभवाचा दाखला उमेदवार काम करीत असलेल्या संस्थेच्या लेटरहेडवर योग्य त्या प्राधिकाऱ्यांच्या स्वाक्षरीने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परीक्षार्थी सेवेमध्ये कायम नसल्यास त्यास कायम करणार असल्याचे हमीपत्र संस्थेच्या लेटरहेडवर योग्य त्या प्राधिकाऱ्यांच्या स्वाक्षरीने</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परीक्षा शुल्क चलनाद्वारे भरले असल्यास त्याची स्कॅन केलेली प्रत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महिला परीक्षार्थीसाठी नावात बदल असल्यास विवाहित परीक्षार्थीचे विवाह नोंदणी प्रमाणपत्र / राजपत्र/प्रतिज्ञापत्र.</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70657" name="Rectangle 1"/>
          <p:cNvSpPr>
            <a:spLocks noChangeArrowheads="1"/>
          </p:cNvSpPr>
          <p:nvPr/>
        </p:nvSpPr>
        <p:spPr bwMode="auto">
          <a:xfrm>
            <a:off x="228600" y="678388"/>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सहकार आणि लेखा विषयातील शासकीय पदवीसाठी असणाऱ्या</a:t>
            </a:r>
            <a:r>
              <a:rPr kumimoji="0" lang="mr-IN" sz="26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 </a:t>
            </a:r>
            <a:r>
              <a:rPr kumimoji="0" lang="mr-IN"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अभ्यासक्रमात खालील विषयांचा समावेश असेल.</a:t>
            </a:r>
            <a:endParaRPr kumimoji="0" lang="en-US"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गृहनिर्माण संस्थांचे व्यवस्थापन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अकाऊंटस् (लेखांकन)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ऑडिटिंग (लेखापरीक्षण)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सहकारासंदर्भातील इतिहास, सहकाराची तत्त्वे आणि व्यवस्थापन (हिस्टरी) प्रिन्सिपल्स अँड मॅनेजमेंट इन ऑपरेशन)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सहकारी कायदे आणि इतर कायदे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सहकारी बँकिंग आणि पतसंस्था.</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1681" name="Rectangle 1"/>
          <p:cNvSpPr>
            <a:spLocks noChangeArrowheads="1"/>
          </p:cNvSpPr>
          <p:nvPr/>
        </p:nvSpPr>
        <p:spPr bwMode="auto">
          <a:xfrm>
            <a:off x="0" y="475472"/>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वरील विषयांच्या परीक्षेत उत्तीर्ण होणाऱ्या परीक्षार्थीना शासनाच्या सहकार व लेखा पदविका मंडळाच्या मार्फत खालील पदवी प्रमाणपत्र प्राप्त होईल.</a:t>
            </a:r>
            <a:endParaRPr kumimoji="0" lang="en-US" sz="2400" b="1"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सर्व सहा विषयांत उत्तीर्ण होणाऱ्या परीक्षार्थींना सहकारी गृहनिर्माण व्यवस्थापनसह शासकीय सहकार व लेखा पदविका यांचे प्रमाणपत्र आणि सहकार व लेखा पदविका परीक्षेचे गुणपत्रक देण्यात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पहिल्या तीन विषयांत उत्तीर्ण होणाऱ्या परीक्षार्थींना सहकारी गृहनिर्माण व्यवस्थापन प्रमाणपत्रासह सहकार व लेखा पदविका परीक्षेचे गुणपत्रक देण्यात येईल.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सहकार गृहनिर्माण व्यवस्थापन परीक्षेचे विषय उत्तीर्ण होणाऱ्या परीक्षार्थीना सहकारी गृहनिर्माण व्यवस्थापन परीक्षेचे प्रमाणपत्र व गुणपत्रक देण्यात येईल.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4" name="Rectangle 3"/>
          <p:cNvSpPr/>
          <p:nvPr/>
        </p:nvSpPr>
        <p:spPr>
          <a:xfrm>
            <a:off x="1549764" y="2967335"/>
            <a:ext cx="6044476" cy="923330"/>
          </a:xfrm>
          <a:prstGeom prst="rect">
            <a:avLst/>
          </a:prstGeom>
          <a:noFill/>
        </p:spPr>
        <p:txBody>
          <a:bodyPr wrap="non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Any Questions ???</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61441" name="Rectangle 1"/>
          <p:cNvSpPr>
            <a:spLocks noChangeArrowheads="1"/>
          </p:cNvSpPr>
          <p:nvPr/>
        </p:nvSpPr>
        <p:spPr bwMode="auto">
          <a:xfrm>
            <a:off x="0" y="1015063"/>
            <a:ext cx="907498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ही समाजातील आर्थिकदृष्ट्या दुर्बल असणान्या व्यक्तींनी स्वतःच्या आर्थिक उन्नतीसाठी निर्माण केलेली असते आणि तिच्यामध्ये सभासदांतील समानता, जागरूकता, सहकारावरील निष्ठा या गोष्टींना महत्त्वाचे स्थान असते. अशा संस्थेतील सभासदांना त्यांच्या अधिकाराची आणि जबाबदाऱ्यांची जाणीव देऊन, सहकारी तत्त्वे आणि पद्धतीनुसार सहकारी संस्थेचा कारभार चालविण्याच्या दृष्टीने योग्य निर्णय घेण्यास प्रवृत्त करणे आणि त्यांची योग्य प्रकारे अंमलबजावणी करणे यासाठी सहकार शिक्षणाची आवश्यकता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62465" name="Rectangle 1"/>
          <p:cNvSpPr>
            <a:spLocks noChangeArrowheads="1"/>
          </p:cNvSpPr>
          <p:nvPr/>
        </p:nvSpPr>
        <p:spPr bwMode="auto">
          <a:xfrm>
            <a:off x="0" y="371356"/>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सहकार शिक्षणाचे महत्त्व</a:t>
            </a:r>
            <a:endParaRPr kumimoji="0" lang="en-US"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१. सभासदांना सुजाण व शिक्षित बनविणे : </a:t>
            </a:r>
            <a:endParaRPr kumimoji="0" lang="en-US" sz="2600" b="0"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सभासद शिक्षित आणि सुजाण असतील तरच सहकारी संस्थांना अपेक्षित उद्दिष्टे गाठणे शक्य आहे. भारतासारख्या विकसनशील देशात ग्रामीण भागात दारिद्र्याच्या जोडीला जनतेत अशिक्षितपणाही आढळतो. सभासदांचे दारिद्र्य दूर करण्यासाठी सहकारी संस्था उद्दिष्टांस अनुरूप चालविल्या पाहिजेत आणि त्यासाठी शिक्षण व प्रशिक्षणाद्वारे सभासदांना फक्त शिक्षित न बनविता त्यांना सहकारी संस्थेच्या पद्धती आणि व्यवहारांची माहिती दिली पाहिजे, ज्यामुळे त्यांना स्वतःचे हित कळण्यास मदत होईल.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63489" name="Rectangle 1"/>
          <p:cNvSpPr>
            <a:spLocks noChangeArrowheads="1"/>
          </p:cNvSpPr>
          <p:nvPr/>
        </p:nvSpPr>
        <p:spPr bwMode="auto">
          <a:xfrm>
            <a:off x="228600" y="773208"/>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२. सहकारी क्षेत्राच्या विकासासाठी :</a:t>
            </a:r>
            <a:endParaRPr kumimoji="0" lang="en-US" sz="2800" b="0"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स्वातंत्र्यपूर्वीच्या काळात सरकारने पुढाकार घेऊन सहकारी क्षेत्राची सुरुवात आणि विकास केला असला तरी भविष्यकालीन विकास हा सभासदांवर अवलंबून आहे. सभासद सुजाण, शिक्षित आणि सामान्य जनता व सहकारी चळवळीचे हित पाहणारे असतील तरच देशात सहकारी चळवळीचा विकास होईल आणि ती सुदृढ आर्थिक पायावर उभी असेल म्हणजे सहकार शिक्षण आणि प्रशिक्षणात सहकारी चळवळीचा विकास आणि भवितव्य सामावलेले आहे.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Rectangle 3"/>
          <p:cNvSpPr/>
          <p:nvPr/>
        </p:nvSpPr>
        <p:spPr>
          <a:xfrm>
            <a:off x="381000" y="990600"/>
            <a:ext cx="8382000" cy="4570482"/>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600" b="1" dirty="0" smtClean="0">
                <a:solidFill>
                  <a:srgbClr val="FF3300"/>
                </a:solidFill>
                <a:latin typeface="Arial Unicode MS" pitchFamily="34" charset="-128"/>
                <a:ea typeface="Arial Unicode MS" pitchFamily="34" charset="-128"/>
                <a:cs typeface="Arial Unicode MS" pitchFamily="34" charset="-128"/>
              </a:rPr>
              <a:t>३. व्यवहारांत पारदर्शकता </a:t>
            </a:r>
            <a:endParaRPr lang="en-US" sz="2600" dirty="0" smtClean="0">
              <a:solidFill>
                <a:srgbClr val="FF3300"/>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सहकारी संस्थांच्या व्यवहारांत पारदर्शकता ठेवणे आणि संस्थेचे सर्व व्यवहार सर्व संबंधित घटकांना सहज कळू शकतील अशा प्रकारे ठेवणे व त्यांच्या नोंदी ठेवणे अत्यंत महत्त्वाचे ठरत आहे. सहकारी संस्थांच्या सभासदांना पारदर्शकतेमुळे व्यवहार पूर्णपणे कळले तर त्यांना आपल्या संस्थेची आर्थिक स्थिती समजेल आणि त्यामुळे सहकारी संस्थेच्या कार्यात ते अधिक क्रियाशील बनतील. </a:t>
            </a:r>
            <a:endParaRPr lang="mr-IN"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
  <TotalTime>984</TotalTime>
  <Words>3058</Words>
  <Application>Microsoft Office PowerPoint</Application>
  <PresentationFormat>On-screen Show (4:3)</PresentationFormat>
  <Paragraphs>365</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160</cp:revision>
  <dcterms:created xsi:type="dcterms:W3CDTF">2006-08-16T00:00:00Z</dcterms:created>
  <dcterms:modified xsi:type="dcterms:W3CDTF">2021-07-23T07:53:36Z</dcterms:modified>
</cp:coreProperties>
</file>