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72"/>
  </p:notesMasterIdLst>
  <p:sldIdLst>
    <p:sldId id="256" r:id="rId2"/>
    <p:sldId id="257" r:id="rId3"/>
    <p:sldId id="258" r:id="rId4"/>
    <p:sldId id="269" r:id="rId5"/>
    <p:sldId id="270" r:id="rId6"/>
    <p:sldId id="271" r:id="rId7"/>
    <p:sldId id="272" r:id="rId8"/>
    <p:sldId id="273" r:id="rId9"/>
    <p:sldId id="274" r:id="rId10"/>
    <p:sldId id="275" r:id="rId11"/>
    <p:sldId id="276" r:id="rId12"/>
    <p:sldId id="277" r:id="rId13"/>
    <p:sldId id="340" r:id="rId14"/>
    <p:sldId id="278" r:id="rId15"/>
    <p:sldId id="279" r:id="rId16"/>
    <p:sldId id="280" r:id="rId17"/>
    <p:sldId id="281" r:id="rId18"/>
    <p:sldId id="282" r:id="rId19"/>
    <p:sldId id="283" r:id="rId20"/>
    <p:sldId id="284" r:id="rId21"/>
    <p:sldId id="285" r:id="rId22"/>
    <p:sldId id="286" r:id="rId23"/>
    <p:sldId id="287" r:id="rId24"/>
    <p:sldId id="288" r:id="rId25"/>
    <p:sldId id="296" r:id="rId26"/>
    <p:sldId id="297" r:id="rId27"/>
    <p:sldId id="298" r:id="rId28"/>
    <p:sldId id="299" r:id="rId29"/>
    <p:sldId id="300" r:id="rId30"/>
    <p:sldId id="301" r:id="rId31"/>
    <p:sldId id="302" r:id="rId32"/>
    <p:sldId id="303" r:id="rId33"/>
    <p:sldId id="341" r:id="rId34"/>
    <p:sldId id="305" r:id="rId35"/>
    <p:sldId id="304" r:id="rId36"/>
    <p:sldId id="342" r:id="rId37"/>
    <p:sldId id="306" r:id="rId38"/>
    <p:sldId id="307" r:id="rId39"/>
    <p:sldId id="308" r:id="rId40"/>
    <p:sldId id="310" r:id="rId41"/>
    <p:sldId id="343" r:id="rId42"/>
    <p:sldId id="311" r:id="rId43"/>
    <p:sldId id="313" r:id="rId44"/>
    <p:sldId id="314" r:id="rId45"/>
    <p:sldId id="315" r:id="rId46"/>
    <p:sldId id="344" r:id="rId47"/>
    <p:sldId id="316" r:id="rId48"/>
    <p:sldId id="317" r:id="rId49"/>
    <p:sldId id="318" r:id="rId50"/>
    <p:sldId id="345" r:id="rId51"/>
    <p:sldId id="319" r:id="rId52"/>
    <p:sldId id="346" r:id="rId53"/>
    <p:sldId id="320" r:id="rId54"/>
    <p:sldId id="329" r:id="rId55"/>
    <p:sldId id="330" r:id="rId56"/>
    <p:sldId id="331" r:id="rId57"/>
    <p:sldId id="332" r:id="rId58"/>
    <p:sldId id="347" r:id="rId59"/>
    <p:sldId id="333" r:id="rId60"/>
    <p:sldId id="334" r:id="rId61"/>
    <p:sldId id="348" r:id="rId62"/>
    <p:sldId id="335" r:id="rId63"/>
    <p:sldId id="336" r:id="rId64"/>
    <p:sldId id="337" r:id="rId65"/>
    <p:sldId id="349" r:id="rId66"/>
    <p:sldId id="338" r:id="rId67"/>
    <p:sldId id="350" r:id="rId68"/>
    <p:sldId id="339" r:id="rId69"/>
    <p:sldId id="351" r:id="rId70"/>
    <p:sldId id="352" r:id="rId7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YZA9Bn+HSrzq4IixmcaZKQ==" hashData="/1VhZH/qNxu/SRbtIK94C28+by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CC0099"/>
    <a:srgbClr val="3366FF"/>
    <a:srgbClr val="CC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6" d="100"/>
          <a:sy n="46" d="100"/>
        </p:scale>
        <p:origin x="-1282"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D22892-C2EA-44CC-9462-F11679EB28B7}" type="datetimeFigureOut">
              <a:rPr lang="en-US" smtClean="0"/>
              <a:pPr/>
              <a:t>7/31/2021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F4730B-5D05-47F6-B2DB-42AB692A907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B314001-D9FD-4C80-A4AD-6449A7C1F680}" type="datetime1">
              <a:rPr lang="en-US" smtClean="0"/>
              <a:pPr/>
              <a:t>7/31/2021</a:t>
            </a:fld>
            <a:endParaRPr lang="en-US"/>
          </a:p>
        </p:txBody>
      </p:sp>
      <p:sp>
        <p:nvSpPr>
          <p:cNvPr id="19" name="Footer Placeholder 18"/>
          <p:cNvSpPr>
            <a:spLocks noGrp="1"/>
          </p:cNvSpPr>
          <p:nvPr>
            <p:ph type="ftr" sz="quarter" idx="11"/>
          </p:nvPr>
        </p:nvSpPr>
        <p:spPr/>
        <p:txBody>
          <a:bodyPr/>
          <a:lstStyle/>
          <a:p>
            <a:r>
              <a:rPr lang="en-US" smtClean="0"/>
              <a:t>Prof. Mahadev Kamble, Bhogawati Mahavidyalaya,Kurukali.</a:t>
            </a:r>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C1DD6DF-8991-4C56-9AEF-7650D9E920E0}" type="datetime1">
              <a:rPr lang="en-US" smtClean="0"/>
              <a:pPr/>
              <a:t>7/31/2021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EB140A1-E41C-41D6-A209-F776C790422D}" type="datetime1">
              <a:rPr lang="en-US" smtClean="0"/>
              <a:pPr/>
              <a:t>7/31/2021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282F515-57A6-492C-B0F4-9F66FB5A12E7}" type="datetime1">
              <a:rPr lang="en-US" smtClean="0"/>
              <a:pPr/>
              <a:t>7/31/2021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74A66C3-A52C-47D5-B029-DD67D7E5575E}" type="datetime1">
              <a:rPr lang="en-US" smtClean="0"/>
              <a:pPr/>
              <a:t>7/31/2021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1AA974B-0D87-4A75-8716-9F6F510DEA8A}" type="datetime1">
              <a:rPr lang="en-US" smtClean="0"/>
              <a:pPr/>
              <a:t>7/31/2021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E7387E4-C115-4ED4-AF08-9D145D587E00}" type="datetime1">
              <a:rPr lang="en-US" smtClean="0"/>
              <a:pPr/>
              <a:t>7/31/2021</a:t>
            </a:fld>
            <a:endParaRPr lang="en-US"/>
          </a:p>
        </p:txBody>
      </p:sp>
      <p:sp>
        <p:nvSpPr>
          <p:cNvPr id="8" name="Footer Placeholder 7"/>
          <p:cNvSpPr>
            <a:spLocks noGrp="1"/>
          </p:cNvSpPr>
          <p:nvPr>
            <p:ph type="ftr" sz="quarter" idx="11"/>
          </p:nvPr>
        </p:nvSpPr>
        <p:spPr/>
        <p:txBody>
          <a:bodyPr/>
          <a:lstStyle/>
          <a:p>
            <a:r>
              <a:rPr lang="en-US" smtClean="0"/>
              <a:t>Prof. Mahadev Kamble, Bhogawati Mahavidyalaya,Kurukali.</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5951047-6CCB-4BC3-87F8-D30EC507A5AB}" type="datetime1">
              <a:rPr lang="en-US" smtClean="0"/>
              <a:pPr/>
              <a:t>7/31/2021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2EE72B-9122-4018-9356-4619138C3ADB}" type="datetime1">
              <a:rPr lang="en-US" smtClean="0"/>
              <a:pPr/>
              <a:t>7/31/2021</a:t>
            </a:fld>
            <a:endParaRPr lang="en-US"/>
          </a:p>
        </p:txBody>
      </p:sp>
      <p:sp>
        <p:nvSpPr>
          <p:cNvPr id="3" name="Footer Placeholder 2"/>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668D739-4CFD-4E08-B2AA-D2E2122E48E2}" type="datetime1">
              <a:rPr lang="en-US" smtClean="0"/>
              <a:pPr/>
              <a:t>7/31/2021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9868891-5CF8-4666-B87C-6EE72EA74850}" type="datetime1">
              <a:rPr lang="en-US" smtClean="0"/>
              <a:pPr/>
              <a:t>7/31/2021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580CAA6-219A-4342-9B42-481FC2958EEF}" type="datetime1">
              <a:rPr lang="en-US" smtClean="0"/>
              <a:pPr/>
              <a:t>7/31/2021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Prof. Mahadev Kamble, Bhogawati Mahavidyalaya,Kurukali.</a:t>
            </a: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Prof. Mahadev Kamble, Bhogawati Mahavidyalaya,Kurukali.</a:t>
            </a:r>
            <a:endParaRPr lang="en-US"/>
          </a:p>
        </p:txBody>
      </p:sp>
      <p:sp>
        <p:nvSpPr>
          <p:cNvPr id="2" name="Slide Number Placeholder 1"/>
          <p:cNvSpPr>
            <a:spLocks noGrp="1"/>
          </p:cNvSpPr>
          <p:nvPr>
            <p:ph type="sldNum" sz="quarter" idx="12"/>
          </p:nvPr>
        </p:nvSpPr>
        <p:spPr/>
        <p:txBody>
          <a:bodyPr/>
          <a:lstStyle/>
          <a:p>
            <a:fld id="{B6F15528-21DE-4FAA-801E-634DDDAF4B2B}" type="slidenum">
              <a:rPr lang="en-US" smtClean="0"/>
              <a:pPr/>
              <a:t>1</a:t>
            </a:fld>
            <a:endParaRPr lang="en-US"/>
          </a:p>
        </p:txBody>
      </p:sp>
      <p:sp>
        <p:nvSpPr>
          <p:cNvPr id="4" name="Rectangle 3"/>
          <p:cNvSpPr/>
          <p:nvPr/>
        </p:nvSpPr>
        <p:spPr>
          <a:xfrm>
            <a:off x="228600" y="406851"/>
            <a:ext cx="8534400" cy="6086282"/>
          </a:xfrm>
          <a:prstGeom prst="rect">
            <a:avLst/>
          </a:prstGeom>
        </p:spPr>
        <p:txBody>
          <a:bodyPr wrap="square">
            <a:spAutoFit/>
          </a:bodyPr>
          <a:lstStyle/>
          <a:p>
            <a:pPr algn="ctr"/>
            <a:r>
              <a:rPr lang="mr-IN" sz="3200" b="1" dirty="0" smtClean="0">
                <a:solidFill>
                  <a:srgbClr val="7030A0"/>
                </a:solidFill>
                <a:latin typeface="Arial Unicode MS" pitchFamily="34" charset="-128"/>
                <a:ea typeface="Arial Unicode MS" pitchFamily="34" charset="-128"/>
                <a:cs typeface="Arial Unicode MS" pitchFamily="34" charset="-128"/>
              </a:rPr>
              <a:t>विषय : सहकाराचा विकास </a:t>
            </a:r>
          </a:p>
          <a:p>
            <a:pPr algn="ctr"/>
            <a:r>
              <a:rPr lang="mr-IN" sz="2800" b="1" dirty="0" smtClean="0">
                <a:solidFill>
                  <a:srgbClr val="7030A0"/>
                </a:solidFill>
                <a:latin typeface="Times New Roman" pitchFamily="18" charset="0"/>
                <a:ea typeface="Arial Unicode MS" pitchFamily="34" charset="-128"/>
                <a:cs typeface="Arial Unicode MS" pitchFamily="34" charset="-128"/>
              </a:rPr>
              <a:t>(</a:t>
            </a:r>
            <a:r>
              <a:rPr lang="en-US" sz="2800" b="1" dirty="0" smtClean="0">
                <a:solidFill>
                  <a:srgbClr val="7030A0"/>
                </a:solidFill>
                <a:latin typeface="Times New Roman" pitchFamily="18" charset="0"/>
                <a:ea typeface="Arial Unicode MS" pitchFamily="34" charset="-128"/>
                <a:cs typeface="Times New Roman" pitchFamily="18" charset="0"/>
              </a:rPr>
              <a:t>Co-operative Development)</a:t>
            </a:r>
          </a:p>
          <a:p>
            <a:pPr algn="ctr"/>
            <a:endParaRPr lang="en-US" sz="2000" b="1" dirty="0" smtClean="0">
              <a:latin typeface="Times New Roman" pitchFamily="18" charset="0"/>
              <a:ea typeface="Arial Unicode MS" pitchFamily="34" charset="-128"/>
              <a:cs typeface="Times New Roman" pitchFamily="18" charset="0"/>
            </a:endParaRPr>
          </a:p>
          <a:p>
            <a:pPr algn="ctr" eaLnBrk="0" fontAlgn="base" hangingPunct="0">
              <a:lnSpc>
                <a:spcPct val="150000"/>
              </a:lnSpc>
              <a:spcBef>
                <a:spcPct val="0"/>
              </a:spcBef>
              <a:spcAft>
                <a:spcPct val="0"/>
              </a:spcAft>
            </a:pPr>
            <a:endParaRPr lang="en-US" sz="500" b="1" dirty="0" smtClean="0">
              <a:solidFill>
                <a:srgbClr val="002060"/>
              </a:solidFill>
              <a:latin typeface="Times New Roman" pitchFamily="18" charset="0"/>
              <a:ea typeface="Arial Unicode MS" pitchFamily="34" charset="-128"/>
              <a:cs typeface="Times New Roman" pitchFamily="18" charset="0"/>
            </a:endParaRPr>
          </a:p>
          <a:p>
            <a:pPr algn="ctr">
              <a:lnSpc>
                <a:spcPct val="150000"/>
              </a:lnSpc>
            </a:pPr>
            <a:r>
              <a:rPr lang="mr-IN" sz="2800" b="1" dirty="0" smtClean="0">
                <a:solidFill>
                  <a:srgbClr val="002060"/>
                </a:solidFill>
                <a:latin typeface="Arial Unicode MS" pitchFamily="34" charset="-128"/>
                <a:ea typeface="Arial Unicode MS" pitchFamily="34" charset="-128"/>
                <a:cs typeface="Arial Unicode MS" pitchFamily="34" charset="-128"/>
              </a:rPr>
              <a:t>सहकार निबंधक आणि लेखापरीक्षण</a:t>
            </a:r>
            <a:endParaRPr lang="en-US" sz="2800" b="1" dirty="0" smtClean="0">
              <a:solidFill>
                <a:srgbClr val="002060"/>
              </a:solidFill>
              <a:latin typeface="Arial Unicode MS" pitchFamily="34" charset="-128"/>
              <a:ea typeface="Arial Unicode MS" pitchFamily="34" charset="-128"/>
              <a:cs typeface="Arial Unicode MS" pitchFamily="34" charset="-128"/>
            </a:endParaRPr>
          </a:p>
          <a:p>
            <a:pPr algn="ctr">
              <a:lnSpc>
                <a:spcPct val="150000"/>
              </a:lnSpc>
            </a:pPr>
            <a:r>
              <a:rPr lang="en-US" sz="2400" b="1" dirty="0" smtClean="0">
                <a:solidFill>
                  <a:srgbClr val="002060"/>
                </a:solidFill>
                <a:latin typeface="Times New Roman" pitchFamily="18" charset="0"/>
                <a:ea typeface="Arial Unicode MS" pitchFamily="34" charset="-128"/>
                <a:cs typeface="Times New Roman" pitchFamily="18" charset="0"/>
              </a:rPr>
              <a:t>(</a:t>
            </a:r>
            <a:r>
              <a:rPr lang="en-US" sz="2800" b="1" dirty="0" smtClean="0">
                <a:solidFill>
                  <a:srgbClr val="002060"/>
                </a:solidFill>
                <a:latin typeface="Times New Roman" pitchFamily="18" charset="0"/>
                <a:ea typeface="Arial Unicode MS" pitchFamily="34" charset="-128"/>
                <a:cs typeface="Times New Roman" pitchFamily="18" charset="0"/>
              </a:rPr>
              <a:t>Cooperative Registrar &amp; Audit In India </a:t>
            </a:r>
            <a:r>
              <a:rPr lang="en-GB" sz="2800" b="1" dirty="0" smtClean="0">
                <a:solidFill>
                  <a:srgbClr val="002060"/>
                </a:solidFill>
                <a:latin typeface="Times New Roman" pitchFamily="18" charset="0"/>
                <a:ea typeface="Arial Unicode MS" pitchFamily="34" charset="-128"/>
                <a:cs typeface="Times New Roman" pitchFamily="18" charset="0"/>
              </a:rPr>
              <a:t>)</a:t>
            </a:r>
            <a:endParaRPr lang="en-US" sz="2000" b="1" dirty="0" smtClean="0">
              <a:solidFill>
                <a:srgbClr val="002060"/>
              </a:solidFill>
              <a:latin typeface="Times New Roman" pitchFamily="18" charset="0"/>
              <a:ea typeface="Arial Unicode MS" pitchFamily="34" charset="-128"/>
              <a:cs typeface="Times New Roman" pitchFamily="18" charset="0"/>
            </a:endParaRPr>
          </a:p>
          <a:p>
            <a:pPr lvl="0" algn="ctr" eaLnBrk="0" fontAlgn="base" hangingPunct="0">
              <a:lnSpc>
                <a:spcPct val="150000"/>
              </a:lnSpc>
              <a:spcBef>
                <a:spcPct val="0"/>
              </a:spcBef>
              <a:spcAft>
                <a:spcPct val="0"/>
              </a:spcAft>
            </a:pPr>
            <a:endParaRPr lang="en-GB" sz="2800" b="1" dirty="0" smtClean="0">
              <a:solidFill>
                <a:srgbClr val="002060"/>
              </a:solidFill>
              <a:latin typeface="Times New Roman" pitchFamily="18" charset="0"/>
              <a:ea typeface="Arial Unicode MS" pitchFamily="34" charset="-128"/>
              <a:cs typeface="Times New Roman" pitchFamily="18" charset="0"/>
            </a:endParaRPr>
          </a:p>
          <a:p>
            <a:pPr lvl="0" algn="ctr" eaLnBrk="0" fontAlgn="base" hangingPunct="0">
              <a:lnSpc>
                <a:spcPct val="150000"/>
              </a:lnSpc>
              <a:spcBef>
                <a:spcPct val="0"/>
              </a:spcBef>
              <a:spcAft>
                <a:spcPct val="0"/>
              </a:spcAft>
            </a:pPr>
            <a:endParaRPr lang="en-GB" sz="1600" b="1" dirty="0" smtClean="0">
              <a:solidFill>
                <a:srgbClr val="002060"/>
              </a:solidFill>
              <a:latin typeface="Times New Roman" pitchFamily="18" charset="0"/>
              <a:ea typeface="Arial Unicode MS" pitchFamily="34" charset="-128"/>
              <a:cs typeface="Times New Roman" pitchFamily="18" charset="0"/>
            </a:endParaRPr>
          </a:p>
          <a:p>
            <a:pPr algn="ctr"/>
            <a:endParaRPr lang="en-US" sz="2800" b="1" dirty="0" smtClean="0">
              <a:solidFill>
                <a:schemeClr val="accent3">
                  <a:lumMod val="75000"/>
                  <a:lumOff val="25000"/>
                </a:schemeClr>
              </a:solidFill>
              <a:latin typeface="Arial Unicode MS" pitchFamily="34" charset="-128"/>
              <a:ea typeface="Arial Unicode MS" pitchFamily="34" charset="-128"/>
              <a:cs typeface="Arial Unicode MS" pitchFamily="34" charset="-128"/>
            </a:endParaRPr>
          </a:p>
          <a:p>
            <a:pPr algn="ctr">
              <a:lnSpc>
                <a:spcPct val="150000"/>
              </a:lnSpc>
            </a:pPr>
            <a:endParaRPr lang="en-US" sz="2800" b="1" dirty="0" smtClean="0">
              <a:solidFill>
                <a:srgbClr val="CC0099"/>
              </a:solidFill>
              <a:latin typeface="Arial Unicode MS" pitchFamily="34" charset="-128"/>
              <a:ea typeface="Arial Unicode MS" pitchFamily="34" charset="-128"/>
              <a:cs typeface="Arial Unicode MS" pitchFamily="34" charset="-128"/>
            </a:endParaRPr>
          </a:p>
          <a:p>
            <a:pPr algn="ctr">
              <a:lnSpc>
                <a:spcPct val="150000"/>
              </a:lnSpc>
            </a:pPr>
            <a:r>
              <a:rPr lang="mr-IN" sz="2800" b="1" dirty="0" smtClean="0">
                <a:solidFill>
                  <a:srgbClr val="CC0099"/>
                </a:solidFill>
                <a:latin typeface="Arial Unicode MS" pitchFamily="34" charset="-128"/>
                <a:ea typeface="Arial Unicode MS" pitchFamily="34" charset="-128"/>
                <a:cs typeface="Arial Unicode MS" pitchFamily="34" charset="-128"/>
              </a:rPr>
              <a:t>प्रा</a:t>
            </a:r>
            <a:r>
              <a:rPr lang="mr-IN" sz="2800" b="1" dirty="0" smtClean="0">
                <a:solidFill>
                  <a:srgbClr val="CC0099"/>
                </a:solidFill>
                <a:latin typeface="Arial Unicode MS" pitchFamily="34" charset="-128"/>
                <a:ea typeface="Arial Unicode MS" pitchFamily="34" charset="-128"/>
                <a:cs typeface="Arial Unicode MS" pitchFamily="34" charset="-128"/>
              </a:rPr>
              <a:t>.</a:t>
            </a:r>
            <a:r>
              <a:rPr lang="en-US" sz="2800" b="1" dirty="0" smtClean="0">
                <a:solidFill>
                  <a:srgbClr val="CC0099"/>
                </a:solidFill>
                <a:latin typeface="Arial Unicode MS" pitchFamily="34" charset="-128"/>
                <a:ea typeface="Arial Unicode MS" pitchFamily="34" charset="-128"/>
                <a:cs typeface="Arial Unicode MS" pitchFamily="34" charset="-128"/>
              </a:rPr>
              <a:t> </a:t>
            </a:r>
            <a:r>
              <a:rPr lang="mr-IN" sz="2800" b="1" dirty="0" smtClean="0">
                <a:solidFill>
                  <a:srgbClr val="CC0099"/>
                </a:solidFill>
                <a:latin typeface="Arial Unicode MS" pitchFamily="34" charset="-128"/>
                <a:ea typeface="Arial Unicode MS" pitchFamily="34" charset="-128"/>
                <a:cs typeface="Arial Unicode MS" pitchFamily="34" charset="-128"/>
              </a:rPr>
              <a:t>महादेव कांबळे </a:t>
            </a:r>
          </a:p>
          <a:p>
            <a:pPr algn="ctr"/>
            <a:r>
              <a:rPr lang="mr-IN" sz="2000" b="1" dirty="0" smtClean="0">
                <a:solidFill>
                  <a:srgbClr val="0070C0"/>
                </a:solidFill>
                <a:latin typeface="Arial Unicode MS" pitchFamily="34" charset="-128"/>
                <a:ea typeface="Arial Unicode MS" pitchFamily="34" charset="-128"/>
                <a:cs typeface="Arial Unicode MS" pitchFamily="34" charset="-128"/>
              </a:rPr>
              <a:t>सहाय्यक प्राध्यापक व  वाणिज्य विभाग प्रमुख</a:t>
            </a:r>
            <a:endParaRPr lang="en-US" sz="2000" b="1" dirty="0" smtClean="0">
              <a:solidFill>
                <a:srgbClr val="0070C0"/>
              </a:solidFill>
              <a:latin typeface="Arial Unicode MS" pitchFamily="34" charset="-128"/>
              <a:ea typeface="Arial Unicode MS" pitchFamily="34" charset="-128"/>
              <a:cs typeface="Arial Unicode MS" pitchFamily="34" charset="-128"/>
            </a:endParaRPr>
          </a:p>
          <a:p>
            <a:pPr algn="ctr"/>
            <a:r>
              <a:rPr lang="mr-IN" sz="2000" b="1" dirty="0" smtClean="0">
                <a:solidFill>
                  <a:srgbClr val="0070C0"/>
                </a:solidFill>
                <a:latin typeface="Arial Unicode MS" pitchFamily="34" charset="-128"/>
                <a:ea typeface="Arial Unicode MS" pitchFamily="34" charset="-128"/>
                <a:cs typeface="Arial Unicode MS" pitchFamily="34" charset="-128"/>
              </a:rPr>
              <a:t>भोगावती महाविद्यालय, कुरुकली  </a:t>
            </a:r>
            <a:endParaRPr lang="en-US" sz="1600" b="1" dirty="0" smtClean="0">
              <a:solidFill>
                <a:srgbClr val="0070C0"/>
              </a:solidFill>
              <a:latin typeface="Arial Unicode MS" pitchFamily="34" charset="-128"/>
              <a:ea typeface="Arial Unicode MS" pitchFamily="34" charset="-128"/>
              <a:cs typeface="Arial Unicode MS" pitchFamily="34" charset="-128"/>
            </a:endParaRPr>
          </a:p>
        </p:txBody>
      </p:sp>
      <p:pic>
        <p:nvPicPr>
          <p:cNvPr id="5" name="Picture 4" descr="F:\Mahadev Kamble Sir PPT\1-removebg-preview.png"/>
          <p:cNvPicPr>
            <a:picLocks noChangeAspect="1" noChangeArrowheads="1"/>
          </p:cNvPicPr>
          <p:nvPr/>
        </p:nvPicPr>
        <p:blipFill>
          <a:blip r:embed="rId2" cstate="print"/>
          <a:srcRect/>
          <a:stretch>
            <a:fillRect/>
          </a:stretch>
        </p:blipFill>
        <p:spPr bwMode="auto">
          <a:xfrm>
            <a:off x="304800" y="2971800"/>
            <a:ext cx="2286000" cy="22098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228600" y="792034"/>
            <a:ext cx="86868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१३. विशेष सर्वसाधारण सभा बोलाविण्याचा अधिकार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सहकार निबंधक अथवा त्याच्याद्वारे नेमलेल्या अधिकृत व्यक्तीला सहकारी संस्थांची विशेष सर्वसाधारण सभा बोलाविण्याचा अधिकार आहे.</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rgbClr val="0070C0"/>
                </a:solidFill>
                <a:latin typeface="Arial Unicode MS" pitchFamily="34" charset="-128"/>
                <a:ea typeface="Arial Unicode MS" pitchFamily="34" charset="-128"/>
                <a:cs typeface="Arial Unicode MS" pitchFamily="34" charset="-128"/>
              </a:rPr>
              <a:t>१४. समिती किंवा सदस्याला दूर करणे :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संस्थांतील समिती किंवा अशा समितीचा सदस्य संस्थेच्या हितास बाधा येईल असे कृत्य करीत असेल किंवा नेमून दिलेले काम करण्यात चुकारपणा दाखवत असेल तर अशा समिती अथवा समिती सदस्याला सहकार निबंधक त्या कामावरून दूर करू शकतो.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473125"/>
            <a:ext cx="8610600" cy="6232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१५. बंधने पाळण्यास सांगण्याचा अधिकार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संस्थांनी हिशेबाची सर्व पुस्तके ठेवावीत तसेच आवश्यक विवरणपत्रे दाखल करावीत तसेच अभिलेख सादर करावेत यासाठी आदेश देण्याचा सहकार निबंधकाला अधिकार आहे</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rgbClr val="0070C0"/>
                </a:solidFill>
                <a:latin typeface="Arial Unicode MS" pitchFamily="34" charset="-128"/>
                <a:ea typeface="Arial Unicode MS" pitchFamily="34" charset="-128"/>
                <a:cs typeface="Arial Unicode MS" pitchFamily="34" charset="-128"/>
              </a:rPr>
              <a:t>१६. अभिलेख जप्त करणे :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संस्थेची पुस्तके किंवा अभिलेख दडपून टाकण्यात येण्याचा किंवा अनधिकृत फिरवाफिरव किंवा नष्ट केला जाण्याचा संभव आहे किंवा संस्थेच्या निधीचा किंवा मालमत्तेचा अपहार होण्याचा संभव आहे अशी खात्री झाल्यास निबंधक कलम ८० नुसार अशा सहकारी संस्थेची मालमत्ता व अभिलेख जप्त करू शकतो.</a:t>
            </a: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304800" y="1168063"/>
            <a:ext cx="8534400" cy="45704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१७. हिशेब तपासणीचा अधिकार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संस्थेला राज्य शासन, शासकीय उपक्रम किंवा वित्तीय संस्था यांच्याकडून हमीसह वित्त साहाय्य देण्यात आले असेल तर अशा सहकारी संस्थांची वर्षातून एकदा हिशेब तपासणी करण्याचा निबंधकाला अधिकार आहे. तसेच अशा संस्थेच्या हिशेब तपासणीत आढळलेले दोष किंवा उणिवा दूर करण्यासाठी आदेश देण्याचा निबंधकाला अधिकार आहे.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sp>
        <p:nvSpPr>
          <p:cNvPr id="4" name="Rectangle 3"/>
          <p:cNvSpPr/>
          <p:nvPr/>
        </p:nvSpPr>
        <p:spPr>
          <a:xfrm>
            <a:off x="304800" y="914400"/>
            <a:ext cx="8458200" cy="4570482"/>
          </a:xfrm>
          <a:prstGeom prst="rect">
            <a:avLst/>
          </a:prstGeom>
        </p:spPr>
        <p:txBody>
          <a:bodyPr wrap="square">
            <a:spAutoFit/>
          </a:bodyPr>
          <a:lstStyle/>
          <a:p>
            <a:pPr indent="457200" algn="just" fontAlgn="base">
              <a:lnSpc>
                <a:spcPct val="150000"/>
              </a:lnSpc>
              <a:spcBef>
                <a:spcPct val="0"/>
              </a:spcBef>
              <a:spcAft>
                <a:spcPct val="0"/>
              </a:spcAft>
            </a:pPr>
            <a:r>
              <a:rPr lang="mr-IN" sz="2600" b="1" dirty="0" smtClean="0">
                <a:solidFill>
                  <a:srgbClr val="0070C0"/>
                </a:solidFill>
                <a:latin typeface="Arial Unicode MS" pitchFamily="34" charset="-128"/>
                <a:ea typeface="Arial Unicode MS" pitchFamily="34" charset="-128"/>
                <a:cs typeface="Arial Unicode MS" pitchFamily="34" charset="-128"/>
              </a:rPr>
              <a:t>१८. चौकशी व निरीक्षण करण्याचा अधिकार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lvl="0" indent="457200" algn="just" eaLnBrk="0" fontAlgn="base" hangingPunct="0">
              <a:lnSpc>
                <a:spcPct val="150000"/>
              </a:lnSpc>
              <a:spcBef>
                <a:spcPct val="0"/>
              </a:spcBef>
              <a:spcAft>
                <a:spcPct val="0"/>
              </a:spcAft>
            </a:pPr>
            <a:endParaRPr lang="en-US" dirty="0" smtClean="0">
              <a:latin typeface="Arial Unicode MS" pitchFamily="34" charset="-128"/>
              <a:ea typeface="Arial Unicode MS" pitchFamily="34" charset="-128"/>
              <a:cs typeface="Arial Unicode MS" pitchFamily="34" charset="-128"/>
            </a:endParaRPr>
          </a:p>
          <a:p>
            <a:pPr lvl="0" indent="457200" algn="just" eaLnBrk="0" fontAlgn="base" hangingPunct="0">
              <a:lnSpc>
                <a:spcPct val="150000"/>
              </a:lnSpc>
              <a:spcBef>
                <a:spcPct val="0"/>
              </a:spcBef>
              <a:spcAft>
                <a:spcPct val="0"/>
              </a:spcAft>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सहकारी संस्थांची रचना, कामकाज आणि आर्थिक स्थितीच्या चौकशीचा तसेच शासनाची ऋणी अथवा शासनाकडून भांडवल मिळालेल्या संस्थेच्या पुस्तकांचे निरीक्षण करण्याचा अधिकार सहकार निबंधकाला आहे. अशा चौकशी किंवा निरीक्षणात उघडकीला आलेल्या दोषांवर उपाययोजना करण्यासाठी संबंधित सहकारी संस्थेला आदेश देण्याचा अधिकारसुद्धा निबंधकाला प्राप्त आहे.</a:t>
            </a:r>
            <a:endParaRPr lang="mr-IN"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228600" y="819120"/>
            <a:ext cx="8686800" cy="51244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१९. नुकसानी आकारण्याचा अधिकार :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संस्थेच्या पैशाचे किंवा मालमत्तेचे अपहरण केले आहे किंवा एखाद्या व्यक्तीने असा पैसा अथवा मालमत्ता ठेवून घेतली आहे व त्यासाठी अशी व्यक्ती दोषी आहे याबद्दल निबंधकाची खात्री झाल्यास अशा व्यक्तीकडून नुकसानभरपाई घेण्याचा निबंधकाला अधिकार आहे.</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rgbClr val="0070C0"/>
                </a:solidFill>
                <a:latin typeface="Arial Unicode MS" pitchFamily="34" charset="-128"/>
                <a:ea typeface="Arial Unicode MS" pitchFamily="34" charset="-128"/>
                <a:cs typeface="Arial Unicode MS" pitchFamily="34" charset="-128"/>
              </a:rPr>
              <a:t>२०. संस्था विसर्जनाचा अधिकार :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indent="457200" algn="just" eaLnBrk="0" fontAlgn="base" hangingPunct="0">
              <a:lnSpc>
                <a:spcPct val="150000"/>
              </a:lnSpc>
              <a:spcBef>
                <a:spcPct val="0"/>
              </a:spcBef>
              <a:spcAft>
                <a:spcPct val="0"/>
              </a:spcAft>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सहकारी संस्था कायद्यानुसार सहकारी संस्थेचे विसर्जन करण्याचा व अशा कामासाठी अवसायकाची नेमणूक करण्याचा अधिकार निबंधकाला आहे.</a:t>
            </a: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228600" y="895320"/>
            <a:ext cx="8686800" cy="51244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२१. सहकार निबंधकाला प्राप्त इतर अधिकार :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वर नमूद अधिकारांबरोबरच कोणत्याही व्यक्तीला समन्सद्वारे हजर राहण्यास भाग पाडून त्याची चौकशी करण्याचा, सहकारी संस्थेला योग्य रकमेचा लाभांश देण्यासाठी भाग पाडण्याचा, संस्थेची मालमत्ता जप्त करण्याचा, तिची विक्री करण्याचा व त्यातून आवश्यक रक्कम वसूल करण्याचा असे इतरही अनेक अधिकार सहकार निबंधकाला प्राप्त आहेत.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२२. भारतीय दंड संहिता १८६० मधील कलम २० नुसार सरकारी सेवकास प्राप्त अधिकारसुद्धा सहकार निबंधकाला प्राप्त आहेत.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304800" y="129318"/>
            <a:ext cx="8534400" cy="6232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Times New Roman" pitchFamily="18" charset="0"/>
                <a:ea typeface="Arial Unicode MS" pitchFamily="34" charset="-128"/>
                <a:cs typeface="Arial Unicode MS" pitchFamily="34" charset="-128"/>
              </a:rPr>
              <a:t>सहकार निबंधकाच्या जबाबदाऱ्या</a:t>
            </a:r>
            <a:endParaRPr kumimoji="0" lang="en-US" sz="2800" b="1" i="0" u="none" strike="noStrike" cap="none" normalizeH="0" baseline="0" dirty="0" smtClean="0">
              <a:ln>
                <a:noFill/>
              </a:ln>
              <a:solidFill>
                <a:srgbClr val="7030A0"/>
              </a:solidFill>
              <a:effectLst/>
              <a:latin typeface="Times New Roman" pitchFamily="18" charset="0"/>
              <a:ea typeface="Arial Unicode MS" pitchFamily="34" charset="-128"/>
              <a:cs typeface="Times New Roman" pitchFamily="18" charset="0"/>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7030A0"/>
                </a:solidFill>
                <a:effectLst/>
                <a:latin typeface="Times New Roman" pitchFamily="18" charset="0"/>
                <a:ea typeface="Arial Unicode MS" pitchFamily="34" charset="-128"/>
                <a:cs typeface="Arial Unicode MS" pitchFamily="34" charset="-128"/>
              </a:rPr>
              <a:t> (</a:t>
            </a:r>
            <a:r>
              <a:rPr kumimoji="0" lang="en-GB" sz="2400" b="1" i="0" u="none" strike="noStrike" cap="none" normalizeH="0" baseline="0" dirty="0" smtClean="0">
                <a:ln>
                  <a:noFill/>
                </a:ln>
                <a:solidFill>
                  <a:srgbClr val="7030A0"/>
                </a:solidFill>
                <a:effectLst/>
                <a:latin typeface="Times New Roman" pitchFamily="18" charset="0"/>
                <a:ea typeface="Arial Unicode MS" pitchFamily="34" charset="-128"/>
                <a:cs typeface="Times New Roman" pitchFamily="18" charset="0"/>
              </a:rPr>
              <a:t>Responsibilities of Registrar) </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600" b="1" i="0" u="none" strike="noStrike" cap="none" normalizeH="0" baseline="0" dirty="0" smtClean="0">
                <a:ln>
                  <a:noFill/>
                </a:ln>
                <a:solidFill>
                  <a:srgbClr val="FF0066"/>
                </a:solidFill>
                <a:effectLst/>
                <a:latin typeface="Arial Unicode MS" pitchFamily="34" charset="-128"/>
                <a:ea typeface="Arial Unicode MS" pitchFamily="34" charset="-128"/>
                <a:cs typeface="Arial Unicode MS" pitchFamily="34" charset="-128"/>
              </a:rPr>
              <a:t>सहकारी तत्त्वांचे पालन निश्चित करणे </a:t>
            </a:r>
            <a:r>
              <a:rPr kumimoji="0" lang="mr-IN" sz="2400" b="1" i="0" u="none" strike="noStrike" cap="none" normalizeH="0" baseline="0" dirty="0" smtClean="0">
                <a:ln>
                  <a:noFill/>
                </a:ln>
                <a:solidFill>
                  <a:srgbClr val="FF0066"/>
                </a:solidFill>
                <a:effectLst/>
                <a:latin typeface="Arial Unicode MS" pitchFamily="34" charset="-128"/>
                <a:ea typeface="Arial Unicode MS" pitchFamily="34" charset="-128"/>
                <a:cs typeface="Arial Unicode MS" pitchFamily="34" charset="-128"/>
              </a:rPr>
              <a:t>:</a:t>
            </a:r>
            <a:endParaRPr kumimoji="0" lang="en-US" sz="2400" b="1" i="0" u="none" strike="noStrike" cap="none" normalizeH="0" baseline="0" dirty="0" smtClean="0">
              <a:ln>
                <a:noFill/>
              </a:ln>
              <a:solidFill>
                <a:srgbClr val="FF0066"/>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संस्थांचे कामकाज तिच्या सदस्यांच्या हितासाठीच चालले पाहिजे. सहकार निबंधकाला सहकारी संस्थांचे नियंत्रण व नियमन करण्यासाठी सहकारी कायद्यान्वये सर्वोच्च अधिकार प्राप्त असतात. सदर अधिकारांबरोबरच निबंधकाकडे येणारी जबाबदारी म्हणजे या अधिकारांचा वापर सहकारी संस्था लोकशाही पद्धतीने तसेच</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सदस्य आणि समाजाच्या हितासाठी सहकारी तत्त्वांचे पालन करून कामकाज करीत असल्याचे निश्चित करणे ही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304800" y="692036"/>
            <a:ext cx="85344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FF0066"/>
                </a:solidFill>
                <a:latin typeface="Arial Unicode MS" pitchFamily="34" charset="-128"/>
                <a:ea typeface="Arial Unicode MS" pitchFamily="34" charset="-128"/>
                <a:cs typeface="Arial Unicode MS" pitchFamily="34" charset="-128"/>
              </a:rPr>
              <a:t>२. सहकारी संस्थांच्या गुणात्मक वाढीकडे लक्ष देणे : </a:t>
            </a:r>
            <a:endParaRPr lang="en-US" sz="2600" b="1" dirty="0" smtClean="0">
              <a:solidFill>
                <a:srgbClr val="FF0066"/>
              </a:solidFill>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lang="en-US" sz="2600" b="1" dirty="0" smtClean="0">
              <a:solidFill>
                <a:srgbClr val="FF0066"/>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संस्थांची वाढती संख्या ही सहकारी चळवळीच्या विकासाचे अथवा यशाचे परिणाम ठरू शकत नाही. सहकारी संस्थांची गुणात्मक वाढ होईल यासाठी लक्ष देणे आणि त्या अनुषंगाने निर्णय घेणे ही सहकार निबंधकाची जबाबदारी आहे. सदर जबाबदारी पार पाडण्यासाठी अर्थक्षम संस्थांनाच परवानगी देणे, अकार्यक्षम संस्था बंद करणे अथवा त्यांची पुनर्रचना करणे अथवा त्यांचे सक्षम संस्थांत विलीनीकरण करणे इत्यादी गोष्टी निबंधकाने करणे आवश्यक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228600" y="1066800"/>
            <a:ext cx="8686800" cy="45704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FF0066"/>
                </a:solidFill>
                <a:latin typeface="Arial Unicode MS" pitchFamily="34" charset="-128"/>
                <a:ea typeface="Arial Unicode MS" pitchFamily="34" charset="-128"/>
                <a:cs typeface="Arial Unicode MS" pitchFamily="34" charset="-128"/>
              </a:rPr>
              <a:t>३. सहकारी संस्थांतील अपप्रवृत्तींना आळा घालणे : </a:t>
            </a:r>
            <a:endParaRPr lang="en-US" sz="2600" b="1" dirty="0" smtClean="0">
              <a:solidFill>
                <a:srgbClr val="FF0066"/>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संस्थांचे कामकाज प्रामाणिकपणे, तसेच सामाजिक हिताच्या विरोधी होणार नाही याबाबत दक्षता बाळगणे ही सहकार निबंधकावर असणारी महत्त्वाची जबाबदारी आहे. सहकारी क्षेत्रात येणाऱ्या अपप्रवृत्तींना रोखणे, तसेच सहकारी संस्थांत भ्रष्टाचार आणि बेकायदेशीर व्यवहार होत असतील तर त्यावर कारवाई करणे अशा गोष्टी याबाबतीत सहकार निबंधकाकडून केल्या जाणे अपेक्षित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152400" y="724555"/>
            <a:ext cx="8686800" cy="54476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FF0066"/>
                </a:solidFill>
                <a:latin typeface="Arial Unicode MS" pitchFamily="34" charset="-128"/>
                <a:ea typeface="Arial Unicode MS" pitchFamily="34" charset="-128"/>
                <a:cs typeface="Arial Unicode MS" pitchFamily="34" charset="-128"/>
              </a:rPr>
              <a:t>४. सहकारी संस्थांच्या कार्यात सुसूत्रता आणणे : </a:t>
            </a:r>
            <a:endParaRPr lang="en-US" sz="2600" b="1" dirty="0" smtClean="0">
              <a:solidFill>
                <a:srgbClr val="FF0066"/>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क्षेत्रातील संस्थांचे कामकाज हे बऱ्याचदा संस्था प्रकारानुसार विविध सरकारी महामंडळे, शिखर संस्था तसेच केंद्र सरकारची धोरणे, भारतीय रिझर्व्ह बँकेची धोरणे यांच्या निर्देश, तसेच उद्देशांशी संबंधित असू शकते.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 निबंधकाची या अनुषंगाने असणारी जबाबदारी म्हणजे सहकारी संस्थांच्या कार्यात वरिष्ठ स्तरावरील निर्देश, धोरणांनुसार एकसूत्रीपणा निर्माण करणे ही आहे. विविध सहकारी संस्थांच्या कार्यात परस्पर सहकार्य राहील हे पाहणे हीसुद्धा सहकार निबंधकाची जबाबदारी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152400"/>
            <a:ext cx="8686800" cy="63248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सहकार निबंधक : अधिकार आणि जबाबदाऱ्या</a:t>
            </a:r>
            <a:endParaRPr kumimoji="0" lang="en-US" sz="2800" b="1"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2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(Powers and Responsibilities of Registrar)</a:t>
            </a:r>
          </a:p>
          <a:p>
            <a:pPr marL="0" marR="0" lvl="0" indent="457200" algn="ctr"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प्रास्ताविक</a:t>
            </a:r>
            <a:endParaRPr kumimoji="0" lang="en-US" sz="24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सहकारी संस्था आणि निबंधक यांचा जवळचा संबंध आहे. निबंधक म्हणजे सहकारी चळवळीला जन्म देऊन तिचे पालनपोषण करणाऱ्या, संस्थांच्या कार्यावर नियंत्रण ठेवणारा आणि संस्था दुर्बल, निष्क्रिय झाल्या तर त्या बंद करणे किंवा अवसायात काढणारा एक जबाबदार अधिकारी होय. निबंधकाची नेमणूक ही संपूर्ण राज्यातील सहकारी चळवळीसाठी, चळवळीची मूल्ये जपण्यासाठी आणि सहकारी संस्था संदर्भात असलेले कायदे आणि त्यातील तरतुदींची अंमलबजावणी करण्यासाठी झालेली असते. त्या दृष्टीने निबंधकास सहकारी चळवळीचा मित्र, तत्त्ववेत्ता आणि मार्गदर्शक अशी भूमिका पार पाडावी लागते.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228600" y="656834"/>
            <a:ext cx="86106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200000"/>
              </a:lnSpc>
              <a:spcBef>
                <a:spcPct val="0"/>
              </a:spcBef>
              <a:spcAft>
                <a:spcPct val="0"/>
              </a:spcAft>
              <a:buClrTx/>
              <a:buSzTx/>
              <a:buFontTx/>
              <a:buNone/>
              <a:tabLst/>
            </a:pPr>
            <a:r>
              <a:rPr lang="mr-IN" sz="2600" b="1" dirty="0" smtClean="0">
                <a:solidFill>
                  <a:srgbClr val="FF0066"/>
                </a:solidFill>
                <a:latin typeface="Arial Unicode MS" pitchFamily="34" charset="-128"/>
                <a:ea typeface="Arial Unicode MS" pitchFamily="34" charset="-128"/>
                <a:cs typeface="Arial Unicode MS" pitchFamily="34" charset="-128"/>
              </a:rPr>
              <a:t>५. सहकारी क्षेत्राच्या विकासाला हातभार लावणे :</a:t>
            </a:r>
            <a:endParaRPr lang="en-US" sz="2600" b="1" dirty="0" smtClean="0">
              <a:solidFill>
                <a:srgbClr val="FF0066"/>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2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20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 कायद्यानुसार प्राप्त अधिकारांचा वापर त्या अनुषंगाने निर्मित कार्यपूर्तीसाठी करणे व त्यासाठी सहकारी क्षेत्रातील संस्थांसाठी एक नियामक, मित्र आणि मार्गदर्शक म्हणून काम करून सहकारी क्षेत्राच्या सर्वांगीण विकासाला हातभार लावणे ही सहकार निबंधकावरील एक मुख्य जबाबदारी आहे</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228600" y="1017687"/>
            <a:ext cx="86106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FF0066"/>
                </a:solidFill>
                <a:latin typeface="Arial Unicode MS" pitchFamily="34" charset="-128"/>
                <a:ea typeface="Arial Unicode MS" pitchFamily="34" charset="-128"/>
                <a:cs typeface="Arial Unicode MS" pitchFamily="34" charset="-128"/>
              </a:rPr>
              <a:t>६. सहकारी क्षेत्रावरील जनतेचा विश्वास कायम ठेवणे : </a:t>
            </a:r>
            <a:endParaRPr lang="en-US" sz="2600" b="1" dirty="0" smtClean="0">
              <a:solidFill>
                <a:srgbClr val="FF0066"/>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क्षेत्र आज राजकीय तसेच सरकारी हस्तक्षेपाने ग्रासले गेले आहे. आर्थिकदृष्ट्या कमजोर व दिवाळखोर ठरणाऱ्या सहकारी संस्थांची संख्या वेगाने वाढते आहे. अशा वेळी एकूणच सहकारी क्षेत्र शाबीत राहावे व जनतेचा सहकारी क्षेत्रावरील विश्वास कायम</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राहावा यासाठी सहकारी क्षेत्राच्या नियमनासंबंधी अधिकार असणारी व्यक्ती म्हणून सहकार निबंधकाने वादातीतपणे राजकीय हस्तक्षेपांना न जुमानता काम करणे आवश्यक आहे व एका अर्थाने ही त्याच्यावरील सर्वोच्च जवाबदारी आहे.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228600" y="289507"/>
            <a:ext cx="86868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CC0000"/>
                </a:solidFill>
                <a:effectLst/>
                <a:latin typeface="Times New Roman" pitchFamily="18" charset="0"/>
                <a:ea typeface="Arial Unicode MS" pitchFamily="34" charset="-128"/>
                <a:cs typeface="Arial Unicode MS" pitchFamily="34" charset="-128"/>
              </a:rPr>
              <a:t>सहकारी संस्थांचे लेखापरीक्षण</a:t>
            </a:r>
            <a:endParaRPr kumimoji="0" lang="en-US" sz="2600" b="1" i="0" u="none" strike="noStrike" cap="none" normalizeH="0" baseline="0" dirty="0" smtClean="0">
              <a:ln>
                <a:noFill/>
              </a:ln>
              <a:solidFill>
                <a:srgbClr val="CC0000"/>
              </a:solidFill>
              <a:effectLst/>
              <a:latin typeface="Times New Roman" pitchFamily="18" charset="0"/>
              <a:cs typeface="Times New Roman" pitchFamily="18"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600" b="1" i="0" u="none" strike="noStrike" cap="none" normalizeH="0" baseline="0" dirty="0" smtClean="0">
                <a:ln>
                  <a:noFill/>
                </a:ln>
                <a:solidFill>
                  <a:srgbClr val="CC0000"/>
                </a:solidFill>
                <a:effectLst/>
                <a:latin typeface="Times New Roman" pitchFamily="18" charset="0"/>
                <a:ea typeface="Arial Unicode MS" pitchFamily="34" charset="-128"/>
                <a:cs typeface="Times New Roman" pitchFamily="18" charset="0"/>
              </a:rPr>
              <a:t> (Co-operative Audit)</a:t>
            </a:r>
            <a:endParaRPr kumimoji="0" lang="en-US" sz="2600" b="0" i="0" u="none" strike="noStrike" cap="none" normalizeH="0" baseline="0" dirty="0" smtClean="0">
              <a:ln>
                <a:noFill/>
              </a:ln>
              <a:solidFill>
                <a:srgbClr val="CC000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प्रास्ताविक : </a:t>
            </a:r>
            <a:endParaRPr kumimoji="0" lang="en-US" sz="24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एखाद्या संस्थेने लिहिलेल्या किंवा तयार केलेल्या हिशेबाची हिशेब</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तज्ज्ञांमार्फत हिशेबाच्या योग्यता आणि सत्यतेबाबतची तपासणी करणे म्हणजे लेखापरीक्षण होय. हिशेब तपासणी ही कार्याशी संबंधित असते. सहकारी संस्थेने विशिष्ट काळात केलेल्या कार्याचा हिशेब देणे आणि आपली जबाबदारी पार पाडण्यात सहकारी संस्था कितपत यशस्वी झाली याचा आलेख म्हणजे हिशेब होय. लेखापरीक्षण संस्थेच्या कार्याची दिशा दर्शविते. त्यामुळे कार्यातील उणिवा व समस्या समजून येतात. त्यावर उपाययोजना करणे लेखापरीक्षणामुळे शक्य होते.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228600" y="870120"/>
            <a:ext cx="8686800" cy="49398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1">
                    <a:lumMod val="75000"/>
                  </a:schemeClr>
                </a:solidFill>
                <a:effectLst/>
                <a:latin typeface="Times New Roman" pitchFamily="18" charset="0"/>
                <a:ea typeface="Arial Unicode MS" pitchFamily="34" charset="-128"/>
                <a:cs typeface="Arial Unicode MS" pitchFamily="34" charset="-128"/>
              </a:rPr>
              <a:t> सहकारी संस्था : लेखापरीक्षण अर्थ व व्याख्या</a:t>
            </a:r>
            <a:endParaRPr kumimoji="0" lang="en-US" sz="2600" b="1" i="0" u="none" strike="noStrike" cap="none" normalizeH="0" baseline="0" dirty="0" smtClean="0">
              <a:ln>
                <a:noFill/>
              </a:ln>
              <a:solidFill>
                <a:schemeClr val="accent1">
                  <a:lumMod val="75000"/>
                </a:schemeClr>
              </a:solidFill>
              <a:effectLst/>
              <a:latin typeface="Times New Roman" pitchFamily="18" charset="0"/>
              <a:cs typeface="Times New Roman" pitchFamily="18"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600" b="1" i="0" u="none" strike="noStrike" cap="none" normalizeH="0" baseline="0" dirty="0" smtClean="0">
                <a:ln>
                  <a:noFill/>
                </a:ln>
                <a:solidFill>
                  <a:schemeClr val="accent1">
                    <a:lumMod val="75000"/>
                  </a:schemeClr>
                </a:solidFill>
                <a:effectLst/>
                <a:latin typeface="Times New Roman" pitchFamily="18" charset="0"/>
                <a:ea typeface="Arial Unicode MS" pitchFamily="34" charset="-128"/>
                <a:cs typeface="Times New Roman" pitchFamily="18" charset="0"/>
              </a:rPr>
              <a:t>(Co-operative Audit: Meaning and Definition) </a:t>
            </a:r>
          </a:p>
          <a:p>
            <a:pPr marL="0" marR="0" lvl="0" indent="457200" algn="ctr" defTabSz="914400" rtl="0" eaLnBrk="0" fontAlgn="base" latinLnBrk="0" hangingPunct="0">
              <a:lnSpc>
                <a:spcPct val="150000"/>
              </a:lnSpc>
              <a:spcBef>
                <a:spcPct val="0"/>
              </a:spcBef>
              <a:spcAft>
                <a:spcPct val="0"/>
              </a:spcAft>
              <a:buClrTx/>
              <a:buSzTx/>
              <a:buFontTx/>
              <a:buNone/>
              <a:tabLst/>
            </a:pPr>
            <a:endParaRPr kumimoji="0" lang="en-GB" sz="2600" b="1" i="0" u="none" strike="noStrike" cap="none" normalizeH="0" baseline="0" dirty="0" smtClean="0">
              <a:ln>
                <a:noFill/>
              </a:ln>
              <a:solidFill>
                <a:schemeClr val="accent1">
                  <a:lumMod val="75000"/>
                </a:schemeClr>
              </a:solidFill>
              <a:effectLst/>
              <a:latin typeface="Times New Roman" pitchFamily="18" charset="0"/>
              <a:ea typeface="Arial Unicode MS" pitchFamily="34" charset="-128"/>
              <a:cs typeface="Times New Roman" pitchFamily="18" charset="0"/>
            </a:endParaRPr>
          </a:p>
          <a:p>
            <a:pPr marL="0" marR="0" lvl="0" indent="457200" algn="ctr"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प्रा. कृष्णस्वामी यांच्या मताप्रमाणे, 'सहकारी लेखापरीक्षण म्हणजे फक्त हिशेब पुस्तकाची तपासणी करणे नसून, हिशेबाची अचूकता जाणण्याच्या दृष्टीतून संस्थेच्या कामकाजाची चौकशी करणे आणि सहकारी तत्त्वानुसार संस्थेच्या सभासदांच्या गरजा पूर्ण करून सभासदांचे आर्थिक कल्याण कितपत साधले जाते याची चौकशी करणे होय.</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228600" y="897668"/>
            <a:ext cx="86106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'भारतीय सनदी लेखापाल संस्थेच्या मतानुसार, लेखापरीक्षण म्हणजे 'कोणत्याही संस्थेच्या आर्थिक माहितीचे त्यावर मत व्यक्त करण्यासाठी करण्यात आलेले स्वतंत्र परीक्षण ज्यामध्ये अशा संस्थेचा आकार, कायदेशीर स्वरूप तसेच नफा अगर बिगर नफासंबंधी दृष्टिकोणाकडे पाहिले जात नाही.‘</a:t>
            </a:r>
            <a:endParaRPr kumimoji="0" lang="en-US" sz="24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400" b="1" i="0" u="none" strike="noStrike" cap="none" normalizeH="0" baseline="0" dirty="0" smtClean="0">
              <a:ln>
                <a:noFill/>
              </a:ln>
              <a:solidFill>
                <a:srgbClr val="00206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थोडक्यात, लेखापरीक्षण म्हणजे 'संघटनेने तयार केलेल्या वार्षिक हिशेब पत्रकाची संस्थेकडील जमेची बाजू, पावत्या व्यवहारांसाठी लिहिलेले दस्तऐवज आणि हिशेब पुस्तकातील नोंदीची योग्य पद्धतीने यथार्थ तपासणी करणे म्हणजे लेखापरीक्षण होय.'</a:t>
            </a:r>
            <a:endParaRPr kumimoji="0" lang="mr-IN" sz="2400" b="1" i="0" u="none" strike="noStrike" cap="none" normalizeH="0" baseline="0" dirty="0" smtClean="0">
              <a:ln>
                <a:noFill/>
              </a:ln>
              <a:solidFill>
                <a:srgbClr val="002060"/>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p:cNvSpPr>
            <a:spLocks noChangeArrowheads="1"/>
          </p:cNvSpPr>
          <p:nvPr/>
        </p:nvSpPr>
        <p:spPr bwMode="auto">
          <a:xfrm>
            <a:off x="0" y="334834"/>
            <a:ext cx="91440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1"/>
                </a:solidFill>
                <a:effectLst/>
                <a:latin typeface="Arial Unicode MS" pitchFamily="34" charset="-128"/>
                <a:ea typeface="Arial Unicode MS" pitchFamily="34" charset="-128"/>
                <a:cs typeface="Arial Unicode MS" pitchFamily="34" charset="-128"/>
              </a:rPr>
              <a:t>सहकारी संस्थांच्या लेखापरीक्षणाची व्याप्ती</a:t>
            </a:r>
            <a:endParaRPr kumimoji="0" lang="en-US" sz="2400" b="1" i="0" u="none" strike="noStrike" cap="none" normalizeH="0" baseline="0" dirty="0" smtClean="0">
              <a:ln>
                <a:noFill/>
              </a:ln>
              <a:solidFill>
                <a:schemeClr val="accent1"/>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chemeClr val="accent1"/>
                </a:solidFill>
                <a:effectLst/>
                <a:latin typeface="Arial Unicode MS" pitchFamily="34" charset="-128"/>
                <a:ea typeface="Arial Unicode MS" pitchFamily="34" charset="-128"/>
                <a:cs typeface="Arial Unicode MS" pitchFamily="34" charset="-128"/>
              </a:rPr>
              <a:t>(Scope of Co-operative Audit) </a:t>
            </a:r>
            <a:endParaRPr kumimoji="0" lang="en-US" sz="2400" b="1" i="0" u="none" strike="noStrike" cap="none" normalizeH="0" baseline="0" dirty="0" smtClean="0">
              <a:ln>
                <a:noFill/>
              </a:ln>
              <a:solidFill>
                <a:schemeClr val="accent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लेखापरीक्षणाची व्याप्ती म्हणजेच लेखापरीक्षकाने एखाद्या संस्थेचे लेखापरीक्षण करीत असताना त्यामध्ये तपासणी अथवा पडताळणीसाठी अंतर्भूत करावयाच्या गोष्टींची निर्धारित केलेली सखोलता होय. लेखापरीक्षणाच्या व्याप्तीच्या आधारे लेखापरीक्षणाची दिशा व स्वरूप निश्चित होत असते, तसेच सदर व्याप्ती लेखापरीक्षणासाठी अंगीकार करावयाच्या लेखापरीक्षण प्रकाराला ठरविण्यासाठी मदत करीत असते. लेखापरीक्षणाची व्याप्ती ही लेखापरीक्षकाला कोणत्या गोष्टींची सखोल तपासणी करावयाची व कोणत्या गोष्टींसाठी चाचणी तपासणी करावयाची हे निश्चित करण्यासाठी तसेच एकूणच लेखापरीक्षण कार्यक्रमाचे नियोजन करण्यासाठी व लेखापरीक्षण कामाची विभागणी करण्यासाठी मदतरूप ठरत असते.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1"/>
          <p:cNvSpPr>
            <a:spLocks noChangeArrowheads="1"/>
          </p:cNvSpPr>
          <p:nvPr/>
        </p:nvSpPr>
        <p:spPr bwMode="auto">
          <a:xfrm>
            <a:off x="228600" y="352246"/>
            <a:ext cx="86868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200000"/>
              </a:lnSpc>
              <a:spcBef>
                <a:spcPct val="0"/>
              </a:spcBef>
              <a:spcAft>
                <a:spcPct val="0"/>
              </a:spcAft>
              <a:buClrTx/>
              <a:buSzTx/>
              <a:buFontTx/>
              <a:buNone/>
              <a:tabLst/>
            </a:pP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सहकारी संस्थांच्या लेखापरीक्षणाची व्याप्ती खालील गोष्टींच्या आधारे निश्चित केली जाते. </a:t>
            </a:r>
            <a:endParaRPr kumimoji="0" lang="en-US" sz="2600" b="1"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सहकारी संस्था लेखापरीक्षकाला त्याच्या नियुक्तीसंदर्भात देण्यात आलेल्या नियुक्तीपत्रात नमूद करण्यात आलेल्या बाबी व अटी</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सहकारी संस्थेला लागू होणारे कायदे व नियम</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भारतीय सनदी लेखापाल संस्थेमार्फत लेखांकन व लेखापरीक्षण या संदर्भात जारी करण्यात आलेली नियमावली, प्रक्रिया व सहकारी संस्थांना लागू होणारी लेखांकन व लेखापरीक्षण मानके.</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ChangeArrowheads="1"/>
          </p:cNvSpPr>
          <p:nvPr/>
        </p:nvSpPr>
        <p:spPr bwMode="auto">
          <a:xfrm>
            <a:off x="0" y="152400"/>
            <a:ext cx="9144000" cy="66348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महाराष्ट्र सहकारी संस्था कायदा, १९६० कलम ८१ २ (१) नुसार सहकारी संस्थांच्या लेखापरीक्षणात तपासणी व पडताळणी संदर्भात समाविष्ट होणाऱ्या बाबी ज्या लेखापरीक्षणाची व्याप्ती निर्देशित करतात त्या खालीलप्रमाणे</a:t>
            </a:r>
            <a:endParaRPr kumimoji="0" lang="en-US" sz="2200" b="1" i="0" u="none" strike="noStrike" cap="none" normalizeH="0" baseline="0" dirty="0" smtClean="0">
              <a:ln>
                <a:noFill/>
              </a:ln>
              <a:solidFill>
                <a:srgbClr val="0070C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सहकारी संस्थांच्या बाबतीत कोणतीही ऋणे असल्यास त्यांच्या बराच काळ थकलेल्या रकमा</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सहकारी संस्थांकडील रोख शिल्लक, कर्जरोखे, संस्थेची मालमत्ता व दायित्व यांचे मूल्यांकन</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प्रतिभूतीच्या आधारे संस्थेने दिलेली कर्जे व उधार रकमा व घेतलेली ऋणे योग्य प्रकारे प्रतिभूत करण्यात आली आहेत का? तसेच ज्या अटीवर अशा रकमा घेण्यात अथवा देण्यात आल्या असतील त्या अटी संस्थेला व तिच्या सदस्यांच्या हितसंबंधांना बाधक ठरणाऱ्या आहेत किंवा कसे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केवळ पुस्तकी नोंदीद्वारे संस्थेकडून केली जाणारी उलाढाल संस्थेच्या हितसंबंधाला बाधक आहे किंवा कसे ?</a:t>
            </a:r>
            <a:r>
              <a:rPr kumimoji="0" lang="en-US" sz="2200" b="0" i="0" u="none" strike="noStrike" cap="none" normalizeH="0" baseline="0" dirty="0" smtClean="0">
                <a:ln>
                  <a:noFill/>
                </a:ln>
                <a:solidFill>
                  <a:schemeClr val="tx1"/>
                </a:solidFill>
                <a:effectLst/>
                <a:latin typeface="Arial" pitchFamily="34" charset="0"/>
                <a:cs typeface="Arial" pitchFamily="34" charset="0"/>
              </a:rPr>
              <a:t> </a:t>
            </a: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
          <p:cNvSpPr>
            <a:spLocks noChangeArrowheads="1"/>
          </p:cNvSpPr>
          <p:nvPr/>
        </p:nvSpPr>
        <p:spPr bwMode="auto">
          <a:xfrm>
            <a:off x="228600" y="1075636"/>
            <a:ext cx="8686800" cy="50135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संस्थेने दिलेली कर्जे व उधार रकमा या ठेवी म्हणून दाखविण्यात आल्या आहेत काय?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वैयक्तिक खर्च महसुली खात्यावर आकारण्यात आला आहे काय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संस्थेला आपली उद्दिष्टे साध्य करत असताना काही खर्च आला आहे काय ?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८. शासन, शासकीय उपक्रम अथवा वित्त संस्था यांच्याकडून संस्थेला ज्याउद्दिष्टांच्या पूर्ततेसाठी साहाय्य करण्यात आले आहे त्यासाठीच अशा साहाय्याचा वापर संस्थेने योग्य प्रकारे केला आहे काय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९. सहकारी संस्था योग्य रीतीने आपले हेतू व जबाबदाऱ्या यांची पूर्तता करीत आहे याची निश्चिती करणे.</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p:cNvSpPr>
            <a:spLocks noChangeArrowheads="1"/>
          </p:cNvSpPr>
          <p:nvPr/>
        </p:nvSpPr>
        <p:spPr bwMode="auto">
          <a:xfrm>
            <a:off x="228600" y="447556"/>
            <a:ext cx="86868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3366FF"/>
                </a:solidFill>
                <a:effectLst/>
                <a:latin typeface="Arial Unicode MS" pitchFamily="34" charset="-128"/>
                <a:ea typeface="Arial Unicode MS" pitchFamily="34" charset="-128"/>
                <a:cs typeface="Arial Unicode MS" pitchFamily="34" charset="-128"/>
              </a:rPr>
              <a:t>लेखापरीक्षणाचे प्रकार</a:t>
            </a:r>
            <a:endParaRPr kumimoji="0" lang="en-US" sz="2800" b="1" i="0" u="none" strike="noStrike" cap="none" normalizeH="0" baseline="0" dirty="0" smtClean="0">
              <a:ln>
                <a:noFill/>
              </a:ln>
              <a:solidFill>
                <a:srgbClr val="3366FF"/>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3366FF"/>
                </a:solidFill>
                <a:effectLst/>
                <a:latin typeface="Times New Roman" pitchFamily="18" charset="0"/>
                <a:ea typeface="Arial Unicode MS" pitchFamily="34" charset="-128"/>
                <a:cs typeface="Arial Unicode MS" pitchFamily="34" charset="-128"/>
              </a:rPr>
              <a:t> (</a:t>
            </a:r>
            <a:r>
              <a:rPr kumimoji="0" lang="en-GB" sz="2400" b="1" i="0" u="none" strike="noStrike" cap="none" normalizeH="0" baseline="0" dirty="0" smtClean="0">
                <a:ln>
                  <a:noFill/>
                </a:ln>
                <a:solidFill>
                  <a:srgbClr val="3366FF"/>
                </a:solidFill>
                <a:effectLst/>
                <a:latin typeface="Times New Roman" pitchFamily="18" charset="0"/>
                <a:ea typeface="Arial Unicode MS" pitchFamily="34" charset="-128"/>
                <a:cs typeface="Times New Roman" pitchFamily="18" charset="0"/>
              </a:rPr>
              <a:t>Types of Audit) </a:t>
            </a:r>
            <a:endParaRPr kumimoji="0" lang="en-US" sz="2400" b="1" i="0" u="none" strike="noStrike" cap="none" normalizeH="0" baseline="0" dirty="0" smtClean="0">
              <a:ln>
                <a:noFill/>
              </a:ln>
              <a:solidFill>
                <a:srgbClr val="3366FF"/>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CC0099"/>
                </a:solidFill>
                <a:effectLst/>
                <a:latin typeface="Arial Unicode MS" pitchFamily="34" charset="-128"/>
                <a:ea typeface="Arial Unicode MS" pitchFamily="34" charset="-128"/>
                <a:cs typeface="Arial Unicode MS" pitchFamily="34" charset="-128"/>
              </a:rPr>
              <a:t>१. वैधानिक लेखापरीक्षण </a:t>
            </a:r>
            <a:endParaRPr kumimoji="0" lang="en-US" sz="2600" b="1" i="0" u="none" strike="noStrike" cap="none" normalizeH="0" baseline="0" dirty="0" smtClean="0">
              <a:ln>
                <a:noFill/>
              </a:ln>
              <a:solidFill>
                <a:srgbClr val="CC0099"/>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कायद्यानुसार सहकारी संस्थेला दरवर्षी आपले हिशेब तपासून घ्यावे लागतात. या कायद्यानुसार हिशेब तपासून घेण्याचे बंधन संस्थेवर असते. सहकारी संस्थांचे आर्थिक वर्ष १ एप्रिल ते ३१ मार्चअखेर असे. असते. या काळातील हिशेब पूर्ण झाले की, निबंधक आपल्या अधिकारानुसार सहकारी संस्थांसाठी प्रमाणित लेखापरीक्षकाची (अंकेक्षकाची) नेमणूक करतो. या अंकेक्षकाने काटेकोरपणे लेखापरीक्षण करावे अशी अपेक्षा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542121"/>
            <a:ext cx="9144000" cy="56784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सहकार निबंधक: </a:t>
            </a:r>
            <a:endParaRPr kumimoji="0" lang="en-US" sz="26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कलम २ (२४) अन्वये सहकारी संस्थेचा निबंधक म्हणून महाराष्ट्र सहकारी संस्था अधिनियमाअन्वये नियुक्त केलेली व्यक्ती होय. त्याची नेमणूक राज्य शासन कलम ३ अन्वये करते. निबंधकाला मदत करण्यासाठी स्थानिक क्षेत्रात किंवा संबंध राज्यात एक किंवा त्यापेक्षा अधिक व्यक्तींची नेमणूक राज्य शासन कलम ३ अन्वये करू शकते. सामान्य किंवा विशेष आदेशाद्वारे राज्य शासन या मदत करणाऱ्या अधिकाऱ्यांना, निबंधकाचे सर्व किंवा कोणतेही अधिकार देऊ शकते. परंतु हे अधिकार दिलेले अधिकारी निबंधकाच्या मार्गदर्शनाखाली, अधीक्षणाखाली आणि नियंत्रणाखाली काम करतात.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ChangeArrowheads="1"/>
          </p:cNvSpPr>
          <p:nvPr/>
        </p:nvSpPr>
        <p:spPr bwMode="auto">
          <a:xfrm>
            <a:off x="228600" y="789087"/>
            <a:ext cx="86868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200000"/>
              </a:lnSpc>
              <a:spcBef>
                <a:spcPct val="0"/>
              </a:spcBef>
              <a:spcAft>
                <a:spcPct val="0"/>
              </a:spcAft>
              <a:buClrTx/>
              <a:buSzTx/>
              <a:buFontTx/>
              <a:buNone/>
              <a:tabLst/>
            </a:pPr>
            <a:r>
              <a:rPr lang="mr-IN" sz="2600" b="1" dirty="0" smtClean="0">
                <a:solidFill>
                  <a:srgbClr val="CC0099"/>
                </a:solidFill>
                <a:latin typeface="Arial Unicode MS" pitchFamily="34" charset="-128"/>
                <a:ea typeface="Arial Unicode MS" pitchFamily="34" charset="-128"/>
                <a:cs typeface="Arial Unicode MS" pitchFamily="34" charset="-128"/>
              </a:rPr>
              <a:t>२. मध्यावधी लेखापरीक्षण : </a:t>
            </a:r>
            <a:endParaRPr lang="en-US" sz="2600" b="1" dirty="0" smtClean="0">
              <a:solidFill>
                <a:srgbClr val="CC0099"/>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2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20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दोन वार्षिक हिशेब तपासण्यांमध्ये केलेल्या लेखापरीक्षणास मध्यावधी लेखापरीक्षण म्हणतात. संस्थेचे वार्षिक लेखापरीक्षण चांगल्या प्रकारे आणि लवकर व्हावे, चुका लवकर शोधता याव्यात व त्या दुरुस्त करता याव्यात आणि संस्थेला तिच्या कार्याचे योग्य असे स्पष्ट चित्र देता यावे म्हणून या प्रकारचे लेखापरीक्षण केले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228600" y="683568"/>
            <a:ext cx="86868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CC0099"/>
                </a:solidFill>
                <a:latin typeface="Arial Unicode MS" pitchFamily="34" charset="-128"/>
                <a:ea typeface="Arial Unicode MS" pitchFamily="34" charset="-128"/>
                <a:cs typeface="Arial Unicode MS" pitchFamily="34" charset="-128"/>
              </a:rPr>
              <a:t>३. निरंतर (सतत) लेखापरीक्षण : </a:t>
            </a:r>
            <a:endParaRPr lang="en-US" sz="2600" b="1" dirty="0" smtClean="0">
              <a:solidFill>
                <a:srgbClr val="CC0099"/>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2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भव्य स्वरूपात उलाढाल करणाऱ्या मोठ्या आकाराच्या सहकारी संस्थांसाठी केवळ वार्षिक लेखापरीक्षण करून भागत नाही, अशा संस्थेचे वर्षभर सतत लेखापरीक्षण करावे लागते. या संस्थेचे आर्थिक व्यवहार प्रचंड असतात आणि त्यावर निरंतर देखरेख ठेवणे आवश्यक असते. साखर कारखाने, ग्राहक भांडारे, शेतकरी सहकारी संघ, जिल्हा बँका इत्यादी मोठ्या संस्थांसाठी अशी तपासणी सक्तीची करण्यात आली आहे. या निरंतर तपासणीसाठी संबंधित संस्थेच्या मुख्य कार्यालयात लेखापरीक्षकाची कायमची कचेरी थाटण्यात येते.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ChangeArrowheads="1"/>
          </p:cNvSpPr>
          <p:nvPr/>
        </p:nvSpPr>
        <p:spPr bwMode="auto">
          <a:xfrm>
            <a:off x="228600" y="784831"/>
            <a:ext cx="8534400" cy="51244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CC0099"/>
                </a:solidFill>
                <a:latin typeface="Arial Unicode MS" pitchFamily="34" charset="-128"/>
                <a:ea typeface="Arial Unicode MS" pitchFamily="34" charset="-128"/>
                <a:cs typeface="Arial Unicode MS" pitchFamily="34" charset="-128"/>
              </a:rPr>
              <a:t>४. अंतर्गत लेखापरीक्षण : </a:t>
            </a:r>
            <a:endParaRPr lang="en-US" sz="2600" b="1" dirty="0" smtClean="0">
              <a:solidFill>
                <a:srgbClr val="CC0099"/>
              </a:solidFill>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lang="en-US" b="1" dirty="0" smtClean="0">
              <a:solidFill>
                <a:srgbClr val="CC0099"/>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संस्थेमधील एखादी जाणती व्यक्ती अंतर्गत लेखापरीक्षक म्हणून नेमली जाते. संस्था आपले हिशेब त्या व्यक्तीकडून तपासून घेते. अंतर्गत लेखापरीक्षक नेमावा असा कायद्याचा आदेश नाही. केवळ आपल्या सोईसाठी संस्था अशी तपासणी करून घेते. त्यानंतर सहकारी खात्यामार्फत वार्षिक लेखापरीक्षण पूर्ण केले जाते. अंतर्गत लेखापरीक्षण हे संस्थेद्वारे सोईसाठी केले जाते.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33</a:t>
            </a:fld>
            <a:endParaRPr lang="en-US"/>
          </a:p>
        </p:txBody>
      </p:sp>
      <p:sp>
        <p:nvSpPr>
          <p:cNvPr id="4" name="Rectangle 3"/>
          <p:cNvSpPr/>
          <p:nvPr/>
        </p:nvSpPr>
        <p:spPr>
          <a:xfrm>
            <a:off x="304800" y="1098352"/>
            <a:ext cx="8382000" cy="4616648"/>
          </a:xfrm>
          <a:prstGeom prst="rect">
            <a:avLst/>
          </a:prstGeom>
        </p:spPr>
        <p:txBody>
          <a:bodyPr wrap="square">
            <a:spAutoFit/>
          </a:bodyPr>
          <a:lstStyle/>
          <a:p>
            <a:pPr lvl="0" indent="457200" algn="just" eaLnBrk="0" fontAlgn="base" hangingPunct="0">
              <a:lnSpc>
                <a:spcPct val="150000"/>
              </a:lnSpc>
              <a:spcBef>
                <a:spcPct val="0"/>
              </a:spcBef>
              <a:spcAft>
                <a:spcPct val="0"/>
              </a:spcAft>
            </a:pPr>
            <a:r>
              <a:rPr lang="mr-IN" sz="2600" b="1" dirty="0" smtClean="0">
                <a:solidFill>
                  <a:srgbClr val="CC0099"/>
                </a:solidFill>
                <a:latin typeface="Arial Unicode MS" pitchFamily="34" charset="-128"/>
                <a:ea typeface="Arial Unicode MS" pitchFamily="34" charset="-128"/>
                <a:cs typeface="Arial Unicode MS" pitchFamily="34" charset="-128"/>
              </a:rPr>
              <a:t>५. पूर्व लेखापरीक्षण : </a:t>
            </a:r>
            <a:endParaRPr lang="en-US" sz="2600" b="1" dirty="0" smtClean="0">
              <a:solidFill>
                <a:srgbClr val="CC0099"/>
              </a:solidFill>
              <a:latin typeface="Arial Unicode MS" pitchFamily="34" charset="-128"/>
              <a:ea typeface="Arial Unicode MS" pitchFamily="34" charset="-128"/>
              <a:cs typeface="Arial Unicode MS" pitchFamily="34" charset="-128"/>
            </a:endParaRPr>
          </a:p>
          <a:p>
            <a:pPr lvl="0" indent="457200" algn="just" eaLnBrk="0" fontAlgn="base" hangingPunct="0">
              <a:lnSpc>
                <a:spcPct val="150000"/>
              </a:lnSpc>
              <a:spcBef>
                <a:spcPct val="0"/>
              </a:spcBef>
              <a:spcAft>
                <a:spcPct val="0"/>
              </a:spcAft>
            </a:pPr>
            <a:endParaRPr lang="en-US" sz="2400" b="1" dirty="0" smtClean="0">
              <a:solidFill>
                <a:srgbClr val="CC0099"/>
              </a:solidFill>
              <a:latin typeface="Arial Unicode MS" pitchFamily="34" charset="-128"/>
              <a:ea typeface="Arial Unicode MS" pitchFamily="34" charset="-128"/>
              <a:cs typeface="Arial Unicode MS" pitchFamily="34" charset="-128"/>
            </a:endParaRPr>
          </a:p>
          <a:p>
            <a:pPr lvl="0" indent="45720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एखादी देय रक्कम देण्यापूर्वी त्यासंबंधीच्या सर्व नोंद पावत्यांची पूर्ण तपासणी करण्यास पूर्व लेखापरीक्षण म्हणतात. पूर्व लेखापरीक्षण काम हे संस्थेतल्या लेखापालामार्फत केले जाते. सदर लेखापरीक्षण प्रकार स्वतंत्र तपासणीमध्ये येत नाही मात्र असे परीक्षण अथवा तपासणी केवळ चुका होऊ नयेत, तसेच खात्री पटविणे या कारणासाठी होते व असे लेखापरीक्षण संस्थेच्या अंतर्गत कामकाजाचाच एक भाग असते.</a:t>
            </a:r>
            <a:endParaRPr lang="mr-IN"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ChangeArrowheads="1"/>
          </p:cNvSpPr>
          <p:nvPr/>
        </p:nvSpPr>
        <p:spPr bwMode="auto">
          <a:xfrm>
            <a:off x="228600" y="885885"/>
            <a:ext cx="86868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CC0099"/>
                </a:solidFill>
                <a:latin typeface="Arial Unicode MS" pitchFamily="34" charset="-128"/>
                <a:ea typeface="Arial Unicode MS" pitchFamily="34" charset="-128"/>
                <a:cs typeface="Arial Unicode MS" pitchFamily="34" charset="-128"/>
              </a:rPr>
              <a:t>६. पुनर्लेखापरीक्षण : </a:t>
            </a:r>
            <a:endParaRPr lang="en-US" sz="2600" b="1" dirty="0" smtClean="0">
              <a:solidFill>
                <a:srgbClr val="CC0099"/>
              </a:solidFill>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महाराष्ट्र सहकारी संस्था कायद्यानुसार संस्था निबंधकाचे संस्था अथवा इतर कोणाकडून प्राप्त झालेल्या अर्जावर, निगडित संस्थेचे पुनर्लेखापरीक्षण आवश्यक अथवा उपयुक्त आहे असे मत झाल्यास त्याच्या आदेशानुसार वैधानिक लेखापरीक्षण झालेल्या संस्थेच्या हिशेब तपासनीस पुनर्लेखापरीक्षण म्हटले जाते. असे लेखापरीक्षण करणाऱ्या लेखापरीक्षकास संस्था निबंधकाचे कलम ८१ खालील अधिकार प्राप्त होतात.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228600" y="851847"/>
            <a:ext cx="8686800" cy="49398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CC0099"/>
                </a:solidFill>
                <a:latin typeface="Arial Unicode MS" pitchFamily="34" charset="-128"/>
                <a:ea typeface="Arial Unicode MS" pitchFamily="34" charset="-128"/>
                <a:cs typeface="Arial Unicode MS" pitchFamily="34" charset="-128"/>
              </a:rPr>
              <a:t>७. चाचणी लेखापरीक्षण :</a:t>
            </a:r>
            <a:endParaRPr lang="en-US" sz="2600" b="1" dirty="0" smtClean="0">
              <a:solidFill>
                <a:srgbClr val="CC0099"/>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सहकारी संस्थेच्या दाखल झालेल्या लेखापरीक्षण अहवालात संस्थेच्या आर्थिक हिशेबांचे योग्य आणि अचूक चित्र सादर झालेले नाही असे संस्था निबंधकाच्या निदर्शनास आले तर अशा वेळी संस्था निबंधकाच्या आदेशानुसार विवक्षित खाते घटकांच्या संबंधात होणाऱ्या हिशेब तपासणीला चाचणी लेखापरीक्षण म्हणतात. सदर लेखापरीक्षण निबंधकाने त्याच्या आदेशात नमूद केलेल्या घटकांपुरतेच मर्यादित असते व त्याचा अहवाल संबंधित लेखापरीक्षकाने निबंधकाकडे जमा करावा लागतो.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36</a:t>
            </a:fld>
            <a:endParaRPr lang="en-US"/>
          </a:p>
        </p:txBody>
      </p:sp>
      <p:sp>
        <p:nvSpPr>
          <p:cNvPr id="4" name="Rectangle 3"/>
          <p:cNvSpPr/>
          <p:nvPr/>
        </p:nvSpPr>
        <p:spPr>
          <a:xfrm>
            <a:off x="228600" y="1143000"/>
            <a:ext cx="8382000" cy="3462486"/>
          </a:xfrm>
          <a:prstGeom prst="rect">
            <a:avLst/>
          </a:prstGeom>
        </p:spPr>
        <p:txBody>
          <a:bodyPr wrap="square">
            <a:spAutoFit/>
          </a:bodyPr>
          <a:lstStyle/>
          <a:p>
            <a:pPr lvl="0" indent="457200" algn="just" eaLnBrk="0" fontAlgn="base" hangingPunct="0">
              <a:lnSpc>
                <a:spcPct val="150000"/>
              </a:lnSpc>
              <a:spcBef>
                <a:spcPct val="0"/>
              </a:spcBef>
              <a:spcAft>
                <a:spcPct val="0"/>
              </a:spcAft>
            </a:pPr>
            <a:r>
              <a:rPr lang="mr-IN" sz="3000" b="1" dirty="0" smtClean="0">
                <a:solidFill>
                  <a:srgbClr val="CC0099"/>
                </a:solidFill>
                <a:latin typeface="Arial Unicode MS" pitchFamily="34" charset="-128"/>
                <a:ea typeface="Arial Unicode MS" pitchFamily="34" charset="-128"/>
                <a:cs typeface="Arial Unicode MS" pitchFamily="34" charset="-128"/>
              </a:rPr>
              <a:t>८. विशेष लेखापरीक्षण </a:t>
            </a:r>
            <a:endParaRPr lang="en-US" sz="3000" b="1" dirty="0" smtClean="0">
              <a:solidFill>
                <a:srgbClr val="CC0099"/>
              </a:solidFill>
              <a:latin typeface="Arial Unicode MS" pitchFamily="34" charset="-128"/>
              <a:ea typeface="Arial Unicode MS" pitchFamily="34" charset="-128"/>
              <a:cs typeface="Arial Unicode MS" pitchFamily="34" charset="-128"/>
            </a:endParaRPr>
          </a:p>
          <a:p>
            <a:pPr lvl="0" indent="457200" algn="just" eaLnBrk="0" fontAlgn="base" hangingPunct="0">
              <a:lnSpc>
                <a:spcPct val="150000"/>
              </a:lnSpc>
              <a:spcBef>
                <a:spcPct val="0"/>
              </a:spcBef>
              <a:spcAft>
                <a:spcPct val="0"/>
              </a:spcAft>
            </a:pPr>
            <a:endParaRPr lang="en-US" sz="1200" dirty="0" smtClean="0">
              <a:latin typeface="Arial" pitchFamily="34" charset="0"/>
              <a:cs typeface="Arial" pitchFamily="34" charset="0"/>
            </a:endParaRPr>
          </a:p>
          <a:p>
            <a:pPr lvl="0" indent="457200" algn="just" eaLnBrk="0" fontAlgn="base" hangingPunct="0">
              <a:lnSpc>
                <a:spcPct val="150000"/>
              </a:lnSpc>
              <a:spcBef>
                <a:spcPct val="0"/>
              </a:spcBef>
              <a:spcAft>
                <a:spcPct val="0"/>
              </a:spcAft>
            </a:pPr>
            <a:r>
              <a:rPr lang="en-US" sz="2600" dirty="0" smtClean="0">
                <a:latin typeface="Arial Unicode MS" pitchFamily="34" charset="-128"/>
                <a:ea typeface="Arial Unicode MS" pitchFamily="34" charset="-128"/>
                <a:cs typeface="Arial Unicode MS" pitchFamily="34" charset="-128"/>
              </a:rPr>
              <a:t>	</a:t>
            </a:r>
            <a:r>
              <a:rPr lang="mr-IN" sz="2600" dirty="0" smtClean="0">
                <a:latin typeface="Arial Unicode MS" pitchFamily="34" charset="-128"/>
                <a:ea typeface="Arial Unicode MS" pitchFamily="34" charset="-128"/>
                <a:cs typeface="Arial Unicode MS" pitchFamily="34" charset="-128"/>
              </a:rPr>
              <a:t>भारतीय रिझर्व्ह बँकेच्या विनंतीनुसार सहकारी बँकांच्या होणाऱ्या लेखापरीक्षणाला विशेष लेखापरीक्षण म्हटले जाते. अशा प्रकारच्या लेखापरीक्षण तपासणीचा अहवाल रिझर्व्ह बँक तसेच संस्था निबंधकाकडे जमा करणे आवश्यक आहे. </a:t>
            </a:r>
            <a:endParaRPr lang="mr-IN" sz="26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1"/>
          <p:cNvSpPr>
            <a:spLocks noChangeArrowheads="1"/>
          </p:cNvSpPr>
          <p:nvPr/>
        </p:nvSpPr>
        <p:spPr bwMode="auto">
          <a:xfrm>
            <a:off x="228600" y="57626"/>
            <a:ext cx="8686800" cy="66479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800" b="1" dirty="0" smtClean="0">
                <a:solidFill>
                  <a:srgbClr val="CC0099"/>
                </a:solidFill>
                <a:latin typeface="Arial Unicode MS" pitchFamily="34" charset="-128"/>
                <a:ea typeface="Arial Unicode MS" pitchFamily="34" charset="-128"/>
                <a:cs typeface="Arial Unicode MS" pitchFamily="34" charset="-128"/>
              </a:rPr>
              <a:t>९. लेखापरीक्षणाचे इतर प्रकार: </a:t>
            </a:r>
            <a:endParaRPr lang="en-US" sz="2800" b="1" dirty="0" smtClean="0">
              <a:solidFill>
                <a:srgbClr val="CC0099"/>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संस्थांच्या आर्थिक हिशेबविषयक तपासणीशिवाय खालील गोष्टींसाठीसुद्धा सहकारी संस्थांची तपासणी केली जाते.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(अ) खर्चाचे लेखापरीक्षण </a:t>
            </a:r>
            <a:endParaRPr kumimoji="0" lang="en-US" sz="24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महाराष्ट्र सहकारी संस्था कायदा कलम ८१ (२अ) नुसार एखाद्या सहकारी संस्था अथवा संस्था प्रकारासाठी राज्य सरकार खर्चाच्या लेखापरीक्षणाचे आदेश देऊ शकते. सहकारी संस्थांचे व्यवस्थापन योग्य व्यावसायिक तत्त्वे आणि पद्धतींनुसार चालले असल्याची खात्री करण्यासाठी सदर प्रकारची लेखापरीक्षण तपासणी केली जाते. संस्था कामकाजात येणाऱ्या अथवा होणाऱ्या खर्चाची पद्धतशीर आणि अचूक नोंदणी होत असल्याची खात्री सदर लेखापरीक्षण तपासणीत केली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ChangeArrowheads="1"/>
          </p:cNvSpPr>
          <p:nvPr/>
        </p:nvSpPr>
        <p:spPr bwMode="auto">
          <a:xfrm>
            <a:off x="228600" y="101769"/>
            <a:ext cx="8686800" cy="66941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en-US" sz="22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a:t>
            </a:r>
            <a:r>
              <a:rPr kumimoji="0" lang="mr-IN" sz="22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ब) कामगिरीचे लेखापरीक्षण : </a:t>
            </a:r>
            <a:endParaRPr kumimoji="0" lang="en-US" sz="22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संस्थेत सर्व स्तरांवर कार्यरत असणाऱ्या व्यवस्थापन पातळ्यांवरील व्यक्ती तसेच एकूण संघटन रचनेची कार्यक्षमता तसेच परिणामकारकता जाणून घेण्यासाठी स्वतंत्र उच्चस्तरीय व्यवस्थेमार्फत केल्या जाणाऱ्या संस्था कामगिरीच्या तपासणीला कामगिरीचे लेखापरीक्षण म्हटले जाते, यालाच व्यवस्थापनाचे लेखापरीक्षण संबोधले जाते.</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1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(क) सामाजिक कार्यांचे लेखापरीक्षण : </a:t>
            </a:r>
            <a:endParaRPr kumimoji="0" lang="en-US" sz="22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तत्त्वांच्या पायावर उभ्या असणाऱ्या सहकारी संस्थेने समाजाचा एक घटक या अर्थाने समाजाच्या तसेच सभासदांच्या सोई-सुविधा, सामाजिक उन्नयन तसेच विकासासाठी केलेल्या कार्याची दखल सदर लेखापरीक्षण प्रकारात घेतली जाते. एका अर्थाने सहकारी संस्थांच्या सामाजिक कामगिरीचा आढावा सदर लेखापरीक्षणात घेतला जातो.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1"/>
          <p:cNvSpPr>
            <a:spLocks noChangeArrowheads="1"/>
          </p:cNvSpPr>
          <p:nvPr/>
        </p:nvSpPr>
        <p:spPr bwMode="auto">
          <a:xfrm>
            <a:off x="228600" y="263353"/>
            <a:ext cx="86868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66"/>
                </a:solidFill>
                <a:effectLst/>
                <a:latin typeface="Arial Unicode MS" pitchFamily="34" charset="-128"/>
                <a:ea typeface="Arial Unicode MS" pitchFamily="34" charset="-128"/>
                <a:cs typeface="Arial Unicode MS" pitchFamily="34" charset="-128"/>
              </a:rPr>
              <a:t>अंतर्गत लेखापरीक्षण : अर्थ आणि स्वरूप</a:t>
            </a:r>
            <a:endParaRPr kumimoji="0" lang="en-US" sz="2800" b="1" i="0" u="none" strike="noStrike" cap="none" normalizeH="0" baseline="0" dirty="0" smtClean="0">
              <a:ln>
                <a:noFill/>
              </a:ln>
              <a:solidFill>
                <a:srgbClr val="FF0066"/>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rgbClr val="FF0066"/>
                </a:solidFill>
                <a:effectLst/>
                <a:latin typeface="Arial Unicode MS" pitchFamily="34" charset="-128"/>
                <a:ea typeface="Arial Unicode MS" pitchFamily="34" charset="-128"/>
                <a:cs typeface="Arial Unicode MS" pitchFamily="34" charset="-128"/>
              </a:rPr>
              <a:t> (</a:t>
            </a:r>
            <a:r>
              <a:rPr kumimoji="0" lang="en-GB" sz="2400" b="0" i="0" u="none" strike="noStrike" cap="none" normalizeH="0" baseline="0" dirty="0" smtClean="0">
                <a:ln>
                  <a:noFill/>
                </a:ln>
                <a:solidFill>
                  <a:srgbClr val="FF0066"/>
                </a:solidFill>
                <a:effectLst/>
                <a:latin typeface="Arial Unicode MS" pitchFamily="34" charset="-128"/>
                <a:ea typeface="Arial Unicode MS" pitchFamily="34" charset="-128"/>
                <a:cs typeface="Arial Unicode MS" pitchFamily="34" charset="-128"/>
              </a:rPr>
              <a:t>Internal Audit - Meaning and Nature)</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व्यापक आकार, मोठ्या प्रमाणातील आर्थिक उलाढाल तसेच कार्यरत कर्मचाऱ्यांची संख्या जास्त असणाऱ्या व्यवसाय संघटनांच्या बाबतीत</a:t>
            </a: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व्यवसायांतर्गत कार्यावर परिणामकारक नियंत्रण ठेवण्यासाठी तसेच आर्थिक शिस्त निश्चित करण्यासाठी वापरले जाणारे साधन म्हणजे अंतर्गत नियंत्रण होय. व्यवसायांतर्गत स्थापित अंतर्गत नियंत्रण विभाग हा सदर कार्य संघटनात्मक नियंत्रण, प्रशासकीय नियंत्रण तसेच हिशेबशास्त्रीय नियंत्रण अशा प्रमुख प्रकारांत विभागून ते व्यवस्थापनाच्या निर्देश आणि नियंत्रणाखाली पार पाडत असतो. अंतर्गत लेखापरीक्षण हा सदर अंतर्गत नियंत्रण प्रक्रियेचाच एक भाग असून तो हिशेबशास्त्रीय नियंत्रणांतर्गत येणारा एक प्रमुख घटक आहे.</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0" y="210236"/>
            <a:ext cx="9144000" cy="63248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66"/>
                </a:solidFill>
                <a:effectLst/>
                <a:latin typeface="Times New Roman" pitchFamily="18" charset="0"/>
                <a:ea typeface="Arial Unicode MS" pitchFamily="34" charset="-128"/>
                <a:cs typeface="Arial Unicode MS" pitchFamily="34" charset="-128"/>
              </a:rPr>
              <a:t>सहकार निबंधकाचे अधिकार </a:t>
            </a: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FF0066"/>
                </a:solidFill>
                <a:effectLst/>
                <a:latin typeface="Times New Roman" pitchFamily="18" charset="0"/>
                <a:ea typeface="Arial Unicode MS" pitchFamily="34" charset="-128"/>
                <a:cs typeface="Arial Unicode MS" pitchFamily="34" charset="-128"/>
              </a:rPr>
              <a:t>(</a:t>
            </a:r>
            <a:r>
              <a:rPr kumimoji="0" lang="en-GB" sz="2200" b="1" i="0" u="none" strike="noStrike" cap="none" normalizeH="0" baseline="0" dirty="0" smtClean="0">
                <a:ln>
                  <a:noFill/>
                </a:ln>
                <a:solidFill>
                  <a:srgbClr val="FF0066"/>
                </a:solidFill>
                <a:effectLst/>
                <a:latin typeface="Times New Roman" pitchFamily="18" charset="0"/>
                <a:ea typeface="Arial Unicode MS" pitchFamily="34" charset="-128"/>
                <a:cs typeface="Times New Roman" pitchFamily="18" charset="0"/>
              </a:rPr>
              <a:t>Powers of Co-operative Registrar)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 संस्थेची नोंदणी करणे : </a:t>
            </a:r>
            <a:endParaRPr kumimoji="0" lang="en-US" sz="24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तत्त्वानुसार आपल्या सदस्य अथवा जनतेच्या आर्थिक हिताचे संवर्धन करणे या उद्देशाने स्थापन होणाऱ्या सहकारी संस्थेची, सहकारी संस्था कायदा कलम ३ अन्वये नोंदणी करण्याचा निबंधकाला अधिकार आहे.</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b="1" dirty="0" smtClean="0">
                <a:solidFill>
                  <a:srgbClr val="0070C0"/>
                </a:solidFill>
                <a:latin typeface="Arial Unicode MS" pitchFamily="34" charset="-128"/>
                <a:ea typeface="Arial Unicode MS" pitchFamily="34" charset="-128"/>
                <a:cs typeface="Arial Unicode MS" pitchFamily="34" charset="-128"/>
              </a:rPr>
              <a:t>२. विशेष प्रश्नांवर निर्णय देण्याचा अधिकार </a:t>
            </a:r>
            <a:endParaRPr lang="en-US" sz="24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एखादी व्यक्ती शेतकरी आहे. किंवा नाही तसेच एखादी व्यक्ती संस्था कार्यक्षेत्रात राहते किंवा नाही, एखादीव्यक्ती कोणताही पेशा, धंदा किंवा व्यवसाय करीत आहे किंवा नाही याचा निर्णय निबंधकाला कलम ११ नुसार घेता येतो.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1"/>
          <p:cNvSpPr>
            <a:spLocks noChangeArrowheads="1"/>
          </p:cNvSpPr>
          <p:nvPr/>
        </p:nvSpPr>
        <p:spPr bwMode="auto">
          <a:xfrm>
            <a:off x="0" y="320933"/>
            <a:ext cx="9144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अंतर्गत लेखापरीक्षण : व्याख्या </a:t>
            </a:r>
            <a:endParaRPr kumimoji="0" lang="en-US"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endParaRPr>
          </a:p>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rPr>
              <a:t>(</a:t>
            </a:r>
            <a:r>
              <a:rPr kumimoji="0" lang="en-GB" sz="2800" b="1"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rPr>
              <a:t>Internal Audit : Definition ) </a:t>
            </a:r>
          </a:p>
          <a:p>
            <a:pPr marL="0" marR="0" lvl="0" indent="0" algn="ctr"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अंतर्गत लेखापरीक्षकांच्या संस्थेने केलेल्या व्याख्येनुसार, </a:t>
            </a:r>
            <a:r>
              <a:rPr kumimoji="0" lang="mr-IN" sz="2400" b="1" i="0" u="none" strike="noStrike" cap="none" normalizeH="0" baseline="0" dirty="0" smtClean="0">
                <a:ln>
                  <a:noFill/>
                </a:ln>
                <a:solidFill>
                  <a:schemeClr val="accent1">
                    <a:lumMod val="50000"/>
                  </a:schemeClr>
                </a:solidFill>
                <a:effectLst/>
                <a:latin typeface="Calibri"/>
                <a:ea typeface="Arial Unicode MS" pitchFamily="34" charset="-128"/>
                <a:cs typeface="Arial Unicode MS" pitchFamily="34" charset="-128"/>
              </a:rPr>
              <a:t>“</a:t>
            </a:r>
            <a:r>
              <a:rPr kumimoji="0" lang="mr-IN" sz="2400" b="1" i="0" u="none" strike="noStrike" cap="none" normalizeH="0" baseline="0" dirty="0" smtClean="0">
                <a:ln>
                  <a:noFill/>
                </a:ln>
                <a:solidFill>
                  <a:schemeClr val="accent1">
                    <a:lumMod val="50000"/>
                  </a:schemeClr>
                </a:solidFill>
                <a:effectLst/>
                <a:latin typeface="Arial Unicode MS" pitchFamily="34" charset="-128"/>
                <a:ea typeface="Arial Unicode MS" pitchFamily="34" charset="-128"/>
                <a:cs typeface="Arial Unicode MS" pitchFamily="34" charset="-128"/>
              </a:rPr>
              <a:t>अंतर्गत लेखापरीक्षण ही व्यवसाय संघटनेचे कार्य सुधारण्यासाठी व त्याद्वारे (संघटनेचे) मूल्यवर्धन करण्यासाठी निर्मित करण्यात आलेली वस्तुनिष्ठ हमी व सल्ला देणारी एक स्वतंत्र प्रक्रिया आहे. पद्धतशीर व शिस्तबद्ध दृष्टिकोणाच्या वापरातून संघटनेअंतर्गत असणारे जोखीम व्यवस्थापन, नियंत्रण आणि प्रशासन यांचे मूल्यमापन करून त्यांची परिणामकारकता वाढवण्यासाठी मदत करून याद्वारे अंतर्गत लेखापरीक्षण संघटनेला आपली उद्दिष्टे पूर्ण करण्यासाठी मदत करते.' "</a:t>
            </a:r>
            <a:endParaRPr kumimoji="0" lang="en-US" sz="2400" b="1" i="0" u="none" strike="noStrike" cap="none" normalizeH="0" baseline="0" dirty="0" smtClean="0">
              <a:ln>
                <a:noFill/>
              </a:ln>
              <a:solidFill>
                <a:schemeClr val="accent1">
                  <a:lumMod val="50000"/>
                </a:schemeClr>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41</a:t>
            </a:fld>
            <a:endParaRPr lang="en-US"/>
          </a:p>
        </p:txBody>
      </p:sp>
      <p:sp>
        <p:nvSpPr>
          <p:cNvPr id="4" name="Rectangle 3"/>
          <p:cNvSpPr/>
          <p:nvPr/>
        </p:nvSpPr>
        <p:spPr>
          <a:xfrm>
            <a:off x="381000" y="1295400"/>
            <a:ext cx="8382000" cy="3970318"/>
          </a:xfrm>
          <a:prstGeom prst="rect">
            <a:avLst/>
          </a:prstGeom>
        </p:spPr>
        <p:txBody>
          <a:bodyPr wrap="square">
            <a:spAutoFit/>
          </a:bodyPr>
          <a:lstStyle/>
          <a:p>
            <a:pPr lvl="0" algn="just" eaLnBrk="0" fontAlgn="base" hangingPunct="0">
              <a:lnSpc>
                <a:spcPct val="150000"/>
              </a:lnSpc>
              <a:spcBef>
                <a:spcPct val="0"/>
              </a:spcBef>
              <a:spcAft>
                <a:spcPct val="0"/>
              </a:spcAft>
            </a:pPr>
            <a:r>
              <a:rPr lang="en-GB" sz="2400" b="1" dirty="0" smtClean="0">
                <a:solidFill>
                  <a:schemeClr val="accent1">
                    <a:lumMod val="50000"/>
                  </a:schemeClr>
                </a:solidFill>
                <a:latin typeface="Times New Roman" pitchFamily="18" charset="0"/>
                <a:ea typeface="Arial Unicode MS" pitchFamily="34" charset="-128"/>
                <a:cs typeface="Times New Roman" pitchFamily="18" charset="0"/>
              </a:rPr>
              <a:t>"Internal Auditing is an independent, objective assurance and consulting activity designed to add value and improve an organization's operations. It helps an organization accomplish its objectives by bringing a systematic, disciplined approach to evaluate and improve the effectiveness of risk management, control and governance processes." </a:t>
            </a:r>
            <a:r>
              <a:rPr lang="en-GB" sz="2400" b="1" dirty="0" smtClean="0">
                <a:latin typeface="Times New Roman" pitchFamily="18" charset="0"/>
                <a:ea typeface="Arial Unicode MS" pitchFamily="34" charset="-128"/>
                <a:cs typeface="Times New Roman" pitchFamily="18" charset="0"/>
              </a:rPr>
              <a:t>– </a:t>
            </a:r>
          </a:p>
          <a:p>
            <a:pPr lvl="0" algn="just" eaLnBrk="0" fontAlgn="base" hangingPunct="0">
              <a:lnSpc>
                <a:spcPct val="150000"/>
              </a:lnSpc>
              <a:spcBef>
                <a:spcPct val="0"/>
              </a:spcBef>
              <a:spcAft>
                <a:spcPct val="0"/>
              </a:spcAft>
            </a:pPr>
            <a:r>
              <a:rPr lang="en-GB" sz="2400" b="1" dirty="0" smtClean="0">
                <a:solidFill>
                  <a:srgbClr val="002060"/>
                </a:solidFill>
                <a:latin typeface="Times New Roman" pitchFamily="18" charset="0"/>
                <a:ea typeface="Arial Unicode MS" pitchFamily="34" charset="-128"/>
                <a:cs typeface="Times New Roman" pitchFamily="18" charset="0"/>
              </a:rPr>
              <a:t>	The Institute of Internal Auditors (IIA))</a:t>
            </a:r>
            <a:endParaRPr lang="en-GB" sz="2400" b="1" dirty="0" smtClean="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
          <p:cNvSpPr>
            <a:spLocks noChangeArrowheads="1"/>
          </p:cNvSpPr>
          <p:nvPr/>
        </p:nvSpPr>
        <p:spPr bwMode="auto">
          <a:xfrm>
            <a:off x="228600" y="865287"/>
            <a:ext cx="86868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२. प्रा. वॉल्टर यांच्या व्याख्येनुसार, </a:t>
            </a:r>
            <a:endParaRPr kumimoji="0" lang="en-US" sz="24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r>
              <a:rPr lang="en-US" sz="2400" b="1" dirty="0" smtClean="0">
                <a:solidFill>
                  <a:srgbClr val="002060"/>
                </a:solidFill>
                <a:latin typeface="Arial Unicode MS" pitchFamily="34" charset="-128"/>
                <a:ea typeface="Arial Unicode MS" pitchFamily="34" charset="-128"/>
                <a:cs typeface="Arial Unicode MS" pitchFamily="34" charset="-128"/>
              </a:rPr>
              <a:t>	</a:t>
            </a:r>
            <a:r>
              <a:rPr kumimoji="0" lang="mr-IN" sz="2400" b="1" i="0" u="none" strike="noStrike" cap="none" normalizeH="0" baseline="0" dirty="0" smtClean="0">
                <a:ln>
                  <a:noFill/>
                </a:ln>
                <a:solidFill>
                  <a:srgbClr val="002060"/>
                </a:solidFill>
                <a:effectLst/>
                <a:latin typeface="Calibri"/>
                <a:ea typeface="Arial Unicode MS" pitchFamily="34" charset="-128"/>
                <a:cs typeface="Arial Unicode MS" pitchFamily="34" charset="-128"/>
              </a:rPr>
              <a:t>“</a:t>
            </a:r>
            <a:r>
              <a:rPr kumimoji="0" lang="mr-IN" sz="24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अंतर्गत लेखापरीक्षण म्हणजे पूर्णवेळ पगारावर निवडलेल्या लेखापरीक्षकाकडून संस्थेच्या आर्थिक आणि कार्यात्मक घटकांचे करण्यात येणारे सातत्यपूर्ण टीकात्मक परीक्षण होय.</a:t>
            </a:r>
            <a:r>
              <a:rPr kumimoji="0" lang="mr-IN" sz="2400" b="1" i="0" u="none" strike="noStrike" cap="none" normalizeH="0" baseline="0" dirty="0" smtClean="0">
                <a:ln>
                  <a:noFill/>
                </a:ln>
                <a:solidFill>
                  <a:srgbClr val="002060"/>
                </a:solidFill>
                <a:effectLst/>
                <a:latin typeface="Calibri"/>
                <a:ea typeface="Arial Unicode MS" pitchFamily="34" charset="-128"/>
                <a:cs typeface="Arial Unicode MS" pitchFamily="34" charset="-128"/>
              </a:rPr>
              <a:t>”</a:t>
            </a:r>
            <a:endParaRPr kumimoji="0" lang="en-US" sz="2400" b="1" i="0" u="none" strike="noStrike" cap="none" normalizeH="0" baseline="0" dirty="0" smtClean="0">
              <a:ln>
                <a:noFill/>
              </a:ln>
              <a:solidFill>
                <a:srgbClr val="002060"/>
              </a:solidFill>
              <a:effectLst/>
              <a:latin typeface="Calibri"/>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2400" b="1" i="0" u="none" strike="noStrike" cap="none" normalizeH="0" baseline="0" dirty="0" smtClean="0">
              <a:ln>
                <a:noFill/>
              </a:ln>
              <a:solidFill>
                <a:srgbClr val="00206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rPr>
              <a:t>("An Internal auditing consists of a continuous critical review of financial and operating activities by staff of auditors functioning as a full time salaried employee“</a:t>
            </a:r>
          </a:p>
          <a:p>
            <a:pPr marL="0" marR="0" lvl="0" indent="0" algn="just" defTabSz="914400" rtl="0" eaLnBrk="0" fontAlgn="base" latinLnBrk="0" hangingPunct="0">
              <a:lnSpc>
                <a:spcPct val="150000"/>
              </a:lnSpc>
              <a:spcBef>
                <a:spcPct val="0"/>
              </a:spcBef>
              <a:spcAft>
                <a:spcPct val="0"/>
              </a:spcAft>
              <a:buClrTx/>
              <a:buSzTx/>
              <a:buFontTx/>
              <a:buNone/>
              <a:tabLst/>
            </a:pPr>
            <a:r>
              <a:rPr lang="en-GB" sz="2400" b="1" dirty="0" smtClean="0">
                <a:solidFill>
                  <a:srgbClr val="002060"/>
                </a:solidFill>
                <a:latin typeface="Times New Roman" pitchFamily="18" charset="0"/>
                <a:ea typeface="Arial Unicode MS" pitchFamily="34" charset="-128"/>
                <a:cs typeface="Times New Roman" pitchFamily="18" charset="0"/>
              </a:rPr>
              <a:t>				</a:t>
            </a:r>
            <a:r>
              <a:rPr kumimoji="0" lang="en-GB" sz="2400" b="1"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rPr>
              <a:t> - Prof. Walter)</a:t>
            </a:r>
            <a:endParaRPr kumimoji="0" lang="en-GB" sz="2400" b="1" i="0" u="none" strike="noStrike" cap="none" normalizeH="0" baseline="0" dirty="0" smtClean="0">
              <a:ln>
                <a:noFill/>
              </a:ln>
              <a:solidFill>
                <a:srgbClr val="002060"/>
              </a:solidFill>
              <a:effectLst/>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1"/>
          <p:cNvSpPr>
            <a:spLocks noChangeArrowheads="1"/>
          </p:cNvSpPr>
          <p:nvPr/>
        </p:nvSpPr>
        <p:spPr bwMode="auto">
          <a:xfrm>
            <a:off x="228600" y="258425"/>
            <a:ext cx="86868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अंतर्गत लेखापरीक्षकाची कर्तव्ये</a:t>
            </a:r>
            <a:endParaRPr kumimoji="0" lang="en-US" sz="2800" b="1" i="0" u="none" strike="noStrike" cap="none" normalizeH="0" baseline="0" dirty="0" smtClean="0">
              <a:ln>
                <a:noFill/>
              </a:ln>
              <a:solidFill>
                <a:srgbClr val="0070C0"/>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(Duties of Internal Auditor) </a:t>
            </a:r>
          </a:p>
          <a:p>
            <a:pPr marL="0" marR="0" lvl="0" indent="0" algn="ctr"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संस्थांचा आर्थिक विषयांची अंतर्गत नियंत्रणाच्या उद्देशाने तपासणी करण्यासाठी नेमण्यात आलेली व्यक्ती म्हणजे अंतर्गत लेखापरीक्षक होय.</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अंतर्गत लेखापरीक्षकांच्या संस्थेने दिलेल्या व्याख्येनुसार, "अंतर्गत लेखापरीक्षक म्हणजे स्वतंत्रपणे आणि वस्तुनिष्ठरित्या संस्थेच्या कार्यांचे मूल्यांकन करणारा संस्थेचा कर्मचारी होय."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Times New Roman" pitchFamily="18" charset="0"/>
                <a:ea typeface="Arial Unicode MS" pitchFamily="34" charset="-128"/>
                <a:cs typeface="Arial Unicode MS" pitchFamily="34" charset="-128"/>
              </a:rPr>
              <a:t>(</a:t>
            </a:r>
            <a:r>
              <a:rPr kumimoji="0" lang="en-GB" sz="2400" b="0" i="0" u="none" strike="noStrike" cap="none" normalizeH="0" baseline="0" dirty="0" smtClean="0">
                <a:ln>
                  <a:noFill/>
                </a:ln>
                <a:solidFill>
                  <a:schemeClr val="tx1"/>
                </a:solidFill>
                <a:effectLst/>
                <a:latin typeface="Times New Roman" pitchFamily="18" charset="0"/>
                <a:ea typeface="Arial Unicode MS" pitchFamily="34" charset="-128"/>
                <a:cs typeface="Times New Roman" pitchFamily="18" charset="0"/>
              </a:rPr>
              <a:t>An Internal auditor is a company employee who independently and objectively evaluates the organization's operations Institute of Internal Auditors (IIA)) </a:t>
            </a:r>
            <a:endParaRPr kumimoji="0" lang="en-GB"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1"/>
          <p:cNvSpPr>
            <a:spLocks noChangeArrowheads="1"/>
          </p:cNvSpPr>
          <p:nvPr/>
        </p:nvSpPr>
        <p:spPr bwMode="auto">
          <a:xfrm>
            <a:off x="228600" y="219418"/>
            <a:ext cx="8686800" cy="59554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अंतर्गत लेखापरीक्षकाची कर्तव्ये आपणास खालीलप्रमाणे पाहता येतील.</a:t>
            </a:r>
            <a:endParaRPr kumimoji="0" lang="en-US"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सहकारी संस्था सभासदांचा प्रतिनिधी म्हणून कार्य करणे </a:t>
            </a:r>
            <a:endParaRPr kumimoji="0" lang="en-US"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tabLst/>
            </a:pPr>
            <a:endParaRPr kumimoji="0" lang="en-US" sz="20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संस्थेच्या भांडवलाचा संस्थेच्या उद्देशानुसार योग्यरित्या वापर होत असल्याचे पाहणे, पतपुरवठा संस्थांच्या बाबतीत विशेषतः आर्थिक शिस्त राखली जात असल्याचे निश्चित करणे, संस्थेच्या आर्थिक व्यवहारात अनियमितता दिसून येत असल्यास त्याकडे संचालक मंडळ व सभासदांचे लक्ष वेधणे आणि संस्थेचे कार्य हे सहकारी कायदे नियम तसेच सहकारी तत्त्वांना अनुसरून चालले असल्याचे निश्चित करणे इत्यादी गोष्टी संस्था सभासद प्रतिनिधी म्हणून अंतर्गत लेखापरीक्षकांनी केल्या पाहिजेत.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1"/>
          <p:cNvSpPr>
            <a:spLocks noChangeArrowheads="1"/>
          </p:cNvSpPr>
          <p:nvPr/>
        </p:nvSpPr>
        <p:spPr bwMode="auto">
          <a:xfrm>
            <a:off x="228600" y="664363"/>
            <a:ext cx="8686800" cy="54476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२. लेखांकन आणि हिशेब मांडणी पद्धतीची पडताळणी करणे :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अंतर्गत लेखापरीक्षक हा सहकारी संस्थेचाच एक कर्मचारी असल्याने त्याला संस्थेच्या कार्याची आणि उद्देशाची संपूर्ण माहिती असणे गृहीत असते. या अनुषंगाने सहकारी संस्थेद्वारे ठेवली जाणारी विविध आर्थिक पत्रके, दस्तऐवज आणि हिशेब हे कायदे व नियमांना अनुसरून ठेवले असल्याचे निश्चित करणे तसेच आर्थिक पत्रकाद्वारे संस्थेची</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खरीखुरी आर्थिक स्थिती व्यक्त होत असल्याची खात्री करणे आणि लेखांकन कार्यात लेखांकन तत्त्वे तसेच परंपरांचे पालन होत असल्यास निश्चित करणे हे अंतर्गत लेखापरीक्षकाचे प्रमुख कर्तव्य आहे.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46</a:t>
            </a:fld>
            <a:endParaRPr lang="en-US"/>
          </a:p>
        </p:txBody>
      </p:sp>
      <p:sp>
        <p:nvSpPr>
          <p:cNvPr id="4" name="Rectangle 3"/>
          <p:cNvSpPr/>
          <p:nvPr/>
        </p:nvSpPr>
        <p:spPr>
          <a:xfrm>
            <a:off x="228600" y="1600201"/>
            <a:ext cx="8610600" cy="3416320"/>
          </a:xfrm>
          <a:prstGeom prst="rect">
            <a:avLst/>
          </a:prstGeom>
        </p:spPr>
        <p:txBody>
          <a:bodyPr wrap="square">
            <a:spAutoFit/>
          </a:bodyPr>
          <a:lstStyle/>
          <a:p>
            <a:pPr algn="just">
              <a:lnSpc>
                <a:spcPct val="150000"/>
              </a:lnSpc>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अंतर्गत लेखापरीक्षकांच्या पडताळणीत या संदर्भात कोणतेही दोष अथवा कमतरता आढळून आल्यास या संबंधात आवश्यक अशा सूचना अंतर्गत लेखापरीक्षकाद्वारे संबंधित विभाग व व्यक्तीस केल्या गेल्या पाहिजेत आणि या प्रकारे संस्थेच्या हिशेबात व पर्यायाने कारभारात जास्तीतजास्त पारदर्शकता आणण्यासाठी अंतर्गत लेखापरीक्षकाने कार्य केले पाहिजे. याचा उपयोग सभासदांची विश्वासार्हता वाढण्यात होत असतो.</a:t>
            </a:r>
            <a:endParaRPr lang="en-US" sz="24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1"/>
          <p:cNvSpPr>
            <a:spLocks noChangeArrowheads="1"/>
          </p:cNvSpPr>
          <p:nvPr/>
        </p:nvSpPr>
        <p:spPr bwMode="auto">
          <a:xfrm>
            <a:off x="304800" y="475357"/>
            <a:ext cx="86106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३. लेखापरीक्षण कार्यासंदर्भात दिशा-निर्देश देणे :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संस्थेचे उद्देश आणि सहकार कायद्यात अनुसरून संस्थेने हिशेबाची कोणती पुस्तके, जमा-खर्च नोंदवह्या ठेवल्या पाहिजेत याबद्दल तसेच रोख रक्कम ठेवण्याची पद्धत आणि तिची सुरक्षितता, विविध कागदपत्रे, इतिवृत्त नोंदी, कर्ज व्यवहार याबाबत घ्यावयाची दक्षता इत्यादींबद्दल अंतर्गत लेखापरीक्षण योग्य आहे असे दिशा-निर्देश दिले पाहिजेत. </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यासोबतच संबंधित सहकारी संस्थांच्या नियामक संस्थांनी वेळोवेळी जारी केलेल्या दिशा-निर्देशांचे व सूचनांचे पालन संस्थेद्वारे योग्य प्रकारे होत असल्याचे निर्धारित करणे हे अंतर्गत लेखापरीक्षकाचे एक प्रमुख कर्तव्य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47</a:t>
            </a:fld>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1"/>
          <p:cNvSpPr>
            <a:spLocks noChangeArrowheads="1"/>
          </p:cNvSpPr>
          <p:nvPr/>
        </p:nvSpPr>
        <p:spPr bwMode="auto">
          <a:xfrm>
            <a:off x="228600" y="789087"/>
            <a:ext cx="86868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४. संस्थेच्या व्यवहाराची तपासणी :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संस्थेच्या व्यवहाराची तपासणी म्हणजे संस्था व्यवहारासंबंधी ठेवत असलेली नोंद पुस्तके आणि हिशेबाच्या वह्या यातील नोंदी होत. संस्थेत वर्षभरात तारखेनुसार वर्षभर झालेल्या व्यवहाराच्या नोंदी, पावत्या, दस्त आणि अन्य कागद अंतर्गत लेखापरीक्षकाने तपासले पाहिजेत, रोकड रकमेचे पुस्तक आणि प्रत्यक्ष रोकड यांचा मेळ तपासला पाहिजे. सहकारी संस्थेने हिशेब पुस्तकाच्या आधारे वर्ष अखेरीस तयार केलेल्या नफा-तोटापत्रक, तेरीजपत्रक आणि ताळेबंदाची तपासणी केली पाहिजे.</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48</a:t>
            </a:fld>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1"/>
          <p:cNvSpPr>
            <a:spLocks noChangeArrowheads="1"/>
          </p:cNvSpPr>
          <p:nvPr/>
        </p:nvSpPr>
        <p:spPr bwMode="auto">
          <a:xfrm>
            <a:off x="228600" y="1154416"/>
            <a:ext cx="8686800" cy="43858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५. संस्थेच्या व्यवहाराबाबतीत खुलासे मागणे :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अंतर्गत लेखापरीक्षकाने लेखापरीक्षण करताना सहकारी संस्थेने केलेले मोठे व्यवहार, अपुऱ्या नोंदी आणि अपुरी कागदपत्रे असणारे व्यवहार, उद्देश सोडून होणारे व्यवहार इत्यादींबाबतीत आवश्यक खुलासे आणि स्पष्टीकरणे मागितली पाहिजेत व गंभीर बाबी आढळल्यास त्या संस्थाचालकांच्या नजरेस आणून दिल्या पाहिजेत.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49</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304800" y="660023"/>
            <a:ext cx="86106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३. संस्थांचे वर्गीकरण करणे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क्षेत्रात येणाऱ्या संस्थांचे एका किंवा दुसऱ्या वर्गात अथवा उपवर्गात वर्गीकरण करण्याचा अधिकार कलम १२ अन्वये निबंधकाला प्राप्त आहे.</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rgbClr val="0070C0"/>
                </a:solidFill>
                <a:latin typeface="Arial Unicode MS" pitchFamily="34" charset="-128"/>
                <a:ea typeface="Arial Unicode MS" pitchFamily="34" charset="-128"/>
                <a:cs typeface="Arial Unicode MS" pitchFamily="34" charset="-128"/>
              </a:rPr>
              <a:t>४. संस्था पोटनियमात सुधारणेसाठी आदेश देण्याचा अधिकार :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एखाद्या संस्थेच्या पोटनियमात संस्थेच्या हितासाठी बदल करणे आवश्यक आहे असे निबंधकाचे मत झाल्यास कलम १४ नुसार निबंधक अशा संस्थेला विशिष्ट मुदतीत आपल्या पोटनियमात सुधारणा करण्यासाठी आदेश देऊ शकतो.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50</a:t>
            </a:fld>
            <a:endParaRPr lang="en-US"/>
          </a:p>
        </p:txBody>
      </p:sp>
      <p:sp>
        <p:nvSpPr>
          <p:cNvPr id="4" name="Rectangle 3"/>
          <p:cNvSpPr/>
          <p:nvPr/>
        </p:nvSpPr>
        <p:spPr>
          <a:xfrm>
            <a:off x="381000" y="1305342"/>
            <a:ext cx="8458200" cy="3831818"/>
          </a:xfrm>
          <a:prstGeom prst="rect">
            <a:avLst/>
          </a:prstGeom>
        </p:spPr>
        <p:txBody>
          <a:bodyPr wrap="square">
            <a:spAutoFit/>
          </a:bodyPr>
          <a:lstStyle/>
          <a:p>
            <a:pPr lvl="0" indent="457200" algn="just" eaLnBrk="0" fontAlgn="base" hangingPunct="0">
              <a:lnSpc>
                <a:spcPct val="150000"/>
              </a:lnSpc>
              <a:spcBef>
                <a:spcPct val="0"/>
              </a:spcBef>
              <a:spcAft>
                <a:spcPct val="0"/>
              </a:spcAft>
            </a:pPr>
            <a:r>
              <a:rPr lang="mr-IN" sz="2600" b="1" dirty="0" smtClean="0">
                <a:solidFill>
                  <a:srgbClr val="0070C0"/>
                </a:solidFill>
                <a:latin typeface="Arial Unicode MS" pitchFamily="34" charset="-128"/>
                <a:ea typeface="Arial Unicode MS" pitchFamily="34" charset="-128"/>
                <a:cs typeface="Arial Unicode MS" pitchFamily="34" charset="-128"/>
              </a:rPr>
              <a:t>६. सहकारी संस्थेच्या आर्थिक व्यवहारावर प्रकाश टाकणे :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lvl="0" indent="457200" algn="just" eaLnBrk="0" fontAlgn="base" hangingPunct="0">
              <a:lnSpc>
                <a:spcPct val="150000"/>
              </a:lnSpc>
              <a:spcBef>
                <a:spcPct val="0"/>
              </a:spcBef>
              <a:spcAft>
                <a:spcPct val="0"/>
              </a:spcAft>
            </a:pPr>
            <a:endParaRPr lang="en-US" sz="1600" dirty="0" smtClean="0">
              <a:latin typeface="Arial Unicode MS" pitchFamily="34" charset="-128"/>
              <a:ea typeface="Arial Unicode MS" pitchFamily="34" charset="-128"/>
              <a:cs typeface="Arial Unicode MS" pitchFamily="34" charset="-128"/>
            </a:endParaRPr>
          </a:p>
          <a:p>
            <a:pPr lvl="0" indent="457200" algn="just" eaLnBrk="0" fontAlgn="base" hangingPunct="0">
              <a:lnSpc>
                <a:spcPct val="150000"/>
              </a:lnSpc>
              <a:spcBef>
                <a:spcPct val="0"/>
              </a:spcBef>
              <a:spcAft>
                <a:spcPct val="0"/>
              </a:spcAft>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सहकारी संस्था करीत असलेल्या सर्व आर्थिक व्यवहारांची तपासणी अंतर्गत लेखापरीक्षकाने केलीपाहिजे. त्यात निधी प्राप्तीचे मार्ग, निधीचा वापर, मालमत्तेचा वापर, दायित्व, त्यातून संस्था करीत असलेले आर्थिक व्यवहार या सर्व बाबींकडे लक्ष देऊन त्यातून प्राप्त झालेल्या माहितीच्या आधारे संस्थेच्या आर्थिक व्यवहारावर लेखापरीक्षकाने प्रकाश टाकला पाहिजे.</a:t>
            </a:r>
            <a:endParaRPr lang="mr-IN"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1"/>
          <p:cNvSpPr>
            <a:spLocks noChangeArrowheads="1"/>
          </p:cNvSpPr>
          <p:nvPr/>
        </p:nvSpPr>
        <p:spPr bwMode="auto">
          <a:xfrm>
            <a:off x="228600" y="1024384"/>
            <a:ext cx="8686800" cy="43858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७. हिशेबात दक्षता पाळणे :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अंतर्गत लेखापरीक्षकाने संस्थेच्या हिशेबाबाबत अत्यंत दक्ष राहून हिशेबात केलेल्या चुकांच्या नोंदी घेतल्या पाहिजेत व त्यांची शक्य तेथे वेळेत दुरुस्ती करून घेतली पाहिजे. परंतु हेतुपुरस्सर केलेल्या चुका, आर्थिक अपहार, अफरातफर, फसवणूक, नियमबाहा खर्च इत्यादींबाबतच्या गंभीरतेनुसार तो संस्था चालकांच्या व सभासदांच्या नजरेस आणून संबंधित व्यक्तीवर कारवाई व्हावी या दृष्टीने अंतर्गत लेखापरीक्षकाने पावले टाकणे आवश्यक आहे.</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51</a:t>
            </a:fld>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52</a:t>
            </a:fld>
            <a:endParaRPr lang="en-US"/>
          </a:p>
        </p:txBody>
      </p:sp>
      <p:sp>
        <p:nvSpPr>
          <p:cNvPr id="4" name="Rectangle 3"/>
          <p:cNvSpPr/>
          <p:nvPr/>
        </p:nvSpPr>
        <p:spPr>
          <a:xfrm>
            <a:off x="381000" y="1295400"/>
            <a:ext cx="8229600" cy="3831818"/>
          </a:xfrm>
          <a:prstGeom prst="rect">
            <a:avLst/>
          </a:prstGeom>
        </p:spPr>
        <p:txBody>
          <a:bodyPr wrap="square">
            <a:spAutoFit/>
          </a:bodyPr>
          <a:lstStyle/>
          <a:p>
            <a:pPr lvl="0" indent="457200" algn="just" eaLnBrk="0" fontAlgn="base" hangingPunct="0">
              <a:lnSpc>
                <a:spcPct val="150000"/>
              </a:lnSpc>
              <a:spcBef>
                <a:spcPct val="0"/>
              </a:spcBef>
              <a:spcAft>
                <a:spcPct val="0"/>
              </a:spcAft>
            </a:pPr>
            <a:r>
              <a:rPr lang="mr-IN" sz="2600" b="1" dirty="0" smtClean="0">
                <a:solidFill>
                  <a:srgbClr val="0070C0"/>
                </a:solidFill>
                <a:latin typeface="Arial Unicode MS" pitchFamily="34" charset="-128"/>
                <a:ea typeface="Arial Unicode MS" pitchFamily="34" charset="-128"/>
                <a:cs typeface="Arial Unicode MS" pitchFamily="34" charset="-128"/>
              </a:rPr>
              <a:t>८. कागदपत्रे छाननी आणि रोकड तपासणी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lvl="0" indent="457200" algn="just" eaLnBrk="0" fontAlgn="base" hangingPunct="0">
              <a:lnSpc>
                <a:spcPct val="150000"/>
              </a:lnSpc>
              <a:spcBef>
                <a:spcPct val="0"/>
              </a:spcBef>
              <a:spcAft>
                <a:spcPct val="0"/>
              </a:spcAft>
            </a:pPr>
            <a:endParaRPr lang="en-US" sz="1600" dirty="0" smtClean="0">
              <a:latin typeface="Arial Unicode MS" pitchFamily="34" charset="-128"/>
              <a:ea typeface="Arial Unicode MS" pitchFamily="34" charset="-128"/>
              <a:cs typeface="Arial Unicode MS" pitchFamily="34" charset="-128"/>
            </a:endParaRPr>
          </a:p>
          <a:p>
            <a:pPr lvl="0" indent="457200" algn="just" eaLnBrk="0" fontAlgn="base" hangingPunct="0">
              <a:lnSpc>
                <a:spcPct val="150000"/>
              </a:lnSpc>
              <a:spcBef>
                <a:spcPct val="0"/>
              </a:spcBef>
              <a:spcAft>
                <a:spcPct val="0"/>
              </a:spcAft>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अंतर्गत लेखापरीक्षकाने संस्थेचे तेरीजपत्रक, नफा-तोटापत्रक, ताळेबंद इत्यादींची काळजीपूर्वक तपासणी करावी. रोकड वही, बँक बुक, पावत्या तसेच एकूण रोकड आणि तिजोरीतील रोकड यांची तपासणी करावी. गुदामातील शिल्लक मालाची तपासणी करावी. या सर्वांत कोणताही गैरव्यवहार आढळल्यास तो संस्थाचालकांच्या नजरेस आणावा.</a:t>
            </a:r>
            <a:endParaRPr lang="mr-IN"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1"/>
          <p:cNvSpPr>
            <a:spLocks noChangeArrowheads="1"/>
          </p:cNvSpPr>
          <p:nvPr/>
        </p:nvSpPr>
        <p:spPr bwMode="auto">
          <a:xfrm>
            <a:off x="228600" y="607368"/>
            <a:ext cx="8610600" cy="51244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९. वैधानिक लेखापरीक्षण कार्यास साहाय्यभूत अशा कायदेशीर बाबींची पडताळणी करणे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सहकारी संस्थेच्या वैधानिक लेखापरीक्षण कार्यात कमीतकमी दोष अथवा चुका आढळाव्यात व संस्थेचे कार्य आदर्श रीतीने चालल्याचे दिसावे यासाठी अंतर्गत लेखापरीक्षकाने महाराष्ट्र सहकारी संस्था कायदा, १९६० अंतर्गत कलम ८१ (२) नुसार लेखापरीक्षण कार्यात तपासणी अथवा पडताळणीसाठी अंतर्भूत करावयाच्या गोष्टींची पडताळणी करून, सदर बाबतीत कोणतेही दोष अथवा कमतरता राहू नयेत यासाठी प्रयत्न केले पाहिजेत</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53</a:t>
            </a:fld>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1"/>
          <p:cNvSpPr>
            <a:spLocks noChangeArrowheads="1"/>
          </p:cNvSpPr>
          <p:nvPr/>
        </p:nvSpPr>
        <p:spPr bwMode="auto">
          <a:xfrm>
            <a:off x="228600" y="503032"/>
            <a:ext cx="8686800" cy="574772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सहकारी (वैधानिक) लेखापरीक्षकाच्या जबाबदाऱ्या</a:t>
            </a:r>
            <a:endParaRPr kumimoji="0" lang="en-US" sz="28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(Responsibilities of Co-operative Auditor)</a:t>
            </a:r>
            <a:endParaRPr kumimoji="0" lang="en-US" sz="2400" b="0" i="0" u="none" strike="noStrike" cap="none" normalizeH="0" baseline="0" dirty="0" smtClean="0">
              <a:ln>
                <a:noFill/>
              </a:ln>
              <a:solidFill>
                <a:srgbClr val="0070C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sz="14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CC0099"/>
                </a:solidFill>
                <a:effectLst/>
                <a:latin typeface="Arial Unicode MS" pitchFamily="34" charset="-128"/>
                <a:ea typeface="Arial Unicode MS" pitchFamily="34" charset="-128"/>
                <a:cs typeface="Arial Unicode MS" pitchFamily="34" charset="-128"/>
              </a:rPr>
              <a:t>१. नफा-तोटा पत्रक आणि ताळेबंद प्रमाणीकरणासंबंधी जबाबदाऱ्या </a:t>
            </a:r>
            <a:endParaRPr kumimoji="0" lang="en-US" sz="2600" b="0" i="0" u="none" strike="noStrike" cap="none" normalizeH="0" baseline="0" dirty="0" smtClean="0">
              <a:ln>
                <a:noFill/>
              </a:ln>
              <a:solidFill>
                <a:srgbClr val="CC0099"/>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 लेखापरीक्षकाने त्याचा तपासणी अहवाल दाखल करताना त्यात संस्थेचे नफा-तोटापत्रक तसेच ताळेबंद, संस्थेने केलेल्या लेखांकनानुसार असल्याचे तसेच संस्थेच्या कामकाजाचे योग्य आणि खरे रूप दर्शवीत असल्याचे प्रमाणीकरण करणे गरजेचे आहे.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सदर जबाबदारी पार पाडताना लेखापरीक्षकाने पुढील गोष्टींची काळजीपूर्वक तपासणी करणे गरजेचे आहे.</a:t>
            </a:r>
            <a:endParaRPr kumimoji="0" lang="mr-IN" sz="2400" b="1" i="0" u="none" strike="noStrike" cap="none" normalizeH="0" baseline="0" dirty="0" smtClean="0">
              <a:ln>
                <a:noFill/>
              </a:ln>
              <a:solidFill>
                <a:schemeClr val="accent1">
                  <a:lumMod val="75000"/>
                </a:schemeClr>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54</a:t>
            </a:fld>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1"/>
          <p:cNvSpPr>
            <a:spLocks noChangeArrowheads="1"/>
          </p:cNvSpPr>
          <p:nvPr/>
        </p:nvSpPr>
        <p:spPr bwMode="auto">
          <a:xfrm>
            <a:off x="228600" y="246872"/>
            <a:ext cx="86868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 संस्थेच्या कामकाज आणि आर्थिक व्यवहारांची दैनंदिन नोंद ठेवली जाते याची खात्री करणे.</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 ताळेबंदात दर्शविलेल्या मालमत्ता आणि तारणांचे प्रत्यक्ष परीक्षण करणे.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 संस्थेवरील सर्व दायित्वे ताळेबंदात दर्शविली असल्याची खात्री करणे.</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(ड) संस्थेचे लेखांकन शासकीय तसेच सनदी लेखापाल संस्थेने जारी केलेल्या मानकांना अनुसरून केलेले आहे व त्याला अनुसरूनच नफा-तोटापत्रक व ताळेबंद तयार केला आहे याची खात्री करणे.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(इ) संस्थेने कामकाज व लेखांकनासंबंधी निगडित सर्व कायदेशीर बाबींचे पालन केले आहे.</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(फ) बुडीत व थकीत कर्जांचे योग्य मूल्यमापन झाल्याची खात्री करणे.</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 रोकड तपासणी करणे.</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55</a:t>
            </a:fld>
            <a:endParaRPr 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1"/>
          <p:cNvSpPr>
            <a:spLocks noChangeArrowheads="1"/>
          </p:cNvSpPr>
          <p:nvPr/>
        </p:nvSpPr>
        <p:spPr bwMode="auto">
          <a:xfrm>
            <a:off x="228600" y="620807"/>
            <a:ext cx="8686800" cy="59323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CC0099"/>
                </a:solidFill>
                <a:effectLst/>
                <a:latin typeface="Arial Unicode MS" pitchFamily="34" charset="-128"/>
                <a:ea typeface="Arial Unicode MS" pitchFamily="34" charset="-128"/>
                <a:cs typeface="Arial Unicode MS" pitchFamily="34" charset="-128"/>
              </a:rPr>
              <a:t>२. हिशेबातील फसवणूक व गैरकारभाराचा शोध घेणे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लेखापरीक्षकाने त्याचे लेखापरीक्षणाचे ज्ञान, कौशल्य आणि अधिकार यांचा पूर्ण वापर करून संस्थेच्या लेखांकनातील चुका तसेच संस्था आर्थिक व्यवहारातील फसवणूक अथवा गैरप्रकारांचा शोध घेतला पाहिजे. सदर जबाबदारी पार पाडताना त्याने त्याला आवश्यक अशी सर्व प्रकारची माहिती गोळा केली पाहिजे. तसेच त्याच्या शंका व आक्षेपांवर संस्था व्यवस्थापनाचे स्पष्टीकरण घेतले पाहिजे.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महाराष्ट्र सहकारी संस्था कायदा कलम ८१ (१) नुसार लेखापरीक्षकाने त्याला संस्थेच्या लेखापरीक्षणात आढळलेल्या आर्थिक अनियमितता, तसेच गैरप्रकार यांचा तपशील आपल्या अहवालाद्वारा देणे आवश्यक आहे.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56</a:t>
            </a:fld>
            <a:endParaRPr lang="en-US"/>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1"/>
          <p:cNvSpPr>
            <a:spLocks noChangeArrowheads="1"/>
          </p:cNvSpPr>
          <p:nvPr/>
        </p:nvSpPr>
        <p:spPr bwMode="auto">
          <a:xfrm>
            <a:off x="228600" y="753576"/>
            <a:ext cx="86868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CC0099"/>
                </a:solidFill>
                <a:latin typeface="Arial Unicode MS" pitchFamily="34" charset="-128"/>
                <a:ea typeface="Arial Unicode MS" pitchFamily="34" charset="-128"/>
                <a:cs typeface="Arial Unicode MS" pitchFamily="34" charset="-128"/>
              </a:rPr>
              <a:t>३. थकीत कर्जाचे परीक्षण </a:t>
            </a:r>
            <a:endParaRPr lang="en-US" sz="2600" b="1" dirty="0" smtClean="0">
              <a:solidFill>
                <a:srgbClr val="CC0099"/>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 प्रकारांवरील वाढलेल्या कर्जाच्या बोज्याचे प्रमाण तसेच अनिष्पादित मालमत्तांचे वाढलेले प्रमाण विचारात घेऊन सहकारी संस्थांच्या थकीत कर्जप्रकरणांचे काळजीपूर्वक परीक्षण करण्याची विशेष जबाबदारी सहकारी लेखापरीक्षकांना देण्यात आली आहे. सदर परीक्षण करताना लेखापरीक्षकाने थकीत कर्जांच्या वसुलीची शक्यता तपासणे तसेच अशा कर्जांचे बुडीत, संशयास्पद आणि चांगली अशा प्रकारांत वर्गीकरण करणे आवश्यक आहे.</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57</a:t>
            </a:fld>
            <a:endParaRPr lang="en-US"/>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58</a:t>
            </a:fld>
            <a:endParaRPr lang="en-US"/>
          </a:p>
        </p:txBody>
      </p:sp>
      <p:sp>
        <p:nvSpPr>
          <p:cNvPr id="4" name="Rectangle 3"/>
          <p:cNvSpPr/>
          <p:nvPr/>
        </p:nvSpPr>
        <p:spPr>
          <a:xfrm>
            <a:off x="381000" y="1295400"/>
            <a:ext cx="8458200" cy="4108817"/>
          </a:xfrm>
          <a:prstGeom prst="rect">
            <a:avLst/>
          </a:prstGeom>
        </p:spPr>
        <p:txBody>
          <a:bodyPr wrap="square">
            <a:spAutoFit/>
          </a:bodyPr>
          <a:lstStyle/>
          <a:p>
            <a:pPr lvl="0" indent="457200" algn="just" eaLnBrk="0" fontAlgn="base" hangingPunct="0">
              <a:lnSpc>
                <a:spcPct val="150000"/>
              </a:lnSpc>
              <a:spcBef>
                <a:spcPct val="0"/>
              </a:spcBef>
              <a:spcAft>
                <a:spcPct val="0"/>
              </a:spcAft>
            </a:pPr>
            <a:r>
              <a:rPr lang="mr-IN" sz="2600" b="1" dirty="0" smtClean="0">
                <a:solidFill>
                  <a:srgbClr val="CC0099"/>
                </a:solidFill>
                <a:latin typeface="Arial Unicode MS" pitchFamily="34" charset="-128"/>
                <a:ea typeface="Arial Unicode MS" pitchFamily="34" charset="-128"/>
                <a:cs typeface="Arial Unicode MS" pitchFamily="34" charset="-128"/>
              </a:rPr>
              <a:t>४. लेखापरीक्षणाचे कार्य योग्य प्रकारे करण्याची जबाबदारी सहकारी : </a:t>
            </a:r>
            <a:endParaRPr lang="en-US" sz="2600" b="1" dirty="0" smtClean="0">
              <a:solidFill>
                <a:srgbClr val="CC0099"/>
              </a:solidFill>
              <a:latin typeface="Arial Unicode MS" pitchFamily="34" charset="-128"/>
              <a:ea typeface="Arial Unicode MS" pitchFamily="34" charset="-128"/>
              <a:cs typeface="Arial Unicode MS" pitchFamily="34" charset="-128"/>
            </a:endParaRPr>
          </a:p>
          <a:p>
            <a:pPr lvl="0" indent="457200" algn="just" eaLnBrk="0" fontAlgn="base" hangingPunct="0">
              <a:lnSpc>
                <a:spcPct val="150000"/>
              </a:lnSpc>
              <a:spcBef>
                <a:spcPct val="0"/>
              </a:spcBef>
              <a:spcAft>
                <a:spcPct val="0"/>
              </a:spcAft>
            </a:pPr>
            <a:endParaRPr lang="en-US" sz="2600" dirty="0" smtClean="0">
              <a:solidFill>
                <a:srgbClr val="CC0099"/>
              </a:solidFill>
              <a:latin typeface="Arial" pitchFamily="34" charset="0"/>
              <a:cs typeface="Arial" pitchFamily="34" charset="0"/>
            </a:endParaRPr>
          </a:p>
          <a:p>
            <a:pPr lvl="0" indent="45720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संस्था लेखापरीक्षणाचे कार्य मुख्य लेखापरीक्षकाने स्वतः अथवा आपल्या मदतनिसांकरवी केले असल्यास, सदर कार्य करताना मदतनिसांना आवश्यक सूचना देणे व काम योग्य प्रकारे होत असल्याची खात्री करणे ही लेखापरीक्षकाची जबाबदारी आहे.</a:t>
            </a:r>
            <a:endParaRPr lang="mr-IN"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1"/>
          <p:cNvSpPr>
            <a:spLocks noChangeArrowheads="1"/>
          </p:cNvSpPr>
          <p:nvPr/>
        </p:nvSpPr>
        <p:spPr bwMode="auto">
          <a:xfrm>
            <a:off x="228600" y="768489"/>
            <a:ext cx="86868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CC0099"/>
                </a:solidFill>
                <a:latin typeface="Arial Unicode MS" pitchFamily="34" charset="-128"/>
                <a:ea typeface="Arial Unicode MS" pitchFamily="34" charset="-128"/>
                <a:cs typeface="Arial Unicode MS" pitchFamily="34" charset="-128"/>
              </a:rPr>
              <a:t>५. अयोग्य व अनावश्यक खर्चाना आक्षेप घेणे : </a:t>
            </a:r>
            <a:endParaRPr lang="en-US" sz="2600" b="1" dirty="0" smtClean="0">
              <a:solidFill>
                <a:srgbClr val="CC0099"/>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 लेखापरीक्षणात आढळून येणारे अनावश्यक व अयोग्य खर्च जरी ते संस्था व्यवस्थापनाद्वारे मान्य वा अधिकृत केले असले तरी त्यांना आक्षेप घेणे व त्याबद्दल टीपा नोंदवणे तसेच त्यांच्या वसुलीसाठी संस्था व्यवस्थापनासोबत चर्चा करणे ही लेखापरीक्षकाची जबाबदारी आहे. अशा खर्चाच्या वसुलीची कारवाई संस्थेद्वारे केली न गेल्यास त्याबद्दल आपल्या अहवालात सदर गोष्ट नमूद करणे हीसुद्धा लेखापरीक्षकाची जबाबदारी आहे.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संस्थेच्या कामकाजाशी निगडित नसणारे, व्यवस्थापकीय व्यक्तींचे वैयक्तिक खर्च, प्रसिद्धी अथवा जाहिरातींवरील अवाढव्य खर्च, बेकायदेशीर दलाली, इत्यादी खर्चांचा अयोग्य व अनावश्यक खर्चात समावेश 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59</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0" y="309519"/>
            <a:ext cx="91440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५. संस्था एकत्रीकरण, हस्तांतरण, विभागणी किंवा रूपांतर करणे : </a:t>
            </a:r>
            <a:endParaRPr kumimoji="0" lang="en-US" sz="26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 कायदा कलम १७ नुसार संस्था संमत ठरावानुसार संस्थांचे एकत्रीकरण, दायित्वे व मालमत्तांचे पूर्णतः अथवा अंशतः हस्तांतरण, संस्था विभागणी किंवा संस्था प्रकाराचे रूपांतरण याला निबंधक मान्यता देऊ शकतो किंवा कलम १८ नुसार यासाठी आदेश देऊ शकतो.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rgbClr val="0070C0"/>
                </a:solidFill>
                <a:latin typeface="Arial Unicode MS" pitchFamily="34" charset="-128"/>
                <a:ea typeface="Arial Unicode MS" pitchFamily="34" charset="-128"/>
                <a:cs typeface="Arial Unicode MS" pitchFamily="34" charset="-128"/>
              </a:rPr>
              <a:t>६. सहकारी बँकांचे एकत्रीकरण करणे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सामाजिक हिताच्या दृष्टीने व योग्य व्यवस्थापनाच्या निश्चितीसाठी दोन किंवा अधिक सहकारी बँकांच्या एकत्रीकरणाची गरज सहकार निबंधकाला वाटल्यास अशा एकत्रीकरणासाठी कलम १८ (अ) नुसार निबंधक राज्य शासनाच्या संमतीने त्याप्रमाणे सूचित करू शकतो.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1"/>
          <p:cNvSpPr>
            <a:spLocks noChangeArrowheads="1"/>
          </p:cNvSpPr>
          <p:nvPr/>
        </p:nvSpPr>
        <p:spPr bwMode="auto">
          <a:xfrm>
            <a:off x="228600" y="849154"/>
            <a:ext cx="86106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CC0099"/>
                </a:solidFill>
                <a:effectLst/>
                <a:latin typeface="Arial Unicode MS" pitchFamily="34" charset="-128"/>
                <a:ea typeface="Arial Unicode MS" pitchFamily="34" charset="-128"/>
                <a:cs typeface="Arial Unicode MS" pitchFamily="34" charset="-128"/>
              </a:rPr>
              <a:t>६. सहकारी संस्थांना वित्तीय आणि प्रशासकीय यंत्रणा निर्मितीसाठी मदत करणे: </a:t>
            </a:r>
            <a:endParaRPr kumimoji="0" lang="en-US" sz="2600" b="0" i="0" u="none" strike="noStrike" cap="none" normalizeH="0" baseline="0" dirty="0" smtClean="0">
              <a:ln>
                <a:noFill/>
              </a:ln>
              <a:solidFill>
                <a:srgbClr val="CC0099"/>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आकाराने लहान असणाऱ्या सहकारी संस्था स्वरूपांसाठी त्यांचे कामकाज नियमानुसार व अचूक व्हावे तसेच अशा संस्थांची कार्यक्षमता वाढावी यासाठी अशा संस्थांवर नेमण्यात आलेल्या लेखापरीक्षकांवर अशा संस्थांना त्या दृष्टीने योग्य यंत्रणा निर्मित करण्यासाठी मदत व मार्गदर्शन करण्याची विशेष जबाबदारी देण्यात आली. आहे.</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60</a:t>
            </a:fld>
            <a:endParaRPr 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61</a:t>
            </a:fld>
            <a:endParaRPr lang="en-US"/>
          </a:p>
        </p:txBody>
      </p:sp>
      <p:sp>
        <p:nvSpPr>
          <p:cNvPr id="4" name="Rectangle 3"/>
          <p:cNvSpPr/>
          <p:nvPr/>
        </p:nvSpPr>
        <p:spPr>
          <a:xfrm>
            <a:off x="228600" y="1720840"/>
            <a:ext cx="8534400" cy="3323987"/>
          </a:xfrm>
          <a:prstGeom prst="rect">
            <a:avLst/>
          </a:prstGeom>
        </p:spPr>
        <p:txBody>
          <a:bodyPr wrap="square">
            <a:spAutoFit/>
          </a:bodyPr>
          <a:lstStyle/>
          <a:p>
            <a:pPr lvl="0" indent="457200" algn="just" eaLnBrk="0" fontAlgn="base" hangingPunct="0">
              <a:lnSpc>
                <a:spcPct val="150000"/>
              </a:lnSpc>
              <a:spcBef>
                <a:spcPct val="0"/>
              </a:spcBef>
              <a:spcAft>
                <a:spcPct val="0"/>
              </a:spcAft>
            </a:pPr>
            <a:r>
              <a:rPr lang="mr-IN" sz="2600" b="1" dirty="0" smtClean="0">
                <a:solidFill>
                  <a:srgbClr val="CC0099"/>
                </a:solidFill>
                <a:latin typeface="Arial Unicode MS" pitchFamily="34" charset="-128"/>
                <a:ea typeface="Arial Unicode MS" pitchFamily="34" charset="-128"/>
                <a:cs typeface="Arial Unicode MS" pitchFamily="34" charset="-128"/>
              </a:rPr>
              <a:t>७. बिगर-सभासदांशी होणाऱ्या व्यवहारांची तपासणी : </a:t>
            </a:r>
            <a:endParaRPr lang="en-US" sz="2600" dirty="0" smtClean="0">
              <a:solidFill>
                <a:srgbClr val="CC0099"/>
              </a:solidFill>
              <a:latin typeface="Arial" pitchFamily="34" charset="0"/>
              <a:cs typeface="Arial" pitchFamily="34" charset="0"/>
            </a:endParaRPr>
          </a:p>
          <a:p>
            <a:pPr lvl="0" indent="457200" algn="just" eaLnBrk="0" fontAlgn="base" hangingPunct="0">
              <a:lnSpc>
                <a:spcPct val="150000"/>
              </a:lnSpc>
              <a:spcBef>
                <a:spcPct val="0"/>
              </a:spcBef>
              <a:spcAft>
                <a:spcPct val="0"/>
              </a:spcAft>
            </a:pPr>
            <a:endParaRPr lang="en-US" sz="1600" dirty="0" smtClean="0">
              <a:latin typeface="Arial Unicode MS" pitchFamily="34" charset="-128"/>
              <a:ea typeface="Arial Unicode MS" pitchFamily="34" charset="-128"/>
              <a:cs typeface="Arial Unicode MS" pitchFamily="34" charset="-128"/>
            </a:endParaRPr>
          </a:p>
          <a:p>
            <a:pPr lvl="0" indent="457200" algn="just" eaLnBrk="0" fontAlgn="base" hangingPunct="0">
              <a:lnSpc>
                <a:spcPct val="150000"/>
              </a:lnSpc>
              <a:spcBef>
                <a:spcPct val="0"/>
              </a:spcBef>
              <a:spcAft>
                <a:spcPct val="0"/>
              </a:spcAft>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पतपुरवठ्याशी निगडित असणाऱ्या अथवा नसणाऱ्या सहकारी संस्था, बिगर सभासदांशी व्यवहार करताना त्यासाठी लागू कायदे, तसेच पोटनियमांचे पालन करत असल्याची खात्री करणे व त्यासाठी संस्थेच्या व्यवहारांची तपासणी करणे ही सहकारी लेखापरीक्षकाची जबाबदारी आहे. </a:t>
            </a:r>
            <a:endParaRPr lang="mr-IN"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1"/>
          <p:cNvSpPr>
            <a:spLocks noChangeArrowheads="1"/>
          </p:cNvSpPr>
          <p:nvPr/>
        </p:nvSpPr>
        <p:spPr bwMode="auto">
          <a:xfrm>
            <a:off x="228600" y="862802"/>
            <a:ext cx="8686800" cy="45704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CC0099"/>
                </a:solidFill>
                <a:effectLst/>
                <a:latin typeface="Arial Unicode MS" pitchFamily="34" charset="-128"/>
                <a:ea typeface="Arial Unicode MS" pitchFamily="34" charset="-128"/>
                <a:cs typeface="Arial Unicode MS" pitchFamily="34" charset="-128"/>
              </a:rPr>
              <a:t>८. बुडीत कर्जाचे प्रमाणीकरण : </a:t>
            </a:r>
            <a:endParaRPr kumimoji="0" lang="en-US" sz="2600" b="0" i="0" u="none" strike="noStrike" cap="none" normalizeH="0" baseline="0" dirty="0" smtClean="0">
              <a:ln>
                <a:noFill/>
              </a:ln>
              <a:solidFill>
                <a:srgbClr val="CC0099"/>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संस्थांनी त्यांची बुडीत कर्जे हिशेबातून काढून टाकण्याआधी अशी कर्जे बुडीत असल्याचे प्रमाणपत्र लेखापरीक्षकाकडून घेणे आवश्यक आहे. अशा कर्जाच्या प्रमाणीकरणापूर्वी त्यांच्यासंबंधी सर्व माहिती घेऊन अशी कर्जे वसूल होणार नसल्याची पूर्ण खात्री झाल्यानंतरच तसे प्रमाणपत्र लेखापरीक्षकाने द्यावे. थोडक्यात, बुडीत कर्ज प्रकरणांची प्रमाणीकरणापूर्वी सखोल चौकशी करणे ही लेखापरीक्षकाची जबाबदारी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62</a:t>
            </a:fld>
            <a:endParaRPr lang="en-US"/>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1"/>
          <p:cNvSpPr>
            <a:spLocks noChangeArrowheads="1"/>
          </p:cNvSpPr>
          <p:nvPr/>
        </p:nvSpPr>
        <p:spPr bwMode="auto">
          <a:xfrm>
            <a:off x="228600" y="789087"/>
            <a:ext cx="86868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CC0099"/>
                </a:solidFill>
                <a:effectLst/>
                <a:latin typeface="Arial Unicode MS" pitchFamily="34" charset="-128"/>
                <a:ea typeface="Arial Unicode MS" pitchFamily="34" charset="-128"/>
                <a:cs typeface="Arial Unicode MS" pitchFamily="34" charset="-128"/>
              </a:rPr>
              <a:t>९. शासकीय हितांचे संरक्षण करणे</a:t>
            </a:r>
            <a:r>
              <a:rPr kumimoji="0" lang="mr-IN" sz="2600" b="0" i="0" u="none" strike="noStrike" cap="none" normalizeH="0" baseline="0" dirty="0" smtClean="0">
                <a:ln>
                  <a:noFill/>
                </a:ln>
                <a:solidFill>
                  <a:srgbClr val="CC0099"/>
                </a:solidFill>
                <a:effectLst/>
                <a:latin typeface="Arial Unicode MS" pitchFamily="34" charset="-128"/>
                <a:ea typeface="Arial Unicode MS" pitchFamily="34" charset="-128"/>
                <a:cs typeface="Arial Unicode MS" pitchFamily="34" charset="-128"/>
              </a:rPr>
              <a:t> : </a:t>
            </a:r>
            <a:endParaRPr kumimoji="0" lang="en-US" sz="2600" b="0" i="0" u="none" strike="noStrike" cap="none" normalizeH="0" baseline="0" dirty="0" smtClean="0">
              <a:ln>
                <a:noFill/>
              </a:ln>
              <a:solidFill>
                <a:srgbClr val="CC0099"/>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 चळवळ ही शासनाच्या पुढाकाराने व सक्रिय सहभागानेच आजपर्यंत प्रवास करू शकली आहे. सहकारी संस्थांच्या विकासासाठी शासनाने आजपर्यंत अनेकदा आर्थिक मदत केली आहे, करांमधून सूट दिली आहे, तसेच अशा संस्थांच्या भागभांडवलातसुद्धा योगदान दिले आहे. सहकारी संस्थांतील शासकीय हिस्सेदारीमुळे अशा सहकारी संस्था सहकाराच्या उद्देशांनुसार कार्य करत आहेत, तसेच त्यांच्याकडील निधीचा योग्य वापर करीत आहेत याची खात्री करणे ही लेखापरीक्षकाची जबाबदारी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63</a:t>
            </a:fld>
            <a:endParaRPr lang="en-US"/>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1"/>
          <p:cNvSpPr>
            <a:spLocks noChangeArrowheads="1"/>
          </p:cNvSpPr>
          <p:nvPr/>
        </p:nvSpPr>
        <p:spPr bwMode="auto">
          <a:xfrm>
            <a:off x="228600" y="1524000"/>
            <a:ext cx="8610600" cy="34624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CC0099"/>
                </a:solidFill>
                <a:effectLst/>
                <a:latin typeface="Arial Unicode MS" pitchFamily="34" charset="-128"/>
                <a:ea typeface="Arial Unicode MS" pitchFamily="34" charset="-128"/>
                <a:cs typeface="Arial Unicode MS" pitchFamily="34" charset="-128"/>
              </a:rPr>
              <a:t>१०. सहकारी संस्थांचा दर्जा निश्चित करणे :</a:t>
            </a:r>
            <a:endParaRPr kumimoji="0" lang="en-US" sz="2600" b="0" i="0" u="none" strike="noStrike" cap="none" normalizeH="0" baseline="0" dirty="0" smtClean="0">
              <a:ln>
                <a:noFill/>
              </a:ln>
              <a:solidFill>
                <a:srgbClr val="CC0099"/>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हिशेब तपासणीच्या आधारे सहकारी संस्थेचा दर्जा निश्चित करण्याची जबाबदारी लेखापरीक्षकाची असते. लेखापरीक्षकाने संस्थेला दिलेला दर्जा अथवा वर्ग संस्थेच्या आर्थिक कामकाजावरील लेखापरीक्षकाचे मत मानले जाते.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64</a:t>
            </a:fld>
            <a:endParaRPr lang="en-US"/>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65</a:t>
            </a:fld>
            <a:endParaRPr lang="en-US"/>
          </a:p>
        </p:txBody>
      </p:sp>
      <p:sp>
        <p:nvSpPr>
          <p:cNvPr id="4" name="Rectangle 3"/>
          <p:cNvSpPr/>
          <p:nvPr/>
        </p:nvSpPr>
        <p:spPr>
          <a:xfrm>
            <a:off x="304800" y="682094"/>
            <a:ext cx="8305800" cy="5955476"/>
          </a:xfrm>
          <a:prstGeom prst="rect">
            <a:avLst/>
          </a:prstGeom>
        </p:spPr>
        <p:txBody>
          <a:bodyPr wrap="square">
            <a:spAutoFit/>
          </a:bodyPr>
          <a:lstStyle/>
          <a:p>
            <a:pPr lvl="0" indent="457200" algn="just" eaLnBrk="0" fontAlgn="base" hangingPunct="0">
              <a:lnSpc>
                <a:spcPct val="150000"/>
              </a:lnSpc>
              <a:spcBef>
                <a:spcPct val="0"/>
              </a:spcBef>
              <a:spcAft>
                <a:spcPct val="0"/>
              </a:spcAft>
            </a:pPr>
            <a:r>
              <a:rPr lang="mr-IN" sz="2600" b="1" dirty="0" smtClean="0">
                <a:solidFill>
                  <a:srgbClr val="CC0099"/>
                </a:solidFill>
                <a:latin typeface="Arial Unicode MS" pitchFamily="34" charset="-128"/>
                <a:ea typeface="Arial Unicode MS" pitchFamily="34" charset="-128"/>
                <a:cs typeface="Arial Unicode MS" pitchFamily="34" charset="-128"/>
              </a:rPr>
              <a:t>११. लेखापरीक्षण अहवाल तयार करणे :</a:t>
            </a:r>
            <a:endParaRPr lang="en-US" sz="2600" b="1" dirty="0" smtClean="0">
              <a:solidFill>
                <a:srgbClr val="CC0099"/>
              </a:solidFill>
              <a:latin typeface="Arial Unicode MS" pitchFamily="34" charset="-128"/>
              <a:ea typeface="Arial Unicode MS" pitchFamily="34" charset="-128"/>
              <a:cs typeface="Arial Unicode MS" pitchFamily="34" charset="-128"/>
            </a:endParaRPr>
          </a:p>
          <a:p>
            <a:pPr lvl="0" indent="457200" algn="just" eaLnBrk="0" fontAlgn="base" hangingPunct="0">
              <a:lnSpc>
                <a:spcPct val="150000"/>
              </a:lnSpc>
              <a:spcBef>
                <a:spcPct val="0"/>
              </a:spcBef>
              <a:spcAft>
                <a:spcPct val="0"/>
              </a:spcAft>
            </a:pPr>
            <a:endParaRPr lang="en-US" sz="1050" dirty="0" smtClean="0">
              <a:solidFill>
                <a:srgbClr val="CC0099"/>
              </a:solidFill>
              <a:latin typeface="Arial" pitchFamily="34" charset="0"/>
              <a:cs typeface="Arial" pitchFamily="34" charset="0"/>
            </a:endParaRPr>
          </a:p>
          <a:p>
            <a:pPr lvl="0" indent="457200" algn="just" eaLnBrk="0" fontAlgn="base" hangingPunct="0">
              <a:lnSpc>
                <a:spcPct val="150000"/>
              </a:lnSpc>
              <a:spcBef>
                <a:spcPct val="0"/>
              </a:spcBef>
              <a:spcAft>
                <a:spcPct val="0"/>
              </a:spcAft>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 लेखापरीक्षकाने त्याचे तपासणीचे कार्य पूर्ण झाल्यानंतर केलेल्या कामाबद्दल काळजीपूर्वक तपासणी अहवाल तयार करणे ही त्याची महत्त्वाची जबाबदारी आहे. तपासणीतील तथ्ये, आढळलेली प्रत्यक्ष आर्थिक परिस्थिती, तसेच चुका अथवा फसवणुकीचे प्रकार तसेच सदर कामाबाबतीत लेखापरीक्षकाच्या टीपा व शेरे यांचा समावेश अहवालात असणे आवश्यक आहे. संस्था सहकारी कायद्यानुसार काम करीत आहे वा नाही हेसुद्धा अहवालात नमूद करणे गरजेचे आहे. सर्वसामान्य अहवाल आणि दोष दुरुस्ती अशा दोन प्रकारात लेखापरीक्षण अहवाल तयार केले जातात.</a:t>
            </a:r>
            <a:endParaRPr lang="mr-IN"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1"/>
          <p:cNvSpPr>
            <a:spLocks noChangeArrowheads="1"/>
          </p:cNvSpPr>
          <p:nvPr/>
        </p:nvSpPr>
        <p:spPr bwMode="auto">
          <a:xfrm>
            <a:off x="0" y="110365"/>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सहकारी (वैधानिक) लेखापरीक्षकाचे अधिकार</a:t>
            </a:r>
            <a:r>
              <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7030A0"/>
                </a:solidFill>
                <a:effectLst/>
                <a:latin typeface="Times New Roman" pitchFamily="18" charset="0"/>
                <a:ea typeface="Arial Unicode MS" pitchFamily="34" charset="-128"/>
                <a:cs typeface="Arial Unicode MS" pitchFamily="34" charset="-128"/>
              </a:rPr>
              <a:t>(</a:t>
            </a:r>
            <a:r>
              <a:rPr kumimoji="0" lang="en-GB" sz="2200" b="1" i="0" u="none" strike="noStrike" cap="none" normalizeH="0" baseline="0" dirty="0" smtClean="0">
                <a:ln>
                  <a:noFill/>
                </a:ln>
                <a:solidFill>
                  <a:srgbClr val="7030A0"/>
                </a:solidFill>
                <a:effectLst/>
                <a:latin typeface="Times New Roman" pitchFamily="18" charset="0"/>
                <a:ea typeface="Arial Unicode MS" pitchFamily="34" charset="-128"/>
                <a:cs typeface="Times New Roman" pitchFamily="18" charset="0"/>
              </a:rPr>
              <a:t>Powers of Co-operative Auditor)</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lvl="0" indent="457200" algn="just" eaLnBrk="0" fontAlgn="base" hangingPunct="0">
              <a:lnSpc>
                <a:spcPct val="150000"/>
              </a:lnSpc>
              <a:spcBef>
                <a:spcPct val="0"/>
              </a:spcBef>
              <a:spcAft>
                <a:spcPct val="0"/>
              </a:spcAf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लेखापरीक्षकास त्याची कर्तव्ये आणि जबाबदाऱ्या पार पाडण्यासाठी आवश्यक असणारे अधिकार महाराष्ट्र सहकारी संस्था कायदा, १९६० (कलम ८१) आणि महाराष्ट्र सहकारी संस्था नियम, १९६१ अंतर्गत देण्यात आलेले आहेत. सदर अधिकार आपण खालीलप्रमाणे </a:t>
            </a:r>
            <a:r>
              <a:rPr lang="mr-IN" sz="2200" dirty="0" smtClean="0">
                <a:latin typeface="Arial Unicode MS" pitchFamily="34" charset="-128"/>
                <a:ea typeface="Arial Unicode MS" pitchFamily="34" charset="-128"/>
                <a:cs typeface="Arial Unicode MS" pitchFamily="34" charset="-128"/>
              </a:rPr>
              <a:t>पाहू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शकतो. </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lvl="0" indent="457200" algn="just" eaLnBrk="0" fontAlgn="base" hangingPunct="0">
              <a:lnSpc>
                <a:spcPct val="150000"/>
              </a:lnSpc>
              <a:spcBef>
                <a:spcPct val="0"/>
              </a:spcBef>
              <a:spcAft>
                <a:spcPct val="0"/>
              </a:spcAf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लेखापरीक्षण कामासाठी आवश्यक सर्व हिशेब व खाते पुस्तके, कागदपत्रे, दस्तऐवज, रोख रक्कम, तारणे तसेच संस्थेचे अथवा संस्थेच्या ताब्यातील मालमत्तापाहण्याचा अधिकार किंवा अशा गोष्टी ताब्यात असणाऱ्या व्यक्तीला संस्था कार्यालय अथवा संस्थेच्या कोणत्याही शाखेत कोणत्याही वेळी हजर राहण्यासाठी आदेश देण्याचा अधिकार व संस्थेच्या व्यवहारासंबंधी प्रश्न विचारण्याचा अधिकार.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66</a:t>
            </a:fld>
            <a:endParaRPr lang="en-US"/>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67</a:t>
            </a:fld>
            <a:endParaRPr lang="en-US"/>
          </a:p>
        </p:txBody>
      </p:sp>
      <p:sp>
        <p:nvSpPr>
          <p:cNvPr id="4" name="Rectangle 3"/>
          <p:cNvSpPr/>
          <p:nvPr/>
        </p:nvSpPr>
        <p:spPr>
          <a:xfrm>
            <a:off x="304800" y="1287482"/>
            <a:ext cx="8382000" cy="3970318"/>
          </a:xfrm>
          <a:prstGeom prst="rect">
            <a:avLst/>
          </a:prstGeom>
        </p:spPr>
        <p:txBody>
          <a:bodyPr wrap="square">
            <a:spAutoFit/>
          </a:bodyPr>
          <a:lstStyle/>
          <a:p>
            <a:pPr lvl="0" indent="45720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२. संस्थेतील व्यवहार अथवा कामकाजासंबंधी संस्थेतील आजी अथवा माजी अधिकारी अथवा कर्मचाऱ्यांकडून आवश्यक माहिती मिळविण्याचा अधिकार. </a:t>
            </a:r>
            <a:endParaRPr lang="en-US" sz="2400" dirty="0" smtClean="0">
              <a:latin typeface="Arial Unicode MS" pitchFamily="34" charset="-128"/>
              <a:ea typeface="Arial Unicode MS" pitchFamily="34" charset="-128"/>
              <a:cs typeface="Arial Unicode MS" pitchFamily="34" charset="-128"/>
            </a:endParaRPr>
          </a:p>
          <a:p>
            <a:pPr lvl="0" indent="457200" algn="just" eaLnBrk="0" fontAlgn="base" hangingPunct="0">
              <a:lnSpc>
                <a:spcPct val="150000"/>
              </a:lnSpc>
              <a:spcBef>
                <a:spcPct val="0"/>
              </a:spcBef>
              <a:spcAft>
                <a:spcPct val="0"/>
              </a:spcAft>
            </a:pPr>
            <a:endParaRPr lang="en-US" sz="2400" dirty="0" smtClean="0">
              <a:latin typeface="Arial Unicode MS" pitchFamily="34" charset="-128"/>
              <a:ea typeface="Arial Unicode MS" pitchFamily="34" charset="-128"/>
              <a:cs typeface="Arial Unicode MS" pitchFamily="34" charset="-128"/>
            </a:endParaRPr>
          </a:p>
          <a:p>
            <a:pPr indent="45720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३. सहकारी संस्थेच्या वार्षिक सर्वसाधारण सभेसंबंधी सर्व सूचना आणि संदेश मिळविण्याचा, तसेच अशा सभेत हजर राहून त्यांचा संबंध येणाऱ्या विषयासंबंधित आपले मत मांडण्याचा अधिकार.</a:t>
            </a:r>
            <a:endParaRPr lang="mr-IN"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1"/>
          <p:cNvSpPr>
            <a:spLocks noChangeArrowheads="1"/>
          </p:cNvSpPr>
          <p:nvPr/>
        </p:nvSpPr>
        <p:spPr bwMode="auto">
          <a:xfrm>
            <a:off x="228600" y="955124"/>
            <a:ext cx="8610600" cy="4459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सहकारी संस्थेच्या वार्षिक सर्वसाधारण सभेसंबंधी सर्व सूचना आणि संदेश मिळविण्याचा, तसेच अशा सभेत हजर राहून त्यांचा संबंध येणाऱ्या विषयासंबंधित आपले मत मांडण्याचा अधिकार.</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लेखापरीक्षण कार्यादरम्यान संस्थेतील आजी अथवा माजी कर्मचाऱ्यांचा एखाद्या गुन्ह्याशी संबंध दर्शविणारा दस्तऐवज अथवा नोंदणी पुस्तक सहकारी संस्था निबंधकाच्या पूर्वपरवानगीने कायदेशीररित्या जप्त करण्याचा व त्याची पोच देण्याचा अधिकार.</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68</a:t>
            </a:fld>
            <a:endParaRPr lang="en-US"/>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69</a:t>
            </a:fld>
            <a:endParaRPr lang="en-US"/>
          </a:p>
        </p:txBody>
      </p:sp>
      <p:sp>
        <p:nvSpPr>
          <p:cNvPr id="4" name="Rectangle 3"/>
          <p:cNvSpPr/>
          <p:nvPr/>
        </p:nvSpPr>
        <p:spPr>
          <a:xfrm>
            <a:off x="381000" y="1143000"/>
            <a:ext cx="8382000" cy="4524315"/>
          </a:xfrm>
          <a:prstGeom prst="rect">
            <a:avLst/>
          </a:prstGeom>
        </p:spPr>
        <p:txBody>
          <a:bodyPr wrap="square">
            <a:spAutoFit/>
          </a:bodyPr>
          <a:lstStyle/>
          <a:p>
            <a:pPr lvl="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५. सहकारी संस्थेच्या लेखापरीक्षणाचे कार्य पूर्ण झाल्यानंतर सहकारी निबंधक आणि दिलेल्या परिपत्रकानुसार संबंधित सहकारी संस्थेची परिस्थिती दर्शविणारा लेखापरीक्षण वर्ग संस्थेला देण्याचा अधिकार.</a:t>
            </a:r>
            <a:endParaRPr lang="en-US" sz="2400" dirty="0" smtClean="0">
              <a:latin typeface="Arial Unicode MS" pitchFamily="34" charset="-128"/>
              <a:ea typeface="Arial Unicode MS" pitchFamily="34" charset="-128"/>
              <a:cs typeface="Arial Unicode MS" pitchFamily="34" charset="-128"/>
            </a:endParaRPr>
          </a:p>
          <a:p>
            <a:pPr lvl="0" algn="just" eaLnBrk="0" fontAlgn="base" hangingPunct="0">
              <a:lnSpc>
                <a:spcPct val="150000"/>
              </a:lnSpc>
              <a:spcBef>
                <a:spcPct val="0"/>
              </a:spcBef>
              <a:spcAft>
                <a:spcPct val="0"/>
              </a:spcAft>
            </a:pPr>
            <a:endParaRPr lang="en-US" sz="2400" dirty="0" smtClean="0">
              <a:latin typeface="Arial" pitchFamily="34" charset="0"/>
              <a:cs typeface="Arial" pitchFamily="34" charset="0"/>
            </a:endParaRPr>
          </a:p>
          <a:p>
            <a:pPr lvl="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६. लेखापरीक्षण कामाबद्दल मोबदला मिळविण्याचा अधिकार.</a:t>
            </a:r>
            <a:endParaRPr lang="en-US" sz="2400" dirty="0" smtClean="0">
              <a:latin typeface="Arial Unicode MS" pitchFamily="34" charset="-128"/>
              <a:ea typeface="Arial Unicode MS" pitchFamily="34" charset="-128"/>
              <a:cs typeface="Arial Unicode MS" pitchFamily="34" charset="-128"/>
            </a:endParaRPr>
          </a:p>
          <a:p>
            <a:pPr lvl="0" algn="just" eaLnBrk="0" fontAlgn="base" hangingPunct="0">
              <a:lnSpc>
                <a:spcPct val="150000"/>
              </a:lnSpc>
              <a:spcBef>
                <a:spcPct val="0"/>
              </a:spcBef>
              <a:spcAft>
                <a:spcPct val="0"/>
              </a:spcAft>
            </a:pPr>
            <a:endParaRPr lang="en-US" sz="2400" dirty="0" smtClean="0">
              <a:latin typeface="Arial" pitchFamily="34" charset="0"/>
              <a:cs typeface="Arial" pitchFamily="34" charset="0"/>
            </a:endParaRPr>
          </a:p>
          <a:p>
            <a:pPr lvl="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७. भारतीय दंड संहिता १८६० मधील कलम २० अंतर्गत सरकारी सेवकास प्राप्त असणारे अधिकार.</a:t>
            </a:r>
            <a:endParaRPr lang="mr-IN"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381000" y="572155"/>
            <a:ext cx="84582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७. प्राथमिक कृषी पतसंस्थांचे एकत्रीकरण करणे :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प्राथमिक कृषी पतसंस्थांतील क्षेत्रीय संघर्ष टाळण्यासाठी, अशा संस्थांच्या योग्य व्यवस्थापनासाठी तसेच ठेवीदार आणि सार्वजनिक हितासाठी निबंधकाला कलम १८ (ब) नुसार प्राथमिक कृषी पतसंस्थांचे एकत्रीकरण करण्याचा अधिकार आहे.</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rgbClr val="0070C0"/>
                </a:solidFill>
                <a:latin typeface="Arial Unicode MS" pitchFamily="34" charset="-128"/>
                <a:ea typeface="Arial Unicode MS" pitchFamily="34" charset="-128"/>
                <a:cs typeface="Arial Unicode MS" pitchFamily="34" charset="-128"/>
              </a:rPr>
              <a:t>८. सहकारी संस्था पुनर्रचना करणे :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 कायद्यातील कलम १९ नुसार सहकार निबंधक आवश्यकता वाटल्यास एखाद्या संस्थेला तिची पुनर्रचना करण्यासाठी आदेश देऊ शकतो.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70</a:t>
            </a:fld>
            <a:endParaRPr lang="en-US"/>
          </a:p>
        </p:txBody>
      </p:sp>
      <p:sp>
        <p:nvSpPr>
          <p:cNvPr id="4" name="Rectangle 3"/>
          <p:cNvSpPr/>
          <p:nvPr/>
        </p:nvSpPr>
        <p:spPr>
          <a:xfrm>
            <a:off x="457200" y="2514600"/>
            <a:ext cx="8000999" cy="1015663"/>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60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Any query ???</a:t>
            </a:r>
            <a:endParaRPr lang="en-US" sz="60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228600" y="816888"/>
            <a:ext cx="8534400"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९. संस्था नोंदणी रद्द करणे :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 ज्या उद्देशाच्या प्राप्तीसाठी निर्माण करण्यात आली आहे तो उद्देश साध्य झाल्यानंतर किंवा असा उद्देश साध्य करणे साध्य होत नसेल तर सहकार निबंधकाला कलम २१ (अ) नुसार अशा संस्थेची नोंदणी रद्द करण्याचा अधिकार आहे.</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rgbClr val="0070C0"/>
                </a:solidFill>
                <a:latin typeface="Arial Unicode MS" pitchFamily="34" charset="-128"/>
                <a:ea typeface="Arial Unicode MS" pitchFamily="34" charset="-128"/>
                <a:cs typeface="Arial Unicode MS" pitchFamily="34" charset="-128"/>
              </a:rPr>
              <a:t>१०. संस्था सदस्यत्वासंबंधी अधिकार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प्राप्त परिस्थितीनुसार एखाद्या व्यक्तीला संस्था सदस्यत्व देण्यासाठी तसेच एखाद्या व्यक्तीचे नाव सदस्य म्हणून कमी करण्यासाठी आदेश देण्याचा सहकार निबंधकाला अधिकार आहे..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228600" y="468616"/>
            <a:ext cx="86868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eaLnBrk="0" fontAlgn="base" hangingPunct="0">
              <a:lnSpc>
                <a:spcPct val="150000"/>
              </a:lnSpc>
              <a:spcBef>
                <a:spcPct val="0"/>
              </a:spcBef>
              <a:spcAft>
                <a:spcPct val="0"/>
              </a:spcAft>
            </a:pPr>
            <a:r>
              <a:rPr lang="mr-IN" sz="2600" b="1" dirty="0" smtClean="0">
                <a:solidFill>
                  <a:srgbClr val="0070C0"/>
                </a:solidFill>
                <a:latin typeface="Arial Unicode MS" pitchFamily="34" charset="-128"/>
                <a:ea typeface="Arial Unicode MS" pitchFamily="34" charset="-128"/>
                <a:cs typeface="Arial Unicode MS" pitchFamily="34" charset="-128"/>
              </a:rPr>
              <a:t>११. अधिसूचित संस्थांच्या निवडणुका :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प्रत्येक संस्थेच्या समितीने तिचा अवधी संपण्यापूर्वी तिच्या सदस्यांची निवडणूक घेण्याची व्यवस्था केली नाही तर अशा संस्थांचे व्यवस्थापन निबंधकाला स्वतःकडे घेता येते किंवा कलम ७७ अ नुसार अशा संस्थेवर प्रशासकाची नेमणूक करता येते. तसेच अशा संस्थांच्या निवडणूक घेण्यावर आलेला खर्च निबंधकाला वसूल करता येतो. </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१२. संस्था अधिकाऱ्यांची अर्हता ठरविणे व नेमणूक करणे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 कायदा कलम ७४ नुसार संस्था किंवा संस्था वर्गाच्या मुख्य कार्यकारी अधिकारी, वित्त अधिकारी, व्यवस्थापक, सचिव, लेखापाल किंवा इतर कोणताही अधिकारी यांच्या नेमणुकीसाठी अर्हता ठरविण्याचा व त्यांच्या नेमणुका करण्याचा अधिकार सहकार निबंधकाला आहे.</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179</TotalTime>
  <Words>3165</Words>
  <Application>Microsoft Office PowerPoint</Application>
  <PresentationFormat>On-screen Show (4:3)</PresentationFormat>
  <Paragraphs>425</Paragraphs>
  <Slides>70</Slides>
  <Notes>0</Notes>
  <HiddenSlides>0</HiddenSlides>
  <MMClips>0</MMClips>
  <ScaleCrop>false</ScaleCrop>
  <HeadingPairs>
    <vt:vector size="4" baseType="variant">
      <vt:variant>
        <vt:lpstr>Theme</vt:lpstr>
      </vt:variant>
      <vt:variant>
        <vt:i4>1</vt:i4>
      </vt:variant>
      <vt:variant>
        <vt:lpstr>Slide Titles</vt:lpstr>
      </vt:variant>
      <vt:variant>
        <vt:i4>70</vt:i4>
      </vt:variant>
    </vt:vector>
  </HeadingPairs>
  <TitlesOfParts>
    <vt:vector size="71" baseType="lpstr">
      <vt:lpstr>Flow</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R.N. Godbole chair</dc:creator>
  <cp:lastModifiedBy>tejpal</cp:lastModifiedBy>
  <cp:revision>39</cp:revision>
  <dcterms:created xsi:type="dcterms:W3CDTF">2006-08-16T00:00:00Z</dcterms:created>
  <dcterms:modified xsi:type="dcterms:W3CDTF">2021-07-31T15:57:48Z</dcterms:modified>
</cp:coreProperties>
</file>