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79" r:id="rId26"/>
    <p:sldId id="281" r:id="rId27"/>
    <p:sldId id="282" r:id="rId28"/>
    <p:sldId id="283" r:id="rId29"/>
    <p:sldId id="284" r:id="rId30"/>
    <p:sldId id="285" r:id="rId31"/>
    <p:sldId id="286" r:id="rId32"/>
    <p:sldId id="287" r:id="rId33"/>
    <p:sldId id="288" r:id="rId34"/>
    <p:sldId id="289" r:id="rId35"/>
    <p:sldId id="291" r:id="rId36"/>
    <p:sldId id="292" r:id="rId37"/>
    <p:sldId id="293" r:id="rId38"/>
    <p:sldId id="294" r:id="rId39"/>
    <p:sldId id="290"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6AACF0-2385-4F09-95AF-AD7D4843F9B0}" type="datetimeFigureOut">
              <a:rPr lang="en-US" smtClean="0"/>
              <a:pPr/>
              <a:t>03/07/2021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3715F-A6C9-4318-8941-C706C73F98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C6C2C04-1F7C-4FD4-B2B3-3E7AED06E7E2}" type="datetime1">
              <a:rPr lang="en-US" smtClean="0"/>
              <a:pPr/>
              <a:t>03/07/2021</a:t>
            </a:fld>
            <a:endParaRPr lang="en-US"/>
          </a:p>
        </p:txBody>
      </p:sp>
      <p:sp>
        <p:nvSpPr>
          <p:cNvPr id="19" name="Footer Placeholder 18"/>
          <p:cNvSpPr>
            <a:spLocks noGrp="1"/>
          </p:cNvSpPr>
          <p:nvPr>
            <p:ph type="ftr" sz="quarter" idx="11"/>
          </p:nvPr>
        </p:nvSpPr>
        <p:spPr/>
        <p:txBody>
          <a:bodyPr/>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A72F17-5BCA-4497-B0BC-84DE285C1776}"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E8F501-C968-49AB-BEF7-8721CEA92285}"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3F2CE7-8C3D-464F-8330-2743E36A1DFB}"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679C672-6A30-40E4-8E98-5EE86DFE5070}"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409474-DCB4-4BCD-9309-284443D1EB56}"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4F4BA99-03A9-4106-9EC1-766C92A4D640}" type="datetime1">
              <a:rPr lang="en-US" smtClean="0"/>
              <a:pPr/>
              <a:t>03/07/2021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684CD6-AA54-4B36-B89C-9E4BB705EC1C}" type="datetime1">
              <a:rPr lang="en-US" smtClean="0"/>
              <a:pPr/>
              <a:t>03/07/2021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2BEB6-AC39-408A-BDEB-4627474394DB}" type="datetime1">
              <a:rPr lang="en-US" smtClean="0"/>
              <a:pPr/>
              <a:t>03/07/2021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9F433A-4934-47F3-ACBB-2EB400A01FB1}"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93B004D-28BC-4259-9AF2-F01B9351E6BD}"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B983C2-FE26-4C74-ABD8-1B86138EB4B5}" type="datetime1">
              <a:rPr lang="en-US" smtClean="0"/>
              <a:pPr/>
              <a:t>03/07/2021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
            <a:ext cx="7848600" cy="6294031"/>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विमाशास्त्र</a:t>
            </a:r>
            <a:endParaRPr lang="en-US" sz="3200" b="1" dirty="0" smtClean="0">
              <a:latin typeface="Arial Unicode MS" pitchFamily="34" charset="-128"/>
              <a:ea typeface="Arial Unicode MS" pitchFamily="34" charset="-128"/>
              <a:cs typeface="Arial Unicode MS" pitchFamily="34" charset="-128"/>
            </a:endParaRPr>
          </a:p>
          <a:p>
            <a:pPr lvl="0" algn="ctr" eaLnBrk="0" fontAlgn="base" hangingPunct="0">
              <a:lnSpc>
                <a:spcPct val="150000"/>
              </a:lnSpc>
              <a:spcBef>
                <a:spcPct val="0"/>
              </a:spcBef>
              <a:spcAft>
                <a:spcPct val="0"/>
              </a:spcAft>
            </a:pPr>
            <a:r>
              <a:rPr lang="en-US" sz="2400" b="1" dirty="0" smtClean="0">
                <a:solidFill>
                  <a:srgbClr val="002060"/>
                </a:solidFill>
                <a:latin typeface="Arial Unicode MS" pitchFamily="34" charset="-128"/>
                <a:ea typeface="Arial Unicode MS" pitchFamily="34" charset="-128"/>
                <a:cs typeface="Arial Unicode MS" pitchFamily="34" charset="-128"/>
              </a:rPr>
              <a:t>“ </a:t>
            </a:r>
            <a:r>
              <a:rPr lang="mr-IN" sz="2400" b="1" dirty="0" smtClean="0">
                <a:solidFill>
                  <a:srgbClr val="002060"/>
                </a:solidFill>
                <a:latin typeface="Arial Unicode MS" pitchFamily="34" charset="-128"/>
                <a:ea typeface="Arial Unicode MS" pitchFamily="34" charset="-128"/>
                <a:cs typeface="Arial Unicode MS" pitchFamily="34" charset="-128"/>
              </a:rPr>
              <a:t>सागरी विमा</a:t>
            </a:r>
            <a:r>
              <a:rPr lang="en-US" sz="2400" b="1" dirty="0" smtClean="0">
                <a:solidFill>
                  <a:srgbClr val="002060"/>
                </a:solidFill>
                <a:latin typeface="Arial Unicode MS" pitchFamily="34" charset="-128"/>
                <a:ea typeface="Arial Unicode MS" pitchFamily="34" charset="-128"/>
                <a:cs typeface="Arial Unicode MS" pitchFamily="34" charset="-128"/>
              </a:rPr>
              <a:t> ”</a:t>
            </a:r>
            <a:endParaRPr lang="mr-IN" sz="2400" b="1" dirty="0" smtClean="0">
              <a:solidFill>
                <a:srgbClr val="002060"/>
              </a:solidFill>
              <a:latin typeface="Arial Unicode MS" pitchFamily="34" charset="-128"/>
              <a:ea typeface="Arial Unicode MS" pitchFamily="34" charset="-128"/>
              <a:cs typeface="Arial Unicode MS" pitchFamily="34" charset="-128"/>
            </a:endParaRPr>
          </a:p>
          <a:p>
            <a:pPr lvl="0" algn="ctr" eaLnBrk="0" fontAlgn="base" hangingPunct="0">
              <a:lnSpc>
                <a:spcPct val="150000"/>
              </a:lnSpc>
              <a:spcBef>
                <a:spcPct val="0"/>
              </a:spcBef>
              <a:spcAft>
                <a:spcPct val="0"/>
              </a:spcAft>
            </a:pPr>
            <a:r>
              <a:rPr lang="en-GB" sz="2400" b="1" dirty="0" smtClean="0">
                <a:solidFill>
                  <a:srgbClr val="002060"/>
                </a:solidFill>
                <a:latin typeface="Times New Roman" pitchFamily="18" charset="0"/>
                <a:ea typeface="Arial Unicode MS" pitchFamily="34" charset="-128"/>
                <a:cs typeface="Times New Roman" pitchFamily="18" charset="0"/>
              </a:rPr>
              <a:t>Marine Insurance</a:t>
            </a:r>
          </a:p>
          <a:p>
            <a:pPr algn="ctr" eaLnBrk="0" fontAlgn="base" hangingPunct="0">
              <a:lnSpc>
                <a:spcPct val="150000"/>
              </a:lnSpc>
              <a:spcBef>
                <a:spcPct val="0"/>
              </a:spcBef>
              <a:spcAft>
                <a:spcPct val="0"/>
              </a:spcAft>
            </a:pPr>
            <a:r>
              <a:rPr lang="en-GB" sz="2000" b="1" dirty="0" smtClean="0">
                <a:solidFill>
                  <a:srgbClr val="002060"/>
                </a:solidFill>
                <a:latin typeface="Times New Roman" pitchFamily="18" charset="0"/>
                <a:ea typeface="Arial Unicode MS" pitchFamily="34" charset="-128"/>
                <a:cs typeface="Times New Roman" pitchFamily="18" charset="0"/>
              </a:rPr>
              <a:t>Part – II</a:t>
            </a:r>
          </a:p>
          <a:p>
            <a:pPr algn="ctr" eaLnBrk="0" fontAlgn="base" hangingPunct="0">
              <a:lnSpc>
                <a:spcPct val="150000"/>
              </a:lnSpc>
              <a:spcBef>
                <a:spcPct val="0"/>
              </a:spcBef>
              <a:spcAft>
                <a:spcPct val="0"/>
              </a:spcAft>
            </a:pPr>
            <a:endParaRPr lang="en-GB" sz="20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r>
              <a:rPr lang="mr-IN" sz="2400" b="1" dirty="0" smtClean="0">
                <a:solidFill>
                  <a:srgbClr val="00B050"/>
                </a:solidFill>
                <a:latin typeface="Arial Unicode MS" pitchFamily="34" charset="-128"/>
                <a:ea typeface="Arial Unicode MS" pitchFamily="34" charset="-128"/>
                <a:cs typeface="Arial Unicode MS" pitchFamily="34" charset="-128"/>
              </a:rPr>
              <a:t>सागरी विम्याचे प्रकार व कलमे </a:t>
            </a:r>
          </a:p>
          <a:p>
            <a:pPr lvl="0" algn="ctr" eaLnBrk="0" fontAlgn="base" hangingPunct="0">
              <a:lnSpc>
                <a:spcPct val="150000"/>
              </a:lnSpc>
              <a:spcBef>
                <a:spcPct val="0"/>
              </a:spcBef>
              <a:spcAft>
                <a:spcPct val="0"/>
              </a:spcAft>
            </a:pPr>
            <a:r>
              <a:rPr lang="mr-IN" sz="2400" b="1" dirty="0" smtClean="0">
                <a:solidFill>
                  <a:srgbClr val="00B050"/>
                </a:solidFill>
                <a:latin typeface="Times New Roman" pitchFamily="18" charset="0"/>
                <a:ea typeface="Arial Unicode MS" pitchFamily="34" charset="-128"/>
                <a:cs typeface="Arial Unicode MS" pitchFamily="34" charset="-128"/>
              </a:rPr>
              <a:t>(</a:t>
            </a:r>
            <a:r>
              <a:rPr lang="en-GB" sz="2400" b="1" dirty="0" smtClean="0">
                <a:solidFill>
                  <a:srgbClr val="00B050"/>
                </a:solidFill>
                <a:latin typeface="Times New Roman" pitchFamily="18" charset="0"/>
                <a:ea typeface="Arial Unicode MS" pitchFamily="34" charset="-128"/>
                <a:cs typeface="Times New Roman" pitchFamily="18" charset="0"/>
              </a:rPr>
              <a:t>Types and  Clauses of Marine Insurance Policies)</a:t>
            </a:r>
          </a:p>
          <a:p>
            <a:pPr lvl="0" algn="ctr" eaLnBrk="0" fontAlgn="base" hangingPunct="0">
              <a:lnSpc>
                <a:spcPct val="150000"/>
              </a:lnSpc>
              <a:spcBef>
                <a:spcPct val="0"/>
              </a:spcBef>
              <a:spcAft>
                <a:spcPct val="0"/>
              </a:spcAft>
            </a:pPr>
            <a:endParaRPr lang="en-GB" b="1" dirty="0" smtClean="0">
              <a:solidFill>
                <a:srgbClr val="002060"/>
              </a:solidFill>
              <a:latin typeface="Times New Roman" pitchFamily="18" charset="0"/>
              <a:ea typeface="Arial Unicode MS" pitchFamily="34" charset="-128"/>
              <a:cs typeface="Times New Roman" pitchFamily="18" charset="0"/>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smtClean="0">
                <a:solidFill>
                  <a:srgbClr val="FF0000"/>
                </a:solidFill>
                <a:latin typeface="Arial Unicode MS" pitchFamily="34" charset="-128"/>
                <a:ea typeface="Arial Unicode MS" pitchFamily="34" charset="-128"/>
                <a:cs typeface="Arial Unicode MS" pitchFamily="34" charset="-128"/>
              </a:rPr>
              <a:t>महादेव </a:t>
            </a:r>
            <a:r>
              <a:rPr lang="mr-IN" sz="2800" b="1" smtClean="0">
                <a:solidFill>
                  <a:srgbClr val="FF0000"/>
                </a:solidFill>
                <a:latin typeface="Arial Unicode MS" pitchFamily="34" charset="-128"/>
                <a:ea typeface="Arial Unicode MS" pitchFamily="34" charset="-128"/>
                <a:cs typeface="Arial Unicode MS" pitchFamily="34" charset="-128"/>
              </a:rPr>
              <a:t>कांबळे </a:t>
            </a:r>
            <a:endParaRPr lang="mr-IN" sz="2800" b="1" dirty="0" smtClean="0">
              <a:solidFill>
                <a:srgbClr val="FF0000"/>
              </a:solidFill>
              <a:latin typeface="Arial Unicode MS" pitchFamily="34" charset="-128"/>
              <a:ea typeface="Arial Unicode MS" pitchFamily="34" charset="-128"/>
              <a:cs typeface="Arial Unicode MS" pitchFamily="34" charset="-128"/>
            </a:endParaRP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b="1" dirty="0" smtClean="0">
              <a:solidFill>
                <a:srgbClr val="7030A0"/>
              </a:solidFill>
              <a:latin typeface="Arial Unicode MS" pitchFamily="34" charset="-128"/>
              <a:ea typeface="Arial Unicode MS" pitchFamily="34" charset="-128"/>
              <a:cs typeface="Arial Unicode MS" pitchFamily="34" charset="-128"/>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1026" name="Picture 2" descr="F:\Mahadev Kamble Sir PPT\WhatsApp Image 2021-06-24 at 6.45.51 PM.jpeg"/>
          <p:cNvPicPr>
            <a:picLocks noChangeAspect="1" noChangeArrowheads="1"/>
          </p:cNvPicPr>
          <p:nvPr/>
        </p:nvPicPr>
        <p:blipFill>
          <a:blip r:embed="rId2" cstate="print"/>
          <a:srcRect t="5963"/>
          <a:stretch>
            <a:fillRect/>
          </a:stretch>
        </p:blipFill>
        <p:spPr bwMode="auto">
          <a:xfrm>
            <a:off x="457200" y="609600"/>
            <a:ext cx="2273300" cy="2438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04800" y="838200"/>
            <a:ext cx="8534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८. जहाज ताफा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Fleet Policy) :</a:t>
            </a:r>
            <a:endParaRPr kumimoji="0" lang="en-GB"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 मालकाची किंवा जहाज कंपनीची अनेक जहाजे असतील तर त्या सर्व जहाजांचा एकत्रित विमा उतरविणे म्हणजे जहाज ताफाविमा होय. त्यास जहाज तांडा विमा असे म्हणतात. प्रत्येक जहाजाचा स्वतंत्र विमा काढण्याऐवजी सर्व मिळून हा विमा काढला जातो. अर्थात, सर्व जहाजे एकाच मालकीची/ कंपनीची असणे आवश्यक आहे. विमा कंपनीस जहाजांची एकूण संख्या, त्यांची वाहनक्षमता, किंमत, जहाजांची विशिष्ट नावे असल्यास ती नावे, सागरी प्रवासाचे मार्ग इत्यादी तपशील कळवावा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57200" y="558855"/>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९. जहाज भाडे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Freight Policy)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जहाजावरील मालाचे भाडे बुडण्याच्या धोक्याविरुद्ध जो विमाकरार केला जातो, त्यास 'जहाज भाडे विमा' असे म्हणतात. सागरी वाहतुकीमध्ये जहाजाचे भाडे आयतकाकडून घेण्याची प्रथा आहे. त्यामुळे माल विशिष्ट बंदरापर्यंत पोहोचल्यावर, आयातक माल ताब्यात घेताना जहाज भाडे देत असतो. परंतु काही वेळा माल खराब होतो, नष्ट होतो किंवा समुद्रात फेकण्यात येतो. अशा वेळी त्या मालाचे जहाज भाडे बुडण्याची शक्यता असते. परिणामी, जहाज कंपनीचे आर्थिक नुकसान होते. म्हणून या नुकसानीविरुद्ध हा विमा काढण्यात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04800" y="457200"/>
            <a:ext cx="84582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१०. जहाज बांधणी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Construction Policy)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विम्यामध्ये जहाज बांधणी विमासुद्धा समाविष्ट केला जातो. जहाज तयार करण्याचा म्हणजे जहाजबांधणीचा उद्योग स्वतंत्र समजला जातो. हा उद्योग प्रचंड गुंतवणुकीचा असून त्याची स्थापना सागर किनारी म्हणजे बंदराच्या ठिकाणीच करावी लागते. विमा कंपनीने जहाज बांधणीतील धोक्याविरुद्ध जहाज बांधणी विमायोजना सुरू केली आहे. जहाजबांधणी करताना काही नुकसान झाल्यास, त्या धोक्यांविरुद्ध जो विमा उतरविला जातो, त्यास ‘जहाज़- बांधणी विमा' असे म्हणतात. जहाज बांधून सागरात सोडेपर्यंत हे विमा संरक्षण राहू शकते. त्या मुदतीत जहाजास काही हानी झाल्यास त्याची भरपाई करण्याची जबाबदारी विमा कंपनी स्वीकारते.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81000" y="226254"/>
            <a:ext cx="84582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११. हित पुरावा विमापत्र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PP.I. Policy): </a:t>
            </a:r>
            <a:endPar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मालमत्तेमध्ये विमेयहित स्पष्टपणे दिसत नसतानासुद्धा विमापत्र हाच विमेयहिताचा पुरावा समजावा असे नोंदवून जो विमा काढला जातो, त्यास 'हित पुरावा विमापत्र' असे म्हणतात. वास्तविक विमेयहित असेल तरच विमा घेता येतो. परंतु सागरी विम्यांतर्गत अनेकदा अशी परिस्थिती निर्माण होते की, त्या वेळीविमेदाराचे विमेयहित स्पष्टपणे दाखविता येत नाही. विमेयहित आहे असे वाटते, परंतु सिद्ध करणे अवघड जाते. अशा वेळी विमा कंपनी ही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Policy Proof of Interest or P.P.I. Policy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देते व त्या विमापत्राच्या दर्शनी भागावर वरच्या बाजूस तसे स्पष्टपणे नोंदविते, याचा अर्थ असा होतो की, नुकसानभरपाईच्या वेळी हे विमापत्र हाच विमेयहित असल्याचा पुरावा समजावा. अन्य पुरावा देण्याची गरज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04800" y="581798"/>
            <a:ext cx="8534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१२. अंतर्गत वाहतूक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Inland Transit Policy) :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वाहतुकीतील मालाची जी अंतर्गत वाहतूक होते, त्या अंतर्गत वाहतुकीतील धोक्यांविरुद्ध विमा संरक्षण देणारा विमा म्हणजे 'अंतर्गत वाहतूक विमा' होय. जो माल परदेशात निर्यात केला जातो, तो माल देशातील वेगवेगळ्या बाजारपेठांमधून किंवा गुदामांमधून बंदरापर्यंत आणला जात असतो. तसेच आयात होणारा माल बंदरापासून गुदामांपर्यंत पोहोचवावा लागतो. आयात निर्यात मालासंबंधी जी अंतर्गत वाहतूक होते त्यापुरताच हा विमा मर्यादित असतो. म्हणून गुदामांपासून बंदरापर्यंत किंवा बंदरापासून गुदामांपर्यंत मालाची ने-आण करताना हानी झाल्यास, त्याविरुद्ध हा विमा उपयुक्त ठरतो.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81000" y="558855"/>
            <a:ext cx="84582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१३. सर्व जोखीम विमा </a:t>
            </a:r>
            <a:r>
              <a:rPr kumimoji="0" lang="mr-IN" sz="28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All Risk Policy) : </a:t>
            </a:r>
            <a:endParaRPr kumimoji="0" lang="en-US"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विमापत्रामध्ये सागरी प्रवासातील सर्व प्रकारच्या जोखमींविरुद्ध व धोक्यांविरुद्ध विमा संरक्षण देण्यात येते. या विम्याचा हप्ता तुलनेने जास्त असतो. अशा प्रकारचे विमापत्र सहसा कोणी घेत नाही.</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वरील सर्व प्रकारच्या विमा योजना या सागरी धोक्यांशी (अपवाद फक्त अंतर्गत वाहतूक</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अशा रीतीने विमेदार सागरी धोक्यांविरुद्ध वेगवेगळ्या प्रकारचा विमा उतरवू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487234"/>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सागरी विम्याची कलमे</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Clauses of Marine Insurance Policies)</a:t>
            </a:r>
            <a:endParaRPr kumimoji="0" lang="en-US" sz="2400" b="0" i="0" u="none" strike="noStrike" cap="none" normalizeH="0" baseline="0" dirty="0" smtClean="0">
              <a:ln>
                <a:noFill/>
              </a:ln>
              <a:solidFill>
                <a:srgbClr val="7030A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प्रास्ताविक</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वास्तविक, कराराच्या सर्वसाधारण अटी सागरी विम्यासही लागू होतात. परंतु त्याशिवाय विशिष्ट प्रकारच्या अटी फार महत्त्वाच्या असतात. कारण त्या विशिष्ट प्रकारच्या अटींवर सागरी धोक्याची व्याप्ती, धोक्यांमुळे झालेली हानी व नुकसानभरपाई या गोष्टी अवलंबून असतात. म्हणून सागरी विम्याच्या या अटी विमापत्रात लिखित स्वरूपात स्पष्टपणे नमूद केलेल्या असतात. सागरी विम्याच्या या अटी विमापत्रात 'कलमे'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Clauses)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नावाने ओळखण्यात येतात. त्या दृष्टीने विमापत्राची कलमे म्हणजे सागरी विम्याच्या अटी होय.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81000" y="944434"/>
            <a:ext cx="8382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सागरी विम्याची कलमे</a:t>
            </a:r>
            <a:endParaRPr kumimoji="0" lang="en-US" sz="32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विम्याच्या कलमांची संख्या कराराच्या स्वरूपानुसार व विम्याच्या प्रकारानुसार ठरते. त्यामुळे एखाद्या विमापत्रात १५ कलमे असतील तर दुसऱ्या एखाद्या विमापत्रात ४० कलमेसुद्धा असू शकतात. म्हणून सर्व कलमांऐवजी काही महत्त्वाच्या कलमांचा अर्थ समजावून घेणे सयुक्तिक ठरेल. सागरी विम्याची ठळक व महत्त्वाची कलमे पुढीलप्रमाणे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28600" y="1084843"/>
            <a:ext cx="8610600" cy="37394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नाव कलम :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विमापत्रामध्ये 'विमेदाराचे नाव' हे पहिले कलम होय. वास्तविक विमापत्राची सुरुवात काही ठरावीक इंग्रजी वाक्यांनी होते. त्यानंतर मोकळ्या जागेत विमेदाराचे किंवा त्याच्या प्रतिनिधीचे नाव लिहिण्यात येते. दुसऱ्या भाषेत विमापत्राची सुरुवात ही नाव कलमाने होते.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81000" y="381000"/>
            <a:ext cx="84582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 मालमत्तेचे वर्णन कलम :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कलमामध्ये ज्या मालमत्तेचा विमा काढला असेल त्याचे वर्णन करण्यात येते. जहाज किंवा जहाजावरील मालाचा महत्त्वाचा तपशील देण्यात येतो. मालाचे स्वरूप, एकूण गड्ढे, गट्ट्यावरील चिन्हे, मालाचे वजन, गट्ट्यांचा आकार, मालाच्या बांधणीचे स्वरूप इत्यादी सर्व वर्णन करण्यात येते. जहाजाचा विमा असल्यास त्याचे नाव, एकूण वजन व आकारमान, मालवाहन क्षमता, जहाजबांधणीचे वर्ष, अपघात झाल्याचे स्वरूप व मिळालेली भरपाई इत्यादी माहिती देण्यात येते. जहाजाच्या भाड्याबाबत विमा असल्यास त्याबाबत माहिती दिली जाते. ही माहिती काटेकोर, नेमकी व वस्तुनिष्ठ असावी लागते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224021"/>
            <a:ext cx="84582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सागरी विम्याचे प्रकार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lvl="0" indent="457200" algn="ctr" eaLnBrk="0" fontAlgn="base" hangingPunct="0">
              <a:lnSpc>
                <a:spcPct val="150000"/>
              </a:lnSpc>
              <a:spcBef>
                <a:spcPct val="0"/>
              </a:spcBef>
              <a:spcAft>
                <a:spcPct val="0"/>
              </a:spcAft>
            </a:pP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Types</a:t>
            </a:r>
            <a:r>
              <a:rPr lang="en-GB" sz="2400" b="1" dirty="0" smtClean="0">
                <a:solidFill>
                  <a:srgbClr val="7030A0"/>
                </a:solidFill>
                <a:latin typeface="Times New Roman" pitchFamily="18" charset="0"/>
                <a:ea typeface="Arial Unicode MS" pitchFamily="34" charset="-128"/>
                <a:cs typeface="Times New Roman" pitchFamily="18" charset="0"/>
              </a:rPr>
              <a:t> </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of Marine Insurance Policies)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प्रास्ताविक</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विमापत्रातील कलमानुसार सागरी विम्याचे अनेक प्रकार पाडता येतात. कारण प्रत्येक विमापत्रात ही कलमे भिन्न-भिन्न असतात. त्या कलमानुसार सागरी धोक्यांविरुद्ध विमा संरक्षण व नुकसानभरपाईचे स्वरूप ठरत असते. म्हणून कलमानुसार प्रकारांऐवजी सागरी विम्याचे सर्वसाधारण प्रकार अभ्यासणे सोईचे आहे. सागरी विम्याचे हे प्रकार सागरी विमापत्रांचेही प्रकार म्हणून ओळखले जातात. त्या दृष्टीने सागरी विमापत्राचे महत्त्वाचे व ठळक प्रकार पुढीलप्रमाणे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81000" y="912054"/>
            <a:ext cx="8382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३. प्रवास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Voyage Clause) :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विम्यामध्ये हे कलम महत्त्वाचे समजले जाते. या कलमामध्ये जहाज माल घेऊन कोणत्या मार्गाने जाणार आहे याचा सर्व तपशील देण्यात येतो. जो मार्ग कलमात नमूद केला असेल त्याच मार्गाने जहाज जाणे आवश्यक व बंधनकारक असते. जहाजाने विनाकारण मार्ग बदलल्यास व हानी झाल्यास विमा कंपनी भरपाई देण्यास जबाबदार राहात नाही. प्रवासात संबंधित जहाज कोणकोणत्या बंदरावर थांबवणार हेसुद्धा या कलमात लिहिण्यात आलेले असते. कलमात नसलेल्या बंदरावर जहाज गेल्यास व नुकसान झाल्यास भरपाई मिळत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304800" y="448017"/>
            <a:ext cx="83820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४. जहाज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Hull Clause) :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कलमामध्ये विमित माल ज्या जहाजामार्फत पाठविला जाणार आहे त्या जहाजाचे नाव नमूद करण्यात येते. अर्थात, जहाजावरील मालाचा विमा असल्यास हे कलम विमापत्रात असते. वास्तविक, मालाचा विमा काढताना जहाजाचे नाव लिहिले नाही तरी चालते. पण एकदा जहाजाचे नाव नमूद केल्यास ते बदलता येत नाही. म्हणून बहुसंख्य विमापत्रात हे कलम घातले जात नाही. विमापत्रात जहाज कलम नसल्यास, माल प्रत्यक्ष चढविल्यानंतर विमा कंपनीस जहाजाचे नाव व ते सुटण्याची तारीख कळविणे आवश्यक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81000" y="972235"/>
            <a:ext cx="8305800" cy="35086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५. विमाहप्ता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Premium Clause) :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कलमामध्ये विमा संरक्षणासाठी दिलेला विमाहप्ता नमूद करण्यात आलेला असतो. वेगवेगळ्या धोक्यांसाठी वेगवेगळा हप्ता असल्यास, त्याची वाटणी व एकूण विमाहप्ता या कलमात नोंदविण्यात येतो. हे कलम सर्वच सागरी विमापत्रांमध्ये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381000" y="226254"/>
            <a:ext cx="84582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६. विमित धोके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Perils Clause) :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प्रवासामध्ये वेगवेगळ्या प्रकारचे धोके व संकटे उद्भवण्याची शक्यता असते. तेव्हा या कलमामध्ये</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विमित धोक्याची माहिती दिलेली असते. विमापत्रानुसार ज्या सागरी धोक्यांविरुद्ध विमा संरक्षण देण्यात आले, त्या सर्व धोक्यांचा स्पष्ट उल्लेख करण्यात येतो. जहाजावरील मालाच्या संदर्भात विमित धोके कलमामध्ये स्पष्टपणे लिहिण्यात येतात. जहाज विम्याबाबतसुद्धा विमित धोके नमूद केले जातात. सामुद्रिक धोके, आग, युद्ध, सागरी चाचेगिरी, सागरावरील भटक्यांकडून लूट, चोरी, माल जप्ती, जहाज जप्ती, समुद्रात माल फेकणे, शत्रुराष्ट्रांतर्फे ताबा व अडवणूक, कर्मचाऱ्यांच्या दुष्कृत्यांमुळे हानी इत्यादी सर्व धोक्यांबाबत संयुक्तपणे किंवा स्वतंत्र कलमे असू शकतात.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81000" y="741289"/>
            <a:ext cx="84582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७. मूल्य कलम </a:t>
            </a:r>
            <a:r>
              <a:rPr kumimoji="0" lang="mr-IN" sz="28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Valuation Clause)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कलमामध्ये विमित मालमत्तेचे मूल्य नमूद करण्यात येते. निश्चित मूल्य विम्याबाबत हे कलम विमापत्रात अंतर्भूत केले जाते, जहाजावरील मालाचा सागरी विमा काढताना विमेदार सहसा मूल्य लिहीत नाही. परंतु जहाज विमा काढताना मात्र जहाजाचे मूल्य नमूद केले जाते. त्यामुळे नुकसानभरपाईच्या वेळी मूल्य निर्धारणाचा प्रश्न येत नाही. आधी ठरलेल्या व कलमामध्ये नमूद मूल्याएवढी भरपाई मिळते. विमापत्रात मूल्य कलम नसल्यास, हानी झाल्यानंतर विमित मालमत्तेचे मूल्य ठरविले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304800" y="226254"/>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८. अभिहस्तांकन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Assignment Clause) :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विमापत्रामध्ये नाव कलमानंतर 'अभिहस्तांकन कलम' घातले जाते. या कलमानुसार सागरी विमापत्राचे कोणालाही हस्तांतर करण्याची मुभा मिळते. दुसऱ्या भाषेत विमापत्रानुसार मालमत्तेस मिळणारे विमा संरक्षण, त्या मालमत्तेच्या मालकी हक्कासोबत हस्तांतर करण्यास विमा कंपनीची परवानगी असते. मालमत्तेचे मालकी हक्क जसे बदलतील तसे विमापत्राचेही हस्तांतर केले जाते. कारण जहाजावर चढविलेला माल आयातकाच्या देशात पोहोचेपर्यंत कोणाच्या मालकीचा असेल हे सांगता येत नाही. मार्गातील त्या विमित मालाचे मालकी हक्क व मालक बदलत असतात. त्याप्रमाणे त्या मालाचे विमापत्रसुद्धा एका मालकाकडून, दुसऱ्या मालकाकडे हस्तांतर होत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57200" y="196593"/>
            <a:ext cx="8382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९. सरासरी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Average Clause) :</a:t>
            </a:r>
            <a:r>
              <a:rPr kumimoji="0" lang="en-GB"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 सागरी विमापत्रांमध्ये सरासरी कलम असते. जहाजास किंवा जहाजावरील मालास संपूर्ण हानी किंवा आंशिक हानी होण्याची शक्यता असते. त्यातही प्रत्यक्ष संपूर्ण हानी व आन्वयिक संपूर्ण हानी असे दोन प्रकार संपूर्ण हानीमध्ये आहेत तर विशिष्ट आंशिक हानी, सर्वसाधारण आंशिक हानी हे आंशिक हानीचे प्रकार आहेत. तेव्हा या सरासरी कलमामध्ये संपूर्ण हानी व आंशिक हानी याबाबत स्पष्ट तरतुदी करण्यात येतात.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'सर्व सरासरी हानीपासून मुक्त' असे कलम असल्यास विमा कंपनीकडून कोणत्याही प्रकारची सरासरी म्हणजे आंशिक हानी मिळत नाही, संपूर्ण हानी झाली तरच भरपाई मिळते. अशा रीतीने सरासरी कलमानुसार विमा कंपनी हानी भरून देण्याची जबाबदारी स्वीकारते.</a:t>
            </a: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04800" y="912053"/>
            <a:ext cx="85344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१०. अधिकचे धोके कलम:</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धोक्यांशिवाय काही अधिकच्या धोक्यांविरुद्ध विमा संरक्षण पाहिजे असल्यास त्या अधिकच्या धोक्यांचा उल्लेख या कलमात करण्यात येतो. उदा. युद्ध धोका जर सागरामध्ये किंवा देशामध्ये युद्ध सुरू असेल त्या ठिकाणच्या बंदरावर माल/जहाज नेणे धोक्याचे असते. अशा वेळी विमा कंपनीकडून अशा धोक्यांविरुद्ध विमा संरक्षण मिळाल्यास, ते या कलमामध्ये नमूद करण्यात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304800" y="609600"/>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११. पासून व पर्यंत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and From Clause) :</a:t>
            </a:r>
            <a:r>
              <a:rPr kumimoji="0" lang="en-GB"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विम्यामध्ये या कलमास फार अर्थ आहे. विमा कंपनीची जबाबदारी केव्हापासून सुरू होते व केव्हा संपते हे दर्शविण्याचे काम या कलमाद्वारे होते. विमित जहाजास किंवा जहाजावरील मालास (अ) जहाज बंदरात उभे असताना व (ब) जहाज प्रत्यक्ष प्रवासात असताना सागरी धोक्यांपासून नुकसान होण्याचा संभव असतो. सर्वसाधारणपणे विमा कंपनी जहाज प्रत्यक्ष प्रवासात असताना काही हानी झाल्यास ते भरून देण्याची जबाबदारी स्वीकारीत असते. म्हणजे तांत्रिकदृष्ट्या जहाजाचा प्रवास ज्या क्षणापासून सुरू होतो त्या क्षणापासून विमा कंपनीची जबाबदारी सुरू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04800" y="615077"/>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११. पासून व पर्यंत कलम </a:t>
            </a:r>
            <a:r>
              <a:rPr kumimoji="0" lang="mr-IN" sz="28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At and From Clause) :</a:t>
            </a:r>
            <a:r>
              <a:rPr kumimoji="0" lang="en-GB" sz="28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 </a:t>
            </a:r>
            <a:endParaRPr kumimoji="0" lang="en-US" sz="28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परंतु काही वेळा जहाज बंदरात असतानासुद्धा नुकसान होण्याची शक्यता नाकारता येत नाही. म्हणून विमेदार विमापत्रामध्ये 'पासून व पर्यंत' हे कलम घालतात. 'पासून व पर्यंत' असे कलम असेल तर जहाज बंदरात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port)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उभे असताना व बंदरापासून ते प्रवासास निघाल्यावरसुद्धा अशा दोन्ही प्रसंगी विमा संरक्षण चालू राहते. याचा अर्थ 'माल जहाजावर चढविल्यापासून तो ज्या बंदरावर उतरविला जाईल त्या बंदरात तो सुरक्षितपणे उतरविण्यापर्यंत' विमा संरक्षण चालू राहते.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28600" y="334834"/>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lnSpc>
                <a:spcPct val="150000"/>
              </a:lnSpc>
              <a:spcBef>
                <a:spcPct val="0"/>
              </a:spcBef>
              <a:spcAft>
                <a:spcPct val="0"/>
              </a:spcAft>
            </a:pPr>
            <a:r>
              <a:rPr lang="mr-IN" sz="2800" b="1" dirty="0" smtClean="0">
                <a:solidFill>
                  <a:srgbClr val="002060"/>
                </a:solidFill>
                <a:latin typeface="Arial Unicode MS" pitchFamily="34" charset="-128"/>
                <a:ea typeface="Arial Unicode MS" pitchFamily="34" charset="-128"/>
                <a:cs typeface="Arial Unicode MS" pitchFamily="34" charset="-128"/>
              </a:rPr>
              <a:t>सागरी विम्याचे प्रकार</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मुदती विमा (</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Time Policy) :</a:t>
            </a:r>
            <a:r>
              <a:rPr kumimoji="0" lang="en-GB"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endPar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मालमत्तेचा विशिष्ट मुदतीसाठी सागरी विमा काढला जातो तेव्हा त्यास 'मुदती विमा' असे म्हणतात. उदा. एक वर्ष मुदतीचा विमा काढणे. मुदती विमा प्रामुख्याने जहाजांचा किंवा बोटींचा काढला जातो. हा विमा मुदती असल्यामुळे सागरी वाहतुकीबाबत जहाजांवर कोणतेही बंधन असत नाही. विमित जहाज कोठेही व कोणत्याही सागरावर मालवाहतूक करू शकते. तसेच मालवाहतुकीसाठी कितीही सफरी किंवा वाहतूक मोहिमा करू शकते. त्या मुदतीत जहाजाला सागरी धोक्यामुळे काही किंवा पूर्णतः हानी झाल्यास, विमा कंपनी ती हानी भरून देते. जहाजाला त्या मुदतीमध्ये विमा संरक्षण प्राप्त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04800" y="1216854"/>
            <a:ext cx="84582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१२. गुदाम ते गुदाम कलम: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विम्यामध्ये या कलमाचा क्वचितप्रसंगी वापर केला जातो. कारण, सागरी विम्यामध्ये प्रवासातील सागरी धोक्यांपासून विमा संरक्षण मिळते. पण काही वेळा आयात-निर्यात व्यापारामध्ये 'अंतर्गत वाहतूक विमा' सुद्धा दिला जातो. गुदाम ते गुदाम कलमामध्ये विमित मालास निर्यात व्यापाऱ्याच्या गुदामापासून बंदरापर्यंत, बंदरापासून आयात व्यापाऱ्याच्या देशातील बंदरापर्यंत व त्या बंदरापासून आयात व्यापाऱ्याच्या गुदामापर्यंत असा विमा देण्यात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04800" y="833621"/>
            <a:ext cx="8534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१३. जुन्यास नवे कलम </a:t>
            </a:r>
            <a:r>
              <a:rPr kumimoji="0" lang="mr-IN" sz="28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The New for Old Clause)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आंशिक हानीची भरपाई करताना जुन्या वस्तूच्या झीज अथवा घसाऱ्यापोटी काही रक्कम वजा करण्याची तरतूद असते. जहाज विम्याबाबत जहाजाचे काही सुटे भाग सागरी धोक्यामुळे नष्ट झाल्यास, त्याची भरपाई करताना या कलमाचा उपयोग होतो. जहाजाच्या सुट्या भागांची वापरामुळे झीज होत असते व झीज / घसायासाठी विमा कंपनी जबाबदार राहू शकत नाही. म्हणून त्या वस्तूची नुकसानभरपाई करताना घसान्यापोटी ठरावीक रक्कम वजा करण्याचे अधिकार या कलमामुळे विमा कंपनीस मिळतात. साधारणपणे जहाज विमापत्रामध्ये हे कलम घातले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81000" y="150054"/>
            <a:ext cx="84582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१४. सुवेझ कालवा कलम </a:t>
            </a:r>
            <a:r>
              <a:rPr kumimoji="0" lang="mr-IN" sz="28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Suez Canal Clause) :</a:t>
            </a:r>
            <a:r>
              <a:rPr kumimoji="0" lang="en-GB" sz="28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 </a:t>
            </a:r>
            <a:endParaRPr kumimoji="0" lang="en-US" sz="28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काही कालवे उथळ असल्यामुळे सागरी प्रवासातील जहाजे त्या कालव्यांमध्ये सागरतळाशी घासली जातात. परिणामी जहाजाचे नुकसान होते. तेव्हा अशा प्रकारच्या 'घासण्याचा समावेश सागरी धोक्यांमध्ये होत नाही. या कलमामध्ये हेच नमूद केले जाते. सुवेझ, पनामा, मँचेस्टर या आंतरराष्ट्रीय सागरी वाहतुकीतील कालव्याचा या कलमात उल्लेख करण्यात येतो व तिथे जहाज घासल्यास ते नेहमीच्या 'घासले' या संज्ञेत येत नाही, असा कलमात स्पष्ट उल्लेख करण्यात येतो. सुवेझ कालव्यातून मोठ्या प्रमाणावर वाहतूक होत असल्यामुळे त्या कलमास 'सुवेझ कालवा 'कलम' असे नाव पडले. इतरत्र ज्या ठिकाणी असा उथळ सागरतळ आहे त्या ठिकाणाचा याच कलमात उल्लेख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81000" y="863655"/>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१५. मुदतवाढ / पुढे चालू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Continuation Clause) </a:t>
            </a: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जहाजाच्या मुदती विम्यामध्ये हे कलम आढळते. जहाजांचा वार्षिक विमा उतरविण्यात येतो. परंतु हा जहाज विमा नूतनीकरण करताना जर जहाज प्रत्यक्ष समुद्रात संचार करीत असेल तर त्या वेळी विम्याचे नूतनीकरण करण्यासाठी अडचण निर्माण होते. म्हणून विमापत्रामध्ये हे 'विमा पुढे चालू किंवा मुदतवाढ' कलम घालण्यात येते. या कलमानुसार, जहाज विम्याची मुदत संचार सुरू असताना संपत असेल तर विमा कंपनीस पूर्वसूचना देऊन जास्तीत जास्त एक महिन्याची मुदतवाढ घेता येते.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81000" y="581937"/>
            <a:ext cx="84582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१६. कार्यवाही व खर्च कलम (</a:t>
            </a:r>
            <a:r>
              <a:rPr kumimoji="0" lang="en-GB"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Sue and Labour Clause) : </a:t>
            </a:r>
            <a:endParaRPr kumimoji="0" lang="en-US" sz="26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विमित जहाज किंवा जहाजावरील माल वाचविण्यासाठी केलेली व त्यापोटी केलेला खर्च विमा कंपनीकडून वसूल करण्याचा अधिकार दिलेला असतो. साधारणपणे सर्व सागरी विमापत्रांमध्ये हे कलम असते. सागरी धोक्यांमुळे होणारे नुकसान कमीत कमी ठेवण्यासाठी, धोका टाळण्यासाठी किंवा धोका कमीत कमी होण्यासाठी आवश्यक तो खर्च व आवश्यक ती कार्यवाही करण्याचा अधिकारही या कलमामुळे प्राप्त होतो. विमेदाराने केलेला खर्च विमा कंपनी भागविण्यास जबाबदार राहते. आंशिक हानीच्या भरपाईव्यतिरिक्त हा खर्च असतो व त्यामुळे तो वेगळा भागवावा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04800" y="856705"/>
            <a:ext cx="85344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१७. मालकी हक्क-त्याग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Waivers Clause)</a:t>
            </a:r>
            <a:r>
              <a:rPr kumimoji="0" lang="en-GB"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कार्यवाही व खर्च कलमाच्या दृष्टीने हे कलम महत्त्वाचे होय. जर विमित जहाजास/जहाजावरील मालास वाचविण्याची कार्यवाही व प्रयत्न अयशस्वी ठरल्यास, त्या मालमत्तेवरील मालकी हक्क सोडून दिला जातो व मालकी हक्क त्यागाची सूचना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Notice of a Abandonment)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कंपनीस दिली जाते. तेव्हा या कलमानुसार विमेदारास असा मालकी हक्क त्यागाचा अधिकार प्राप्त होतो. विमेदाराने मालकी हक्क त्याग केल्यास विमा कंपनी त्या मालमत्तेवर आपला हक्क प्रस्थापित करू शकते आणि विमेदारास संपूर्ण हानीची भरपाई करण्यास जबाबदार राहते.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381000" y="711255"/>
            <a:ext cx="84582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१८. दुरुस्ती अधिकार कलम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Tender Clause) :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कलमानुसार विमेदार विमित जहाजाची कोणत्याही बंदरात व कितीही खर्च लागला तरी दुरुस्ती करू शकतो. जहाजाचे नुकसान झाल्यास व त्यामुळे होणारी हानी टाळण्यासाठी हे दुरुस्तीचे अधिकार विमेदारास मिळतात. या कलमामुळे दुरुस्तीची जबाबदारीसुद्धा विमेदारावर पडते. त्याने जर जहाजाची दुरुस्ती केली नाही तर भरपाई रकमेतून १५ टक्के रक्कम वजा करण्याचा अधिकार विमा कंपनीस प्राप्त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228600" y="558855"/>
            <a:ext cx="8534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१९. ताबा व जप्तीमुक्त कलम </a:t>
            </a:r>
            <a:endParaRPr kumimoji="0" lang="en-US"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Free of Capture and Seizure Clause)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शत्रुराष्ट्राने युद्ध परिस्थितीमुळे किंवा युद्ध धोक्यामुळे जहाजाचा किंवा जहाजावरील मालाचा ताबा घेतल्यास अथवा ते जप्त केल्यास होणारे नुकसान भरून मिळणार नाही, असे या कलमात नमूद केलेले असते. युद्धसदृश धोक्यामुळे झालेली जप्ती अथवा अडवणूकसुद्धा या कलमामध्ये असून, त्यामुळे झालेल्या नुकसानीची भरपाई करण्यास विमा कंपनी जबाबदार राहात नाही. दुसऱ्या भाषेत, या कलमानुसार 'ताबा व जप्ती' हे बगळलेले धोके आहेत. विमा कंपनी हे कलम आपल्या प्रत्येक विमापत्रात घालते.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81000" y="457200"/>
            <a:ext cx="8382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२०. साक्षांकन कलम (</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Attestation Clause) :</a:t>
            </a:r>
            <a:r>
              <a:rPr kumimoji="0" lang="en-GB" sz="28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 </a:t>
            </a:r>
            <a:endParaRPr kumimoji="0" lang="en-US" sz="28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विमापत्रातील हे शेवटचे कलम होय. यामध्ये विमा कंपनीची सही असते.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 witness where of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लिहून विमा कंपनीचा अधिकृत अधिकारी त्या विमापत्रावर सही करतो.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२१. ज्ञापन कलम (</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Memorandum Clause) : </a:t>
            </a:r>
            <a:endParaRPr kumimoji="0" lang="en-US" sz="28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विमापत्राचे साक्षांकन कलम संपल्यानंतर 'विशेष सूचना' याप्रमाणे हे कलम असते. आंशिक हानीबाब काही बंधने यात नमूद केलेली असतात. जहाजावरील कोणकोणत्या मालाची आंशिक हानी झाल्यास नुकसानभरपाई मिळेल अथवा मिळणार नाही हे ज्ञापन कलमात दिलेले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457200" y="1143000"/>
            <a:ext cx="8305800" cy="30931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महत्त्वाच्या कलमांशिवाय वर्गीकरण कलम, पुनर्स्थापना कलम, युद्ध कलम, किरकोळ दुरुस्ती व रंगकाम कलम, मालक बदल कलम, दुष्कृत्ये हानी कलम (इंचमारी) कलम), थांबणे व जाणे कलम, विमाहप्ता परतावा कलम, स्थान कलम, नसो अगर असो कलम इत्यादी अनेक कलमे सागरी विम्यामध्ये असतात.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28600" y="655652"/>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प्रवास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Voyage Policy) : </a:t>
            </a:r>
            <a:endPar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एका बंदरापासून दुसऱ्या बंदरापर्यंत अशा विशिष्ट सागरी प्रवासातील मालमत्तेचा जो विमा काढला जातो, त्यास 'प्रवास विमा' असे म्हणतात. मुंबई बंदरापासून लंडनपर्यंत मालवाहतुकीचा सागरी विमा काढल्यास तो प्रवास विमा होय. यामध्ये त्या प्रवासास किती वेळ लागेल, हा भाग महत्त्वाचा नसतो तर मुंबईपासून जहाज निघाल्यापासून ते लंडनपर्यंत पोहोचेपर्यंत कितीही वेळ लागला तरी त्या प्रवासापुरते विमा संरक्षण प्राप्त होते. माल किंवा जहाज लंडनला पोहोचल्याबरोबर विमा संरक्षण संपते. म्हणजे या विम्यांतर्गत जहाजाच्या विशिष्ट सागरी प्रवासापुरतेच विमा संरक्षण मिळत असते. प्रवास संपला की विमासुद्धा संपतो.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607254"/>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मिश्र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Mixed Policy) : </a:t>
            </a:r>
            <a:endPar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धोक्यांविरुद्ध मुदती विमा व प्रवास विमा अशा दोन्ही प्रकारचा एकत्रित सागरी विमा उतरविल्यास त्यास 'मिश्र विमा' असे म्हणतात. यामध्ये विशिष्ट मुदतीसाठी विशिष्ट सागरी प्रवासाचा विमा काढण्यात येतो. जर एखादे जहाज विशिष्ट मार्गावरच ये-जा करीत असेल तर हे विमापत्र घेणे सोईचे ठरते. समजा, एक जहाज मुंबई ते लंडन याच सागरी मार्गावर वर्षभर मालवाहतूक करते. अशा वेळी जहाजासाठी मुदती विमा व जहाजावरील मालासाठी प्रवास विमा असा एकत्रित एक वर्षासाठी सागरी विमा काढल्यास तो मिश्र विमा होय.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04800" y="780251"/>
            <a:ext cx="8534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निश्चितमूल्य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Valued Policy)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सागरी विम्यांतर्गत मालमत्तेची हानी झाल्यास नुकसानभरपाई किती दिली जावी याबाबत विमापत्रात निश्चित रक्कम नमूद केलेली असते, त्या विम्यास 'निश्चितमूल्य विमा' असे म्हणतात. म्हणजे विमित मालमत्तेचे मूल्य आधीच निश्चित केले जाते व सागरी धोक्यामुळे नुकसान झाल्यास तितकी रक्कम भरपाई म्हणून देण्यात येईल असे विमापत्रात स्पष्टपणे नमूद करण्यात येते. मालमत्तेच्या मूल्यांबाबत नंतर वाद होऊ नये म्हणून अशा प्रकारची दक्षता घेतली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304800" y="635055"/>
            <a:ext cx="8534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अनिश्चित मूल्य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Unvalued Policy)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सागरी विम्यामध्ये विमित मालमत्तेचे मूल्य नमूद करण्यात आलेले नसते, त्यास 'अनिश्चित मूल्य' विमा म्हणतात. अर्थात, विमापत्रामध्ये विमा संरक्षण किती रकमेपर्यंत राहील, हे नमूद केलेले असते. विमित मालमत्तेचे सागरी धोक्यांमुळे नुकसान झाल्यास त्या मालमत्तेचे मूल्य निश्चित करून त्यानुसार नुकसानभरपाई मिळेल. म्हणजे मालमत्तेचे मूल्य नुकसानीची घटना घडल्यानंतर ठरविण्यात येते. हे मूल्य निश्चित करताना वाहतुकीचा खर्च, जहाजाचे भाडे, विम्याचा खर्च या खर्चाचा समावेश केला जातो. नफ्याचा अंतर्भाव होत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09601"/>
            <a:ext cx="8153400" cy="5493812"/>
          </a:xfrm>
          <a:prstGeom prst="rect">
            <a:avLst/>
          </a:prstGeom>
        </p:spPr>
        <p:txBody>
          <a:bodyPr wrap="square">
            <a:spAutoFit/>
          </a:bodyPr>
          <a:lstStyle/>
          <a:p>
            <a:pPr algn="just">
              <a:lnSpc>
                <a:spcPct val="150000"/>
              </a:lnSpc>
            </a:pPr>
            <a:r>
              <a:rPr lang="en-US" sz="2800" b="1" dirty="0" smtClean="0">
                <a:solidFill>
                  <a:srgbClr val="FF0000"/>
                </a:solidFill>
                <a:latin typeface="Arial Unicode MS" pitchFamily="34" charset="-128"/>
                <a:ea typeface="Arial Unicode MS" pitchFamily="34" charset="-128"/>
                <a:cs typeface="Arial Unicode MS" pitchFamily="34" charset="-128"/>
              </a:rPr>
              <a:t>६. </a:t>
            </a:r>
            <a:r>
              <a:rPr lang="en-US" sz="2800" b="1" dirty="0" err="1" smtClean="0">
                <a:solidFill>
                  <a:srgbClr val="FF0000"/>
                </a:solidFill>
                <a:latin typeface="Arial Unicode MS" pitchFamily="34" charset="-128"/>
                <a:ea typeface="Arial Unicode MS" pitchFamily="34" charset="-128"/>
                <a:cs typeface="Arial Unicode MS" pitchFamily="34" charset="-128"/>
              </a:rPr>
              <a:t>तरते</a:t>
            </a:r>
            <a:r>
              <a:rPr lang="en-US" sz="2800" b="1" dirty="0" smtClean="0">
                <a:solidFill>
                  <a:srgbClr val="FF0000"/>
                </a:solidFill>
                <a:latin typeface="Arial Unicode MS" pitchFamily="34" charset="-128"/>
                <a:ea typeface="Arial Unicode MS" pitchFamily="34" charset="-128"/>
                <a:cs typeface="Arial Unicode MS" pitchFamily="34" charset="-128"/>
              </a:rPr>
              <a:t> / </a:t>
            </a:r>
            <a:r>
              <a:rPr lang="en-US" sz="2800" b="1" dirty="0" err="1" smtClean="0">
                <a:solidFill>
                  <a:srgbClr val="FF0000"/>
                </a:solidFill>
                <a:latin typeface="Arial Unicode MS" pitchFamily="34" charset="-128"/>
                <a:ea typeface="Arial Unicode MS" pitchFamily="34" charset="-128"/>
                <a:cs typeface="Arial Unicode MS" pitchFamily="34" charset="-128"/>
              </a:rPr>
              <a:t>खुले</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en-US" sz="2800" b="1" dirty="0" err="1" smtClean="0">
                <a:solidFill>
                  <a:srgbClr val="FF0000"/>
                </a:solidFill>
                <a:latin typeface="Arial Unicode MS" pitchFamily="34" charset="-128"/>
                <a:ea typeface="Arial Unicode MS" pitchFamily="34" charset="-128"/>
                <a:cs typeface="Arial Unicode MS" pitchFamily="34" charset="-128"/>
              </a:rPr>
              <a:t>विमापत्र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en-GB" sz="2800" b="1" dirty="0" smtClean="0">
                <a:solidFill>
                  <a:srgbClr val="FF0000"/>
                </a:solidFill>
                <a:latin typeface="Arial Unicode MS" pitchFamily="34" charset="-128"/>
                <a:ea typeface="Arial Unicode MS" pitchFamily="34" charset="-128"/>
                <a:cs typeface="Arial Unicode MS" pitchFamily="34" charset="-128"/>
              </a:rPr>
              <a:t>Floating or Open Policy): </a:t>
            </a:r>
            <a:endParaRPr lang="en-US" sz="2800"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endParaRPr lang="en-US" sz="2400" dirty="0" smtClean="0">
              <a:latin typeface="Arial Unicode MS" pitchFamily="34" charset="-128"/>
              <a:ea typeface="Arial Unicode MS" pitchFamily="34" charset="-128"/>
              <a:cs typeface="Arial Unicode MS" pitchFamily="34" charset="-128"/>
            </a:endParaRP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तरते</a:t>
            </a:r>
            <a:r>
              <a:rPr lang="en-US" sz="2600" dirty="0" smtClean="0">
                <a:latin typeface="Arial Unicode MS" pitchFamily="34" charset="-128"/>
                <a:ea typeface="Arial Unicode MS" pitchFamily="34" charset="-128"/>
                <a:cs typeface="Arial Unicode MS" pitchFamily="34" charset="-128"/>
              </a:rPr>
              <a:t>/</a:t>
            </a:r>
            <a:r>
              <a:rPr lang="en-US" sz="2600" dirty="0" err="1" smtClean="0">
                <a:latin typeface="Arial Unicode MS" pitchFamily="34" charset="-128"/>
                <a:ea typeface="Arial Unicode MS" pitchFamily="34" charset="-128"/>
                <a:cs typeface="Arial Unicode MS" pitchFamily="34" charset="-128"/>
              </a:rPr>
              <a:t>खुले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विमापत्र</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म्हणजे</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कोणत्याही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देशात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कोणत्याही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वेळी</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कोणत्याही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सागरी</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मार्गाने</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कोणत्याही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जहाजामार्फत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रकमेच्या</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मर्यादेत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कितीही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रकमेचा</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पाठविण्यासाठी</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दिलेले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संरक्षण</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होय</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विमापत्रातील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घोषित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रकमेच्या</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मर्यादेपर्यंत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संरक्षण</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चालू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राहते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म्हणून</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त्यास</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तरते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किंवा</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खुले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विमापत्र</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असे</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म्हटले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जाते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या</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विम्यास</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मुदतीची</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मर्यादा</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असत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नाही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हा</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एक</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प्रकारे</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प्रत्येक</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सफरीसाठी</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घेतलेला</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एकत्रित</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प्रवास</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विमाच</a:t>
            </a:r>
            <a:r>
              <a:rPr lang="en-US" sz="2600" dirty="0" smtClean="0">
                <a:latin typeface="Arial Unicode MS" pitchFamily="34" charset="-128"/>
                <a:ea typeface="Arial Unicode MS" pitchFamily="34" charset="-128"/>
                <a:cs typeface="Arial Unicode MS" pitchFamily="34" charset="-128"/>
              </a:rPr>
              <a:t> </a:t>
            </a:r>
            <a:r>
              <a:rPr lang="en-US" sz="2600" dirty="0" err="1" smtClean="0">
                <a:latin typeface="Arial Unicode MS" pitchFamily="34" charset="-128"/>
                <a:ea typeface="Arial Unicode MS" pitchFamily="34" charset="-128"/>
                <a:cs typeface="Arial Unicode MS" pitchFamily="34" charset="-128"/>
              </a:rPr>
              <a:t>होय</a:t>
            </a:r>
            <a:r>
              <a:rPr lang="en-US" sz="2600" dirty="0" smtClean="0">
                <a:latin typeface="Arial Unicode MS" pitchFamily="34" charset="-128"/>
                <a:ea typeface="Arial Unicode MS" pitchFamily="34" charset="-128"/>
                <a:cs typeface="Arial Unicode MS" pitchFamily="34" charset="-128"/>
              </a:rPr>
              <a:t>.</a:t>
            </a:r>
            <a:endParaRPr lang="en-US" sz="26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228600" y="838200"/>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७. जहाज विमा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Hull Policy)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विम्यामध्ये सागरी मार्गाने मालवाहतूक किंवा प्रवासी वाहतूक करणाऱ्या जहाजांना विमा संरक्षण दिले जाते, त्यास जहाज विमा किंवा बोटीचा विमा असे म्हटले जाते. सागरी वाहतूक करणाऱ्या जहाजांना व बोटींना सागरी धोक्यांपासून हानी होण्याची शक्यता असते. जहाजांची प्रचंड किंमत लक्षात घेता, जहाजांचा विमा उतरविणे आवश्यक ठरते. सागरी धोक्यामुळे जहाजांचे आंशिक नुकसान झाले, तरी त्यांच्या दुरुस्तीचा खर्च व वाहतुकीसाठी पूर्वस्थितीत आणण्याचा खर्चसुद्धा मोठ्या रकमेचा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104</TotalTime>
  <Words>1320</Words>
  <Application>Microsoft Office PowerPoint</Application>
  <PresentationFormat>On-screen Show (4:3)</PresentationFormat>
  <Paragraphs>197</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dell</cp:lastModifiedBy>
  <cp:revision>36</cp:revision>
  <dcterms:created xsi:type="dcterms:W3CDTF">2006-08-16T00:00:00Z</dcterms:created>
  <dcterms:modified xsi:type="dcterms:W3CDTF">2021-07-03T10:05:43Z</dcterms:modified>
</cp:coreProperties>
</file>