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E50898-713B-4DBD-BA36-C4CE0B18D889}" type="datetimeFigureOut">
              <a:rPr lang="en-US" smtClean="0"/>
              <a:pPr/>
              <a:t>07/07/2021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2DF7BC-C707-42ED-81D3-66758BFC741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07185F4-47B9-4DF9-BEC4-1584BD420184}" type="datetime1">
              <a:rPr lang="en-US" smtClean="0"/>
              <a:pPr/>
              <a:t>07/07/2021</a:t>
            </a:fld>
            <a:endParaRPr lang="en-US"/>
          </a:p>
        </p:txBody>
      </p:sp>
      <p:sp>
        <p:nvSpPr>
          <p:cNvPr id="17" name="Footer Placeholder 16"/>
          <p:cNvSpPr>
            <a:spLocks noGrp="1"/>
          </p:cNvSpPr>
          <p:nvPr>
            <p:ph type="ftr" sz="quarter" idx="11"/>
          </p:nvPr>
        </p:nvSpPr>
        <p:spPr/>
        <p:txBody>
          <a:bodyPr/>
          <a:lstStyle/>
          <a:p>
            <a:r>
              <a:rPr lang="en-US" smtClean="0"/>
              <a:t>Prof.  Mahadev Kamble, Bhogawati Mahavidyalaya,Kurukali.</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5B1381-C06C-4A79-9BC7-68FBEC59AA31}" type="datetime1">
              <a:rPr lang="en-US" smtClean="0"/>
              <a:pPr/>
              <a:t>07/07/2021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CA1225-7571-4875-B87E-F5E7BB6CB291}" type="datetime1">
              <a:rPr lang="en-US" smtClean="0"/>
              <a:pPr/>
              <a:t>07/07/2021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3069C5D-53AA-429A-BD84-DDC899033B2A}" type="datetime1">
              <a:rPr lang="en-US" smtClean="0"/>
              <a:pPr/>
              <a:t>07/07/2021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9B296BA-F281-47AE-9477-1C797E24CD08}" type="datetime1">
              <a:rPr lang="en-US" smtClean="0"/>
              <a:pPr/>
              <a:t>07/07/2021</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Prof.  Mahadev Kamble, Bhogawati Mahavidyalaya,Kurukali.</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6C76325-049F-4352-9074-8FA156F9A880}" type="datetime1">
              <a:rPr lang="en-US" smtClean="0"/>
              <a:pPr/>
              <a:t>07/07/2021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E383FC7-C6F0-4181-A53B-3BE9D3287D24}" type="datetime1">
              <a:rPr lang="en-US" smtClean="0"/>
              <a:pPr/>
              <a:t>07/07/2021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E9466B6-87FB-44C5-969E-F2F692F6116E}" type="datetime1">
              <a:rPr lang="en-US" smtClean="0"/>
              <a:pPr/>
              <a:t>07/07/2021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A1492C-1B0C-48E3-B74A-2039A87752C4}" type="datetime1">
              <a:rPr lang="en-US" smtClean="0"/>
              <a:pPr/>
              <a:t>07/07/2021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8EA572-4EB8-40AE-BE27-F0ECF18F36D4}" type="datetime1">
              <a:rPr lang="en-US" smtClean="0"/>
              <a:pPr/>
              <a:t>07/07/2021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CE2CF16-CE0C-4207-9403-43D751432D1C}" type="datetime1">
              <a:rPr lang="en-US" smtClean="0"/>
              <a:pPr/>
              <a:t>07/07/2021</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9E03FC7-2762-41C8-90B4-328924C414A9}" type="datetime1">
              <a:rPr lang="en-US" smtClean="0"/>
              <a:pPr/>
              <a:t>07/07/2021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Prof.  Mahadev Kamble, Bhogawati Mahavidyalaya,Kurukali.</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81000"/>
            <a:ext cx="8382000" cy="6186309"/>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विमाशास्त्र</a:t>
            </a:r>
            <a:endParaRPr lang="en-US" sz="3200" b="1" dirty="0" smtClean="0">
              <a:latin typeface="Arial Unicode MS" pitchFamily="34" charset="-128"/>
              <a:ea typeface="Arial Unicode MS" pitchFamily="34" charset="-128"/>
              <a:cs typeface="Arial Unicode MS" pitchFamily="34" charset="-128"/>
            </a:endParaRPr>
          </a:p>
          <a:p>
            <a:pPr algn="ctr"/>
            <a:endParaRPr lang="en-US" sz="2400" b="1" dirty="0" smtClean="0">
              <a:latin typeface="Arial Unicode MS" pitchFamily="34" charset="-128"/>
              <a:ea typeface="Arial Unicode MS" pitchFamily="34" charset="-128"/>
              <a:cs typeface="Arial Unicode MS" pitchFamily="34" charset="-128"/>
            </a:endParaRPr>
          </a:p>
          <a:p>
            <a:pPr algn="ctr"/>
            <a:endParaRPr lang="mr-IN" sz="2400" b="1" dirty="0" smtClean="0">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r>
              <a:rPr lang="mr-IN" sz="3200" b="1" dirty="0" smtClean="0">
                <a:solidFill>
                  <a:srgbClr val="002060"/>
                </a:solidFill>
                <a:latin typeface="Arial Unicode MS" pitchFamily="34" charset="-128"/>
                <a:ea typeface="Arial Unicode MS" pitchFamily="34" charset="-128"/>
                <a:cs typeface="Arial Unicode MS" pitchFamily="34" charset="-128"/>
              </a:rPr>
              <a:t>अग्निविम्यातील अटी </a:t>
            </a:r>
            <a:endParaRPr lang="en-US" sz="3200" b="1" dirty="0" smtClean="0">
              <a:solidFill>
                <a:srgbClr val="002060"/>
              </a:solidFill>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r>
              <a:rPr lang="mr-IN" sz="3200" b="1" dirty="0" smtClean="0">
                <a:solidFill>
                  <a:srgbClr val="002060"/>
                </a:solidFill>
                <a:latin typeface="Times New Roman" pitchFamily="18" charset="0"/>
                <a:ea typeface="Arial Unicode MS" pitchFamily="34" charset="-128"/>
                <a:cs typeface="Arial Unicode MS" pitchFamily="34" charset="-128"/>
              </a:rPr>
              <a:t>(</a:t>
            </a:r>
            <a:r>
              <a:rPr lang="en-GB" sz="3200" b="1" dirty="0" smtClean="0">
                <a:solidFill>
                  <a:srgbClr val="002060"/>
                </a:solidFill>
                <a:latin typeface="Times New Roman" pitchFamily="18" charset="0"/>
                <a:ea typeface="Arial Unicode MS" pitchFamily="34" charset="-128"/>
                <a:cs typeface="Times New Roman" pitchFamily="18" charset="0"/>
              </a:rPr>
              <a:t>Policy Condition)</a:t>
            </a:r>
            <a:endParaRPr lang="mr-IN" sz="3200" dirty="0" smtClean="0">
              <a:solidFill>
                <a:srgbClr val="002060"/>
              </a:solidFill>
              <a:latin typeface="Times New Roman" pitchFamily="18" charset="0"/>
              <a:ea typeface="Arial Unicode MS" pitchFamily="34" charset="-128"/>
              <a:cs typeface="Arial Unicode MS" pitchFamily="34" charset="-128"/>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endParaRPr lang="en-US" sz="2400" dirty="0" smtClean="0">
              <a:latin typeface="Arial Unicode MS" pitchFamily="34" charset="-128"/>
              <a:ea typeface="Arial Unicode MS" pitchFamily="34" charset="-128"/>
              <a:cs typeface="Arial Unicode MS" pitchFamily="34" charset="-128"/>
            </a:endParaRPr>
          </a:p>
          <a:p>
            <a:pPr algn="ctr"/>
            <a:endParaRPr lang="mr-IN" sz="2400" dirty="0" smtClean="0">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dirty="0" smtClean="0">
                <a:solidFill>
                  <a:srgbClr val="FF000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0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ctr"/>
            <a:endParaRPr lang="en-US" sz="2400" b="1" dirty="0" smtClean="0">
              <a:latin typeface="Arial Unicode MS" pitchFamily="34" charset="-128"/>
              <a:ea typeface="Arial Unicode MS" pitchFamily="34" charset="-128"/>
              <a:cs typeface="Arial Unicode MS" pitchFamily="34" charset="-128"/>
            </a:endParaRPr>
          </a:p>
        </p:txBody>
      </p:sp>
      <p:sp>
        <p:nvSpPr>
          <p:cNvPr id="7" name="Footer Placeholder 6"/>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pic>
        <p:nvPicPr>
          <p:cNvPr id="8" name="Picture 2" descr="F:\Mahadev Kamble Sir PPT\WhatsApp Image 2021-06-24 at 6.45.51 PM.jpeg"/>
          <p:cNvPicPr>
            <a:picLocks noChangeAspect="1" noChangeArrowheads="1"/>
          </p:cNvPicPr>
          <p:nvPr/>
        </p:nvPicPr>
        <p:blipFill>
          <a:blip r:embed="rId2" cstate="print"/>
          <a:srcRect t="5963"/>
          <a:stretch>
            <a:fillRect/>
          </a:stretch>
        </p:blipFill>
        <p:spPr bwMode="auto">
          <a:xfrm>
            <a:off x="457200" y="2590800"/>
            <a:ext cx="2273300" cy="2438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28600" y="498326"/>
            <a:ext cx="86868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५. वगळलेली मालमत्ता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Excluded Property) </a:t>
            </a:r>
            <a:endParaRPr kumimoji="0" lang="mr-IN"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अटीनुसार विमा कंपनी विशिष्ट प्रकारची मालमत्ता आपल्या अग्निविम्यामध्ये अंतर्भूत करीत नाही. त्या मालमत्तेच्या नुकसानीविरुद्ध विमा संरक्षण मिळत नाही. परिणामी, आगीमुळे त्या मालमत्तेचे नुकसान झाल्यास विमा कंपनीकडून भरपाई मिळणार नाही. अशा मालमत्तेस 'वगळलेली मालमत्ता' असे म्हणतात. अग्निविमापत्रामध्ये 'वगळलेल्या मालमत्तेबाबत स्पष्ट उल्लेख असतो. इतर मालमत्तेसोबत ही मालमत्ता 'आगीमुळे नष्ट झाली तर त्याची भरपाई करण्याची जबाबदारी विमा कंपनीवर असत नाही.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28600" y="411034"/>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पुढील प्रकारची मालमत्ता अग्निविम्यातून वगळलेली असते.</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विमेदाराने विश्वस्त म्हणून ताब्यात ठेवलेली मालमत्ता अथवा दलालीवर विकण्यासाठी विमेदाराच्या ताब्यात असलेली मालमत्ता. या मालमत्तेमध्ये विमेदाराचे विमेयहित नसल्यामुळे अग्निविम्यातून ही मालमत्ता वगळली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सोने-चांदी व पैलू न पाडलेली रत्ने (हिरे, माणके, पाचू इत्यादी मूल्यवान खनिज पदार्थ.)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१,००० रुपयांपेक्षा जास्त किमतीची दुर्मीळ किंवा चमत्कारी वस्तू व कलाकुसरीची वस्तू.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81000" y="728231"/>
            <a:ext cx="85344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20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हस्तलिखिते, चित्रे, योजनातक्ते, संकल्पचित्रे, नमुने, प्रतिमाने.</a:t>
            </a:r>
          </a:p>
          <a:p>
            <a:pPr marL="0" marR="0" lvl="0" indent="0" algn="just" defTabSz="914400" rtl="0" eaLnBrk="1" fontAlgn="base" latinLnBrk="0" hangingPunct="1">
              <a:lnSpc>
                <a:spcPct val="2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प्रतिभूती, दस्तऐवज, नाणी, कागदी चलन, धनादेश, हिशेब पुस्तके, व्यवसायासंबंधी इतर पुस्तके, संगणक पद्धतीतील नोंदणीची कागदपत्रे.</a:t>
            </a:r>
          </a:p>
          <a:p>
            <a:pPr marL="0" marR="0" lvl="0" indent="0" algn="just" defTabSz="914400" rtl="0" eaLnBrk="0" fontAlgn="base" latinLnBrk="0" hangingPunct="0">
              <a:lnSpc>
                <a:spcPct val="2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कोळसा, ज्वालाग्राही पदार्थ व स्वतःच्या ज्वलनक्रियेत जळणारी वस्तू.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28600" y="228497"/>
            <a:ext cx="86868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६. फेरफार/बदल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Alterations)</a:t>
            </a:r>
            <a:r>
              <a:rPr kumimoji="0" lang="en-GB"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व्यापाराची/व्यवसायाची जागा बदलणे, व्यवसायाचे स्वरूप बदलणे, इमारतीमध्ये फेरफार करणे, विमित मालमत्ता अन्य ठिकाणी हलविणे, ज्या इमारतीचा विमा काढला आहे अथवा ज्या इमारतीमध्ये विमित मालमत्ता आहे ती इमारत ३० दिवसांपेक्षा जास्त काळ मोकळी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Unoccupied)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असणे, मृत्युपत्रानुसार अथवा कायद्यानुसार विमेयहित बदलणे इत्यादी स्वरूपाचे फेरफार झाल्यास विमाकरार रद्द होऊ शकतो. विमा कंपनीची पूर्वपरवानगी घेतल्याशिवाय असे फेरफार/बदल करता कामा विमा कंपनी संबंधित विमापत्रावर तशी नोंद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Endorsement)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करते. त्या फेरफारामुळे धोका वाढत असल्यास किंवा धोक्याचे स्वरूप बदलत असल्यास विमा कंपनी अधिकचा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(Additional)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विमाहप्ता मागू शकते. अग्निविम्याच्या अटीसुद्धा बदलू शकते. पूर्वपरवानगी न घेता बदल केल्यास व त्या मालमत्तेस आग लागल्यास, विमा कंपनी करार रद्द समजून नुकसानभरपाई नाकारते.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28600" y="1143000"/>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७. फसवणूक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Fraud) : </a:t>
            </a:r>
            <a:endPar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अटीप्रमाणे जर फसविण्याच्या हेतूने निवेदन अथवा कृती केल्यास विमा करार रद्द होतो. नुकसानभरपाईबाबत खोटा दावा करणे, दाव्यासाठी खोटी निवेदने सादर करणे, खोट्या साधनांचा वापर करणे, नुकसान होण्यासाठी जाणीवपूर्वक आग लावणे इत्यादी स्वरूपाच्या गोष्टी फसवणुकीमध्ये येतात. अशा प्रकारची फसवणूक केल्यास विमा कंपनी दावा नाकारू शकते. नुकसानभरपाई दिल्यानंतर फसवणूक झाल्याचे जरी उघड झाले, तरी दिलेली रक्कम वसूल करण्याचा अधिकार विमा कंपनीकडे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28600" y="711255"/>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८. विमा कंपनीचे अधिकार : </a:t>
            </a:r>
            <a:endParaRPr kumimoji="0" lang="en-US" sz="28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विमित मालमत्तेस आग लागून नुकसान झाल्यास, या अटीप्रमाणे विमा कंपनीस काही विशेष अधिकार प्राप्त होतात. या अटीनुसार विमा विमेदाराने विमा कंपनीला कंपनीला आग लागलेल्या मालमत्तेच्या </a:t>
            </a:r>
            <a:r>
              <a:rPr kumimoji="0" lang="mr-IN" sz="2400" b="0" i="0" u="none" strike="noStrike" cap="none" normalizeH="0" baseline="0" dirty="0" smtClean="0">
                <a:ln>
                  <a:noFill/>
                </a:ln>
                <a:effectLst/>
                <a:latin typeface="Arial Unicode MS" pitchFamily="34" charset="-128"/>
                <a:ea typeface="Arial Unicode MS" pitchFamily="34" charset="-128"/>
                <a:cs typeface="Arial Unicode MS" pitchFamily="34" charset="-128"/>
              </a:rPr>
              <a:t>ठिकाणी/</a:t>
            </a: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इमारतीमध्ये प्रवेश</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करण्याचा कायदेशीर अधिकार प्राप्त होतो. मालमत्ता /</a:t>
            </a: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इमारत ताब्यात घेण्याचा</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 ताब्यात ठेवण्याचा अधिकारही विमा कंपनीस मिळतो. नुकसानीच्या अंदाजासाठी </a:t>
            </a: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मालमत्तेची/इमारतीची पाहणीसुद्धा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करता येते. विमा कंपनीचे हे अधिकार आगीची घटना घडत असतानासुद्धा वापरता येतात. विमेदार त्याबाबत अडथळा आणू शकत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1905000" y="6248400"/>
            <a:ext cx="5562600" cy="45720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456878"/>
            <a:ext cx="86106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९. पुनर्स्थापना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Reinstatement) : </a:t>
            </a:r>
            <a:endPar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अनिविम्यातील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पुनर्स्थापनेची अट महत्त्वाची समजली जाते. या अटीनुसार विमा कंपनी नुकसानभरपाई, रोख स्वरूपात देण्याऐवजी मालमत्तेच्या पुनर्स्थापनेच्या स्वरूपात देऊ शकते. नुकसान झालेल्या मालमत्तेची दुरुस्ती करून किंवा तशाच प्रकारच्या मालमत्तेची स्थापना करून ही भरपाई करण्यात येते. उदा. यंत्राचा एखादा सुटा भाग आगीमुळे बाद झाला तर अशा वेळी सुटा भाग व तो बसविण्याचा खर्च विमा कंपनीतर्फे भागविण्यात येतो. अर्थात, या अटींचा अवलंब अगदी अपवादात्मक परिस्थितीमध्ये केला जातो.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28600" y="226254"/>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१०. मालकी हक्कांचे समर्पण </a:t>
            </a:r>
            <a:endParaRPr kumimoji="0" lang="mr-IN"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अटीप्रमाणे जर आग लागून मालमत्तेचे नुकसान झाले असेल तर त्या </a:t>
            </a: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जळीत मालमत्तेबाबत सर्व कायदेशीर मालकी हक्क विमा कंपनीकडे सोपवावे लागतात.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मालकी हक्काबरोबरच इतरही सर्व अधिकार कंपनीकडे जातात. अर्थात, नुकसानभरपाई केल्यानंतरच हे मालकी हक्कांचे समर्पण होत असते. पण काही प्रसंगी विमा कंपनी सोईसाठी भरपाई देण्यापूर्वीसुद्धा जळीत मालमत्तेचे मालकी हक्क आपल्याकडे घेते. मालकी हक्काच्या समर्पणाचा उपयोग त्रयस्थाकडून नुकसान भरपाई वसूल करण्यासाठी होत असतो. आगीस म्हणजे पर्यायाने मालमत्तेच्या नुकसानीस जर एखादी त्रयस्थ व्यक्ती दोषी/ जबाबदार असेल तर त्या व्यक्तीकडून विमेदाराला दिलेल्या भरपाईची वसुली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28600" y="503044"/>
            <a:ext cx="86868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११. इतर विमे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अग्निविमा हा नुकसानभरपाईचा करार असल्याने एकूण नुकसानीपेक्षा जास्त भरपाई घेता येत नाही. तेव्हा एकाच मालमत्तेचे दोन किंवा अनेक विमे असल्यास, त्या सर्व कंपन्या एकत्रितपणे नुकसान भरपाई देतात.  त्यासाठी प्रत्येक कंपनीचा परस्परांत भरपाईचा वाटा निश्चित होतो. विमित मालमत्ता, विमा रक्कम व जळालेली मालमत्ता लक्षात घेऊन परस्परांचा भरपाई वाटा ठरतो. म्हणून या अटीप्रमाणे विमेदाराने इतर विम्यांची माहिती विमा कंपनीस देणे आवश्यक आहे.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304800" y="914400"/>
            <a:ext cx="86106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१२. सागरी विमा</a:t>
            </a:r>
            <a:r>
              <a:rPr kumimoji="0" lang="mr-IN"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अटीनुसार जर मालमत्तेचा सागरी विम्यांतर्गत अग्निविमा उतरविण्यात आला असेल व त्याच मालमत्तेचा अग्निविमासुद्धा उतरविला असेल तर नुकसानभरपाई सागरी विम्यांतर्गत मिळेल. कारण अग्निविम्यानुसार अशा मालमत्तेच्या नुकसान भरपाईची जबाबदारी सागरी विम्याकडे हस्तांतर होत असते. त्यामुळे ज्या कंपनीकडे सागरी विमा काढला असेल त्याच कंपनीकडे भरपाई मिळेल. अग्निविम्याची कंपनी भरपाई देण्यास जबाबदार राहात नाही.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182434"/>
            <a:ext cx="84582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अग्निविम्यातील अटी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Policy Condition)</a:t>
            </a:r>
            <a:endParaRPr kumimoji="0" lang="mr-IN"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कोणत्याही करारामध्ये अटी व शर्तींना फार महत्त्व असते. अग्निविम्याचा करार हा नुकसानभरपाईचा करार असल्यामुळे तर करारातील अटींना अधिक महत्त्व दिले जाते. अभिविमा करारामध्ये भिन्नभिन्न प्रकारच्या धोक्यांविरुद्ध विमा संरक्षण दिले जाते. अशा धोक्यांचे स्वरूप, प्रमाण, तीव्रता व परिणाम फार भिन्न भिन्न असल्याने नुकसान भरपाई प्रकरणे हाताळताना अनेक गुंतागुंती निर्माण होतात. या गुंतागुंतीचे कायदेशीर मार्गांनी निराकरण करावे लागते. त्या दृष्टीने अग्निविम्यातील अटी स्पष्ट व लिखित असाव्यात. या सर्व अटींची विमेदारास स्पष्ट कल्पना असली पाहिजे. त्याने या अटी नीट समजावून घेतल्या पाहिजेत. नुकसानभरपाईच्या वेळी या 'कायदेशीर अटींचे अज्ञान' मान्य केले जात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28600" y="318586"/>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१३. इमारत पडणे/ नासधूस होणे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Fall or Displacement) : </a:t>
            </a:r>
            <a:endPar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ज्या इमारतीचा अग्निविमा काढला आहे, ती इमारत किंवा तिचा कोणताही भाग, आगीव्यतिरिक्त अथवा विम्यात अंतर्भूत असलेल्या धोक्याव्यतिरिक्त इतर कारणांमुळे पडल्यास / तिची नासधूस झाल्यास अग्निविमापत्र रद्द होते. अति पाऊस, वादळ, पूर, भूकप, दंगा इत्यादी कारणांमुळे विमित इमारत / इमारतीचा काही भाग पडल्यानंतर ७ दिवसांच्या आत तशी सूचना विमा कंपनीस देणे आवश्यक आहे. तशी लेखी सूचना न दिल्यास, सात दिवसांनंतर अग्निविमापत्र आपोआपच रद्द होते.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228600" y="457200"/>
            <a:ext cx="86106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१४. भरपाई मागणीची पद्धती :</a:t>
            </a:r>
            <a:r>
              <a:rPr kumimoji="0" lang="mr-IN"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विमित मालमत्तेचे आगीमुळे नुकसान झाल्यास भरपाईची मागणी कोणत्या पद्धतीने करावी हे या अटीमध्ये स्पष्ट करण्यात आले आहे. विमेदाराने त्या निर्देशित पद्धतीनुसार व नियमानुसार नुकसानभरपाईची मागणी करणे आवश्यक आहे. त्यानुसार विमेदाराने आगीच्या घटनेची सूचना विनाविलंब देणे, १५ दिवसांच्या आत नुकसानभरपाईची लेखी मागणी करणे, इतर विमा उतरविल्यास त्याचा तपशील पुरविणे, नुकसानीचे पुरावे सादर करणे व नुकसानभरपाईचा अर्ज करणे या गोष्टींना या अटींमध्ये महत्त्व दिलेले आहे.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914400" y="6172200"/>
            <a:ext cx="5257800" cy="45720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28600" y="1447800"/>
            <a:ext cx="8686800" cy="36231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घटनेपासून सहा महिन्यांच्या आत भरपाई मागणीची कागदपत्रे किंवा आवश्यक माहिती विमा कंपनीकडे आली नाहीतर 'विमेदाराचा भरपाई दावा नाही' असे समजून प्रकरण निकालात काढण्याचा अधिकार विमा कंपनीस आहे. परंतु जर भरपाई दावा सादर केला नाही तर घटना घडल्यापासून १२ महिन्यांच्या मुदतीनंतर विमा कंपनीवर भरपाई देण्याची कोणतीही जबाबदारी राहात नाही.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28600" y="551697"/>
            <a:ext cx="8686800" cy="5863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१५. वर्गणीचे तत्त्व :</a:t>
            </a:r>
            <a:r>
              <a:rPr kumimoji="0" lang="mr-IN" sz="28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या अटीनुसार जर मालमत्तेचा अग्निविमा दोन किंवा अधिक विमा कंपन्यांकडे काढल्यास, नुकसानभरपाई देण्यासाठी त्या सर्व कंपन्यांना वर्गणी तत्त्वाप्रमाणे वाटा उचलावा लागतो. सर्व कंपन्या मिळून एकत्रितपणे नुकसानभरपाई देतील. प्रत्येक कंपनीचा वर्गणी वाटा ठरविताना एकूण नुकसान, एकूण विमा रक्कम व प्रत्येक कंपनीकडील विमा या घटकांचा विचार करण्यात येतो. </a:t>
            </a:r>
            <a:endParaRPr lang="mr-IN" sz="2600" dirty="0" smtClean="0">
              <a:latin typeface="Arial Unicode MS" pitchFamily="34" charset="-128"/>
              <a:ea typeface="Arial Unicode MS" pitchFamily="34" charset="-128"/>
              <a:cs typeface="Arial Unicode MS" pitchFamily="34" charset="-128"/>
            </a:endParaRPr>
          </a:p>
          <a:p>
            <a:pPr lvl="0" algn="just" eaLnBrk="0" fontAlgn="base" hangingPunct="0">
              <a:lnSpc>
                <a:spcPct val="150000"/>
              </a:lnSpc>
              <a:spcBef>
                <a:spcPct val="0"/>
              </a:spcBef>
              <a:spcAft>
                <a:spcPct val="0"/>
              </a:spcAft>
            </a:pPr>
            <a:r>
              <a:rPr lang="mr-IN" sz="2000" b="1" u="sng" dirty="0" smtClean="0">
                <a:solidFill>
                  <a:srgbClr val="FF0000"/>
                </a:solidFill>
                <a:latin typeface="Arial Unicode MS" pitchFamily="34" charset="-128"/>
                <a:ea typeface="Arial Unicode MS" pitchFamily="34" charset="-128"/>
                <a:cs typeface="Arial Unicode MS" pitchFamily="34" charset="-128"/>
              </a:rPr>
              <a:t>विशिष्ट विमा कंपनीकडील विमा रक्कम     </a:t>
            </a:r>
            <a:r>
              <a:rPr lang="en-US" sz="2000" b="1" dirty="0" smtClean="0">
                <a:solidFill>
                  <a:srgbClr val="FF0000"/>
                </a:solidFill>
                <a:latin typeface="Arial Unicode MS" pitchFamily="34" charset="-128"/>
                <a:ea typeface="Arial Unicode MS" pitchFamily="34" charset="-128"/>
                <a:cs typeface="Arial Unicode MS" pitchFamily="34" charset="-128"/>
              </a:rPr>
              <a:t>x </a:t>
            </a:r>
            <a:r>
              <a:rPr lang="mr-IN" sz="2000" b="1" dirty="0" smtClean="0">
                <a:solidFill>
                  <a:srgbClr val="FF0000"/>
                </a:solidFill>
                <a:latin typeface="Arial Unicode MS" pitchFamily="34" charset="-128"/>
                <a:ea typeface="Arial Unicode MS" pitchFamily="34" charset="-128"/>
                <a:cs typeface="Arial Unicode MS" pitchFamily="34" charset="-128"/>
              </a:rPr>
              <a:t>एकूण नुकसान  =  विशिष्ट कंपनीचा वर्गणी वाटा</a:t>
            </a:r>
          </a:p>
          <a:p>
            <a:pPr lvl="0" algn="just" eaLnBrk="0" fontAlgn="base" hangingPunct="0">
              <a:lnSpc>
                <a:spcPct val="150000"/>
              </a:lnSpc>
              <a:spcBef>
                <a:spcPct val="0"/>
              </a:spcBef>
              <a:spcAft>
                <a:spcPct val="0"/>
              </a:spcAft>
            </a:pPr>
            <a:r>
              <a:rPr lang="mr-IN" sz="2000" b="1" dirty="0" smtClean="0">
                <a:solidFill>
                  <a:srgbClr val="FF0000"/>
                </a:solidFill>
                <a:latin typeface="Arial Unicode MS" pitchFamily="34" charset="-128"/>
                <a:ea typeface="Arial Unicode MS" pitchFamily="34" charset="-128"/>
                <a:cs typeface="Arial Unicode MS" pitchFamily="34" charset="-128"/>
              </a:rPr>
              <a:t>सर्व कंपन्यांची मिळून विमा रक्कम</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28600" y="582179"/>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१६. दाव्याबाबत कालमर्यादा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Limitation) : </a:t>
            </a:r>
            <a:endParaRPr kumimoji="0" lang="en-US" sz="28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अटीनुसार नुकसानभरपाईचा दावा सादर करण्यासाठी विमेदारास १२ महिन्यांची मर्यादा दिलेली आहे. आगीच्या घटनेनंतर १२ महिन्यांच्या आत नुकसानभरपाईची मागणी करण्यात आली पाहिजे. जर त्या मुदतीत भरपाईचा दावा केला नाही तर विमा कंपनीची जबाबदारी संपते. १२ महिन्यांनंतर विमा कंपनीवर नुकसानभरपाई देण्याबाबत कोणतीही कायदेशीर जबाबदारी राहात नाही. विमेदाराचा नुकसान भरपाईचा दावा १२ महिन्यांनंतर रद्द होतो. अर्थात, दावा जर कार्यवाहीमध्ये किंवा लवादाकडे असेल तर ही मर्यादा लागू होत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228600" y="334834"/>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१७. दाव्याबाबत लवाद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Arbitration) : </a:t>
            </a:r>
            <a:endParaRPr kumimoji="0" lang="en-US" sz="28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कंपनी व विमेदार यांच्या नुकसान भरपाईबाबत मतभेद झाल्यास, तो तंटा लवादाकडे सोपविण्याची ही अट आहे. विमा कंपनी अथवा विमेदार सरळ न्यायालयाकडे धाव घेऊ शकत नाहीत. भारतीय लवाद कायदा (१९४०) प्रमाणे हे तंटे/वाद सोडविले पाहिजेत. त्यानुसार विमा कंपनी व विमेदार दोन्ही पक्ष आपल्या पसंतीच्या एका व्यक्तीस एकमताने लवाद म्हणून नेमू शकतात. परंतु एकमत न झाल्यास आपापल्या पसंतीचा एक याप्रमाणे दोन व्यक्तींचा लवाद नेमता येतो. त्या लवादाचा एकमताने निर्णय होत नसेल अथवा त्यांच्यातही मतभेद होत असतील तर विमा कंपनी विमेदाराला विश्वासात घेऊन एक पंच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Umpire)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नेमू शकते. तो पंच दाव्याबाबत निर्णय देतो व दोन्ही पक्षांवर तो बंधनकारक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28600" y="378654"/>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१८. सरासरीचे तत्त्व : </a:t>
            </a:r>
            <a:endParaRPr kumimoji="0" lang="en-US" sz="28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अग्निविम्यामध्ये 'सरासरी कलम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Average Clause)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नोंदवून विमा कंपनी विम्यास सरासरीची अट लागू करते. विमेदाराने मालमत्तेची किंमत कमी दाखवून पर्यायाने कमी विमाहप्ता भरून विमा संरक्षण घेण्याचा प्रकार करू नये म्हणून ही अट घालण्यात आली आहे. जर विमेदाराने मालमत्तेची किंमत कमी दाखवून अग्निविमा उतरविला तर त्याला त्या प्रमाणातच नुकसानभरपाई मिळेल. उदा. ५०,०००/ रुपयांच्या मालमत्तेची किंमत कमी सांगून २५,००० रुपयांचा अग्निविमा काढला. आगीमुळे मालमत्तेचे १०,००० रुपयांचे नुकसान झाले तर या अटीनुसार विमेदाराने मालमत्तेच्या किमतीच्या १/२ रकमेचा विमा काढला होता, म्हणून विमेदारास १०,००० रु. नुकसानीच्या १/२ म्हणजे ५,०००रु. भरपाई मिळेल. विमा कंपनीच्या दृष्टीने ही अट उपयुक्त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28600" y="807845"/>
            <a:ext cx="86106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१९. विमापत्र रद्द करणे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Cancellation)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अटीनुसार विमा कंपनी व विमेदार या दोघांनाही विमापत्र रद्द करण्याचा अधिकार मिळतो. विमेदार आपल्या मालमत्तेचे विमापत्र केव्हाही रद्द करू शकतो. विमा कंपनीसुद्धा विमेदारास १५ दिवसांची सूचना देऊन विमापत्र रद्द करू शकते. विमा कोणीही रद्द केला तरी विमापत्राची उर्वरित मुद लक्षात घेऊन विमाहप्त्याची योग्य ती रक्कम परत करण्यात येते.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304800" y="1159133"/>
            <a:ext cx="85344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२०. लेखी सूचना (</a:t>
            </a:r>
            <a:r>
              <a:rPr kumimoji="0" lang="en-GB"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Notice)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विमेदाराने विमा कंपनीस कोणतीही सूचना देताना किंवा माहिती देताना, ती लिखित स्वरूपात द्यावी. या अटीनुसार विमेदाराने विमा कंपनीसोबत सर्व व्यवहार लेखी करावेत. आग लागल्यानंतर नुकसानभरपाईच्या वेळी गुंतागुंत टाळण्यासाठी या लेखी पत्रव्यवहाराचा फार उपयोग होतो.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28600" y="175369"/>
            <a:ext cx="86868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अग्निविम्यातील या अटींपैकी काही मुख्य अटी पुढीलप्रमाणे आहेत.</a:t>
            </a:r>
            <a:endParaRPr kumimoji="0" lang="en-US" sz="22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 चुकीची माहिती</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सत्य व अचूक माहिती कथन करणे म्हणजे परमोच्च विश्वास तत्त्वाचे पालन करणे हे अग्निविमा कराराचे महत्त्वाचे तत्त्व आहे. त्यानुसार, चुकीची माहिती न सांगणे ही अग्निविम्यातील पहिली महत्त्वाची अट आहे. ज्या मालमत्तेचा अग्निविमा काढावयाचा आहे, त्या मालमत्तेबद्दल संपूर्ण व खरी माहिती विमा कंपनीला दिली पाहिजे. विमाकरारासाठी आवश्यक ती सर्व माहिती पुरविण्याची जबाबदारी विमेदारावर आहे. कारण विमेदाराने दिलेल्या माहितीच्या आधारे विमा कंपनी त्या मालमत्तेचा अग्रिविमा उतरावा किंवा नाही याबाबत निर्णय घेत असते. विमा कंपनीच्या या निर्णयावर ज्या माहितीचा प्रभाव पडत असेल तर ती सर्व माहिती 'आवश्यक माहिती' समजली जाते. त्यामुळे चुकीची, खोटी, असत्य किंवा अपूर्ण माहिती सांगता कामा नये.</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04800" y="1107927"/>
            <a:ext cx="8610600" cy="42934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विमाहप्ता :</a:t>
            </a:r>
            <a:r>
              <a:rPr kumimoji="0" lang="mr-IN" sz="26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मालमत्तेच्या नुकसानीविरुद्ध विमा संरक्षण देत असल्याबद्दल, विमा कंपनी जो आकार घेते, त्यास विमाहप्ता म्हणतात. मालमत्तेच्या स्वरूपावरून व धोक्याची तीव्रता लक्षात घेऊन हा विमाहप्ता आकारला जातो. विमेदाराने विमाहप्ता भरल्यानंतरच विमा कंपनीची जबाबदारी निश्चित होते. त्यामुळे निश्चित केलेला विमाहप्ता आगाऊ भरणे ही अग्निविम्यातील दुसरी महत्त्वाची अट होय.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558855"/>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वगळलेली हानी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Excluded Losses)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कंपनी काही विशिष्ट प्रकारची हानी आपल्या विमा संरक्षणातून वगळते. त्यामुळे त्या प्रकारची हानी झाल्यास नुकसान भरपाई मिळत नाही. अग्निविमापत्रामध्ये अशा वगळलेल्या हानीचा स्पष्ट उल्लेख असतो. 'हा अग्निविमा खालील प्रकारच्या हानीस विमा संरक्षण देत नाही' असे विमापत्रात छापलेले असते व त्याखाली त्या हानी प्रकारांची नावे दिलेली असतात. विमा कंपनीच्या दृष्टीने ही वगळलेली हानीची अट फार महत्त्वाची असते. कारण विमा कंपनी त्या जबाबदारीतून मुक्त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28600" y="202962"/>
            <a:ext cx="8686800"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अग्निविम्यातून 'वगळलेली हानी' पुढीलप्रमाणे असते.</a:t>
            </a:r>
            <a:endParaRPr kumimoji="0" lang="en-US" sz="28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आगीच्या वेळी किंवा आगीच्या घटनेनंतर चोरी झाल्यास त्यापासून होणारे मालमत्तेचे नुकसान. </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lang="en-US" sz="2600" dirty="0" smtClean="0">
              <a:latin typeface="Arial" pitchFamily="34" charset="0"/>
              <a:ea typeface="Arial Unicode MS" pitchFamily="34" charset="-128"/>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मालमत्तेचे स्वतःच्याच उष्णतेमुळे, तापविण्याच्या नैसर्गिक प्रक्रियेमुळे किंवा ज्वलन क्रियेमुळे झालेले नुकसान अथवा तापविण्याच्या, वाळविण्याच्या क्रिया करताना मालमत्तेचे झालेले नुकसान, उदा. साखर कारखान्यात साखर तयार करताना तापविण्याच्या प्रक्रियेत साखरेचे नुकसान झाल्यास भरपाई मिळणार नाही.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914400" y="6248400"/>
            <a:ext cx="4876800" cy="45720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28600" y="609600"/>
            <a:ext cx="8686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सरकारी आदेशानुसार किंवा स्थानिक स्वराज्य संस्थेच्या आदेशानुसार मालमत्ता नष्ट करण्यासाठी जाळल्यास त्यापासून झालेले नुकसान, उदा. सार्वजनिक हितासाठी, आरोग्यासाठी, स्वच्छतेसाठी एखाद्या वस्तूचा साठा नष्ट करण्याच्या उद्देशाने जाळल्यास होणारे नुकसान भरून मिळत नाही. </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पृथ्वीच्या पोटात लागलेल्या आगीमुळे (</a:t>
            </a: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Subterranean Fire)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मालमत्तेचे झालेले नुकसान.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28600" y="579244"/>
            <a:ext cx="86868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४. वगळलेले धोके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Excluded Perils)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कंपनी काही विशिष्ट प्रकारचे 'धोके' सुद्धा अग्निविम्यामध्ये अंतर्भूत करीत नाही. अशा धोक्यांमुळे आग लागल्यास होणाऱ्या नुकसानीविरुद्ध विमा संरक्षण दिले जात नाही. 'हा अग्निविमा खालील प्रकारच्या धोक्यांना विमा संरक्षण देत नाही' असे विमापत्रामध्ये स्पष्टपणे नमूद केलेले असते. त्यामुळे अशा धोक्यामुळे आग लागल्यास विमा कंपनी नुकसानभरपाई देत नाही. या अटींमुळे विमा कंपनीची विमा जोखीम कमी होते.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381000" y="6400800"/>
            <a:ext cx="8001000" cy="457200"/>
          </a:xfrm>
        </p:spPr>
        <p:txBody>
          <a:bodyPr/>
          <a:lstStyle/>
          <a:p>
            <a:r>
              <a:rPr lang="en-US" smtClean="0"/>
              <a:t>Prof.  Mahadev Kamble, Bhogawati Mahavidyalaya,Kurukali.</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28600" y="838200"/>
            <a:ext cx="86106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अग्निविम्यातून 'वगळलेले धोके' पुढीलप्रमाणे आहेत. </a:t>
            </a: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200000"/>
              </a:lnSpc>
              <a:spcBef>
                <a:spcPct val="0"/>
              </a:spcBef>
              <a:spcAft>
                <a:spcPct val="0"/>
              </a:spcAft>
              <a:buClrTx/>
              <a:buSzTx/>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भूकंप, ज्वालामुखी किंवा इतर प्रकारच्या नैसर्गिक घडामोडी.</a:t>
            </a:r>
            <a:endParaRPr lang="en-US" sz="2600"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200000"/>
              </a:lnSpc>
              <a:spcBef>
                <a:spcPct val="0"/>
              </a:spcBef>
              <a:spcAft>
                <a:spcPct val="0"/>
              </a:spcAft>
              <a:buClrTx/>
              <a:buSzTx/>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तुफान, अतिवेगवान वारे, झंझावात, चक्रीवादळ.</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200000"/>
              </a:lnSpc>
              <a:spcBef>
                <a:spcPct val="0"/>
              </a:spcBef>
              <a:spcAft>
                <a:spcPct val="0"/>
              </a:spcAft>
              <a:buClrTx/>
              <a:buSzTx/>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युद्ध, आक्रमण, शत्रूराष्ट्राचे कृत्य, युद्धसदृश घडामोडी, बंड, शीतयुद्ध. </a:t>
            </a:r>
          </a:p>
          <a:p>
            <a:pPr marL="0" marR="0" lvl="0" indent="457200" algn="just" defTabSz="914400" rtl="0" eaLnBrk="0" fontAlgn="base" latinLnBrk="0" hangingPunct="0">
              <a:lnSpc>
                <a:spcPct val="200000"/>
              </a:lnSpc>
              <a:spcBef>
                <a:spcPct val="0"/>
              </a:spcBef>
              <a:spcAft>
                <a:spcPct val="0"/>
              </a:spcAft>
              <a:buClrTx/>
              <a:buSzTx/>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दंगा, बंडाळी, क्रांती, सरकारविरुद्ध उठाव, लष्करी कायद्याचा अंमल, सैन्याचा वेढा, लष्करी शक्ती.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80</TotalTime>
  <Words>1671</Words>
  <Application>Microsoft Office PowerPoint</Application>
  <PresentationFormat>On-screen Show (4:3)</PresentationFormat>
  <Paragraphs>149</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Equity</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dell</cp:lastModifiedBy>
  <cp:revision>21</cp:revision>
  <dcterms:created xsi:type="dcterms:W3CDTF">2006-08-16T00:00:00Z</dcterms:created>
  <dcterms:modified xsi:type="dcterms:W3CDTF">2021-07-07T01:51:14Z</dcterms:modified>
</cp:coreProperties>
</file>