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2"/>
  </p:notesMasterIdLst>
  <p:sldIdLst>
    <p:sldId id="29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0" r:id="rId26"/>
    <p:sldId id="281" r:id="rId27"/>
    <p:sldId id="282" r:id="rId28"/>
    <p:sldId id="279" r:id="rId29"/>
    <p:sldId id="283" r:id="rId30"/>
    <p:sldId id="284" r:id="rId31"/>
    <p:sldId id="285" r:id="rId32"/>
    <p:sldId id="286"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39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2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7A7DE5-264E-4382-B269-933A0409A9ED}" type="datetimeFigureOut">
              <a:rPr lang="en-US" smtClean="0"/>
              <a:pPr/>
              <a:t>03/07/2021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BD1BE1-FEF8-486D-A30E-3AE920049B2F}" type="slidenum">
              <a:rPr lang="en-US" smtClean="0"/>
              <a:pPr/>
              <a:t>‹#›</a:t>
            </a:fld>
            <a:endParaRPr lang="en-US"/>
          </a:p>
        </p:txBody>
      </p:sp>
    </p:spTree>
    <p:extLst>
      <p:ext uri="{BB962C8B-B14F-4D97-AF65-F5344CB8AC3E}">
        <p14:creationId xmlns="" xmlns:p14="http://schemas.microsoft.com/office/powerpoint/2010/main" val="415841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205B4D2-A8AD-4C07-9F57-01C1F6A8DE30}" type="datetime1">
              <a:rPr lang="en-US" smtClean="0"/>
              <a:pPr/>
              <a:t>03/07/2021</a:t>
            </a:fld>
            <a:endParaRPr lang="en-US"/>
          </a:p>
        </p:txBody>
      </p:sp>
      <p:sp>
        <p:nvSpPr>
          <p:cNvPr id="19" name="Footer Placeholder 18"/>
          <p:cNvSpPr>
            <a:spLocks noGrp="1"/>
          </p:cNvSpPr>
          <p:nvPr>
            <p:ph type="ftr" sz="quarter" idx="11"/>
          </p:nvPr>
        </p:nvSpPr>
        <p:spPr/>
        <p:txBody>
          <a:bodyPr/>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603F02-8668-423B-89C3-61A00FFBAC66}"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2A9E7D-185A-4C0B-B424-8BD731F63C61}"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6301F2-BE54-4B1D-9D50-98E4BEF060F4}"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24A44A-0804-476E-9AEC-C0F4B4096DD5}"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4D9FD6C-79CF-4783-AFAE-174575855011}"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5B4E62B-8659-4C31-942E-6BF30DDF6C9D}" type="datetime1">
              <a:rPr lang="en-US" smtClean="0"/>
              <a:pPr/>
              <a:t>03/07/2021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5B38EEB-23F9-4C00-8F8C-5F00521FA663}" type="datetime1">
              <a:rPr lang="en-US" smtClean="0"/>
              <a:pPr/>
              <a:t>03/07/2021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1FC88E-07CA-4BC3-846F-B8F8BD4F5F6A}" type="datetime1">
              <a:rPr lang="en-US" smtClean="0"/>
              <a:pPr/>
              <a:t>03/07/2021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7811F4-3B8D-48FB-9260-487F2837B2B3}"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A97465F-CC0D-46B0-9DF2-72D52F156E97}"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1A91890-E093-470C-AEE3-D60B523B0685}" type="datetime1">
              <a:rPr lang="en-US" smtClean="0"/>
              <a:pPr/>
              <a:t>03/07/2021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229600" cy="5816977"/>
          </a:xfrm>
          <a:prstGeom prst="rect">
            <a:avLst/>
          </a:prstGeom>
        </p:spPr>
        <p:txBody>
          <a:bodyPr wrap="square">
            <a:spAutoFit/>
          </a:bodyPr>
          <a:lstStyle/>
          <a:p>
            <a:pPr algn="ctr"/>
            <a:endParaRPr lang="en-US" sz="3200" b="1" dirty="0" smtClean="0">
              <a:solidFill>
                <a:srgbClr val="7030A0"/>
              </a:solidFill>
              <a:latin typeface="Arial Unicode MS" pitchFamily="34" charset="-128"/>
              <a:ea typeface="Arial Unicode MS" pitchFamily="34" charset="-128"/>
              <a:cs typeface="Arial Unicode MS" pitchFamily="34" charset="-128"/>
            </a:endParaRPr>
          </a:p>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a:t>
            </a:r>
            <a:r>
              <a:rPr lang="mr-IN" sz="3200" b="1" dirty="0">
                <a:solidFill>
                  <a:srgbClr val="7030A0"/>
                </a:solidFill>
                <a:latin typeface="Arial Unicode MS" pitchFamily="34" charset="-128"/>
                <a:ea typeface="Arial Unicode MS" pitchFamily="34" charset="-128"/>
                <a:cs typeface="Arial Unicode MS" pitchFamily="34" charset="-128"/>
              </a:rPr>
              <a:t>: </a:t>
            </a:r>
            <a:r>
              <a:rPr lang="mr-IN" sz="3200" b="1" dirty="0" smtClean="0">
                <a:solidFill>
                  <a:srgbClr val="7030A0"/>
                </a:solidFill>
                <a:latin typeface="Arial Unicode MS" pitchFamily="34" charset="-128"/>
                <a:ea typeface="Arial Unicode MS" pitchFamily="34" charset="-128"/>
                <a:cs typeface="Arial Unicode MS" pitchFamily="34" charset="-128"/>
              </a:rPr>
              <a:t>विमाशास्त्र</a:t>
            </a:r>
            <a:endParaRPr lang="en-US" sz="3200" b="1" dirty="0">
              <a:latin typeface="Arial Unicode MS" pitchFamily="34" charset="-128"/>
              <a:ea typeface="Arial Unicode MS" pitchFamily="34" charset="-128"/>
              <a:cs typeface="Arial Unicode MS" pitchFamily="34" charset="-128"/>
            </a:endParaRPr>
          </a:p>
          <a:p>
            <a:pPr algn="ctr"/>
            <a:endParaRPr lang="mr-IN" sz="2800" b="1" dirty="0">
              <a:latin typeface="Arial Unicode MS" pitchFamily="34" charset="-128"/>
              <a:ea typeface="Arial Unicode MS" pitchFamily="34" charset="-128"/>
              <a:cs typeface="Arial Unicode MS" pitchFamily="34" charset="-128"/>
            </a:endParaRPr>
          </a:p>
          <a:p>
            <a:pPr algn="ctr"/>
            <a:r>
              <a:rPr lang="mr-IN" sz="3600" b="1" dirty="0" smtClean="0">
                <a:solidFill>
                  <a:srgbClr val="FF0000"/>
                </a:solidFill>
                <a:latin typeface="Arial Unicode MS" pitchFamily="34" charset="-128"/>
                <a:ea typeface="Arial Unicode MS" pitchFamily="34" charset="-128"/>
                <a:cs typeface="Arial Unicode MS" pitchFamily="34" charset="-128"/>
              </a:rPr>
              <a:t>अग्निविमा </a:t>
            </a:r>
            <a:r>
              <a:rPr lang="mr-IN" sz="3600" b="1" dirty="0">
                <a:solidFill>
                  <a:srgbClr val="FF0000"/>
                </a:solidFill>
                <a:latin typeface="Arial Unicode MS" pitchFamily="34" charset="-128"/>
                <a:ea typeface="Arial Unicode MS" pitchFamily="34" charset="-128"/>
                <a:cs typeface="Arial Unicode MS" pitchFamily="34" charset="-128"/>
              </a:rPr>
              <a:t>: अर्थ </a:t>
            </a:r>
            <a:r>
              <a:rPr lang="mr-IN" sz="3600" b="1" dirty="0" smtClean="0">
                <a:solidFill>
                  <a:srgbClr val="FF0000"/>
                </a:solidFill>
                <a:latin typeface="Arial Unicode MS" pitchFamily="34" charset="-128"/>
                <a:ea typeface="Arial Unicode MS" pitchFamily="34" charset="-128"/>
                <a:cs typeface="Arial Unicode MS" pitchFamily="34" charset="-128"/>
              </a:rPr>
              <a:t>व </a:t>
            </a:r>
            <a:r>
              <a:rPr lang="mr-IN" sz="3600" b="1" dirty="0">
                <a:solidFill>
                  <a:srgbClr val="FF0000"/>
                </a:solidFill>
                <a:latin typeface="Arial Unicode MS" pitchFamily="34" charset="-128"/>
                <a:ea typeface="Arial Unicode MS" pitchFamily="34" charset="-128"/>
                <a:cs typeface="Arial Unicode MS" pitchFamily="34" charset="-128"/>
              </a:rPr>
              <a:t>स्वरूप</a:t>
            </a:r>
          </a:p>
          <a:p>
            <a:pPr algn="ctr"/>
            <a:r>
              <a:rPr lang="mr-IN" sz="2800" b="1" dirty="0">
                <a:solidFill>
                  <a:srgbClr val="FF0000"/>
                </a:solidFill>
                <a:latin typeface="Bookman Old Style" pitchFamily="18" charset="0"/>
                <a:ea typeface="Arial Unicode MS" pitchFamily="34" charset="-128"/>
                <a:cs typeface="Arial Unicode MS" pitchFamily="34" charset="-128"/>
              </a:rPr>
              <a:t>(</a:t>
            </a:r>
            <a:r>
              <a:rPr lang="en-US" sz="2800" b="1" dirty="0">
                <a:solidFill>
                  <a:srgbClr val="FF0000"/>
                </a:solidFill>
                <a:latin typeface="Bookman Old Style" pitchFamily="18" charset="0"/>
                <a:ea typeface="Arial Unicode MS" pitchFamily="34" charset="-128"/>
                <a:cs typeface="Arial Unicode MS" pitchFamily="34" charset="-128"/>
              </a:rPr>
              <a:t>Fire Insurance : Meaning and Nature)</a:t>
            </a:r>
          </a:p>
          <a:p>
            <a:pPr algn="ctr"/>
            <a:endParaRPr lang="en-US" sz="28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800" b="1" dirty="0">
              <a:solidFill>
                <a:srgbClr val="FF0000"/>
              </a:solidFill>
              <a:latin typeface="Arial Unicode MS" pitchFamily="34" charset="-128"/>
              <a:ea typeface="Arial Unicode MS" pitchFamily="34" charset="-128"/>
              <a:cs typeface="Arial Unicode MS" pitchFamily="34" charset="-128"/>
            </a:endParaRPr>
          </a:p>
          <a:p>
            <a:pPr algn="ctr"/>
            <a:endParaRPr lang="mr-IN" sz="2800" dirty="0" smtClean="0">
              <a:latin typeface="Arial Unicode MS" pitchFamily="34" charset="-128"/>
              <a:ea typeface="Arial Unicode MS" pitchFamily="34" charset="-128"/>
              <a:cs typeface="Arial Unicode MS" pitchFamily="34" charset="-128"/>
            </a:endParaRPr>
          </a:p>
          <a:p>
            <a:pPr algn="ctr"/>
            <a:endParaRPr lang="en-US" sz="2800" b="1" dirty="0">
              <a:latin typeface="Arial Unicode MS" pitchFamily="34" charset="-128"/>
              <a:ea typeface="Arial Unicode MS" pitchFamily="34" charset="-128"/>
              <a:cs typeface="Arial Unicode MS" pitchFamily="34" charset="-128"/>
            </a:endParaRPr>
          </a:p>
          <a:p>
            <a:pPr algn="ctr"/>
            <a:r>
              <a:rPr lang="mr-IN" sz="2800" b="1" dirty="0">
                <a:solidFill>
                  <a:srgbClr val="7030A0"/>
                </a:solidFill>
                <a:latin typeface="Arial Unicode MS" pitchFamily="34" charset="-128"/>
                <a:ea typeface="Arial Unicode MS" pitchFamily="34" charset="-128"/>
                <a:cs typeface="Arial Unicode MS" pitchFamily="34" charset="-128"/>
              </a:rPr>
              <a:t>प्रा.</a:t>
            </a:r>
            <a:r>
              <a:rPr lang="en-US" sz="2800" b="1" dirty="0">
                <a:solidFill>
                  <a:srgbClr val="7030A0"/>
                </a:solidFill>
                <a:latin typeface="Arial Unicode MS" pitchFamily="34" charset="-128"/>
                <a:ea typeface="Arial Unicode MS" pitchFamily="34" charset="-128"/>
                <a:cs typeface="Arial Unicode MS" pitchFamily="34" charset="-128"/>
              </a:rPr>
              <a:t> </a:t>
            </a:r>
            <a:r>
              <a:rPr lang="mr-IN" sz="2800" b="1" dirty="0" smtClean="0">
                <a:solidFill>
                  <a:srgbClr val="7030A0"/>
                </a:solidFill>
                <a:latin typeface="Arial Unicode MS" pitchFamily="34" charset="-128"/>
                <a:ea typeface="Arial Unicode MS" pitchFamily="34" charset="-128"/>
                <a:cs typeface="Arial Unicode MS" pitchFamily="34" charset="-128"/>
              </a:rPr>
              <a:t>महादेव कांबळे </a:t>
            </a:r>
            <a:endParaRPr lang="mr-IN" sz="2800" b="1" dirty="0">
              <a:solidFill>
                <a:srgbClr val="7030A0"/>
              </a:solidFill>
              <a:latin typeface="Arial Unicode MS" pitchFamily="34" charset="-128"/>
              <a:ea typeface="Arial Unicode MS" pitchFamily="34" charset="-128"/>
              <a:cs typeface="Arial Unicode MS" pitchFamily="34" charset="-128"/>
            </a:endParaRPr>
          </a:p>
          <a:p>
            <a:pPr algn="ctr"/>
            <a:r>
              <a:rPr lang="mr-IN" sz="2800" dirty="0">
                <a:latin typeface="Arial Unicode MS" pitchFamily="34" charset="-128"/>
                <a:ea typeface="Arial Unicode MS" pitchFamily="34" charset="-128"/>
                <a:cs typeface="Arial Unicode MS" pitchFamily="34" charset="-128"/>
              </a:rPr>
              <a:t>					</a:t>
            </a:r>
            <a:endParaRPr lang="en-US" sz="2400" dirty="0">
              <a:latin typeface="Bookman Old Style" pitchFamily="18" charset="0"/>
              <a:ea typeface="Arial Unicode MS" pitchFamily="34" charset="-128"/>
              <a:cs typeface="Arial Unicode MS" pitchFamily="34" charset="-128"/>
            </a:endParaRPr>
          </a:p>
          <a:p>
            <a:pPr algn="ctr"/>
            <a:r>
              <a:rPr lang="mr-IN" sz="2400" b="1" dirty="0" smtClean="0">
                <a:solidFill>
                  <a:schemeClr val="accent6">
                    <a:lumMod val="50000"/>
                  </a:schemeClr>
                </a:solidFill>
                <a:latin typeface="Arial Unicode MS" pitchFamily="34" charset="-128"/>
                <a:ea typeface="Arial Unicode MS" pitchFamily="34" charset="-128"/>
                <a:cs typeface="Arial Unicode MS" pitchFamily="34" charset="-128"/>
              </a:rPr>
              <a:t>सहाय्यक प्राध्यापक व  वाणिज्य </a:t>
            </a:r>
            <a:r>
              <a:rPr lang="mr-IN" sz="2400" b="1" dirty="0">
                <a:solidFill>
                  <a:schemeClr val="accent6">
                    <a:lumMod val="50000"/>
                  </a:schemeClr>
                </a:solidFill>
                <a:latin typeface="Arial Unicode MS" pitchFamily="34" charset="-128"/>
                <a:ea typeface="Arial Unicode MS" pitchFamily="34" charset="-128"/>
                <a:cs typeface="Arial Unicode MS" pitchFamily="34" charset="-128"/>
              </a:rPr>
              <a:t>विभाग प्रमुख</a:t>
            </a:r>
            <a:endParaRPr lang="en-US" sz="2400" b="1" dirty="0">
              <a:solidFill>
                <a:schemeClr val="accent6">
                  <a:lumMod val="50000"/>
                </a:schemeClr>
              </a:solidFill>
              <a:latin typeface="Arial Unicode MS" pitchFamily="34" charset="-128"/>
              <a:ea typeface="Arial Unicode MS" pitchFamily="34" charset="-128"/>
              <a:cs typeface="Arial Unicode MS" pitchFamily="34" charset="-128"/>
            </a:endParaRPr>
          </a:p>
          <a:p>
            <a:pPr algn="ctr"/>
            <a:r>
              <a:rPr lang="mr-IN" sz="2400" b="1" dirty="0" smtClean="0">
                <a:solidFill>
                  <a:schemeClr val="accent6">
                    <a:lumMod val="50000"/>
                  </a:schemeClr>
                </a:solidFill>
                <a:latin typeface="Arial Unicode MS" pitchFamily="34" charset="-128"/>
                <a:ea typeface="Arial Unicode MS" pitchFamily="34" charset="-128"/>
                <a:cs typeface="Arial Unicode MS" pitchFamily="34" charset="-128"/>
              </a:rPr>
              <a:t>भोगावती महाविद्यालय</a:t>
            </a:r>
            <a:r>
              <a:rPr lang="mr-IN" sz="2400" b="1" dirty="0">
                <a:solidFill>
                  <a:schemeClr val="accent6">
                    <a:lumMod val="50000"/>
                  </a:schemeClr>
                </a:solidFill>
                <a:latin typeface="Arial Unicode MS" pitchFamily="34" charset="-128"/>
                <a:ea typeface="Arial Unicode MS" pitchFamily="34" charset="-128"/>
                <a:cs typeface="Arial Unicode MS" pitchFamily="34" charset="-128"/>
              </a:rPr>
              <a:t>, </a:t>
            </a:r>
            <a:r>
              <a:rPr lang="mr-IN" sz="2400" b="1" dirty="0" smtClean="0">
                <a:solidFill>
                  <a:schemeClr val="accent6">
                    <a:lumMod val="50000"/>
                  </a:schemeClr>
                </a:solidFill>
                <a:latin typeface="Arial Unicode MS" pitchFamily="34" charset="-128"/>
                <a:ea typeface="Arial Unicode MS" pitchFamily="34" charset="-128"/>
                <a:cs typeface="Arial Unicode MS" pitchFamily="34" charset="-128"/>
              </a:rPr>
              <a:t>कुरुकली  </a:t>
            </a:r>
            <a:endParaRPr lang="en-US" b="1" dirty="0">
              <a:solidFill>
                <a:schemeClr val="accent6">
                  <a:lumMod val="50000"/>
                </a:schemeClr>
              </a:solidFill>
              <a:latin typeface="Arial Unicode MS" pitchFamily="34" charset="-128"/>
              <a:ea typeface="Arial Unicode MS" pitchFamily="34" charset="-128"/>
              <a:cs typeface="Arial Unicode MS" pitchFamily="34" charset="-128"/>
            </a:endParaRPr>
          </a:p>
        </p:txBody>
      </p:sp>
      <p:sp>
        <p:nvSpPr>
          <p:cNvPr id="3" name="Footer Placeholder 2"/>
          <p:cNvSpPr>
            <a:spLocks noGrp="1"/>
          </p:cNvSpPr>
          <p:nvPr>
            <p:ph type="ftr" sz="quarter" idx="11"/>
          </p:nvPr>
        </p:nvSpPr>
        <p:spPr>
          <a:xfrm>
            <a:off x="304800" y="6410848"/>
            <a:ext cx="4800600"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5" name="Picture 2" descr="F:\Mahadev Kamble Sir PPT\WhatsApp Image 2021-06-24 at 6.44.05 PM.jpeg"/>
          <p:cNvPicPr>
            <a:picLocks noChangeAspect="1" noChangeArrowheads="1"/>
          </p:cNvPicPr>
          <p:nvPr/>
        </p:nvPicPr>
        <p:blipFill>
          <a:blip r:embed="rId2" cstate="print"/>
          <a:srcRect/>
          <a:stretch>
            <a:fillRect/>
          </a:stretch>
        </p:blipFill>
        <p:spPr bwMode="auto">
          <a:xfrm>
            <a:off x="762000" y="3048000"/>
            <a:ext cx="2133600" cy="2065700"/>
          </a:xfrm>
          <a:prstGeom prst="rect">
            <a:avLst/>
          </a:prstGeom>
          <a:noFill/>
        </p:spPr>
      </p:pic>
    </p:spTree>
    <p:extLst>
      <p:ext uri="{BB962C8B-B14F-4D97-AF65-F5344CB8AC3E}">
        <p14:creationId xmlns="" xmlns:p14="http://schemas.microsoft.com/office/powerpoint/2010/main" val="4009226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28600"/>
            <a:ext cx="8305800" cy="6070893"/>
          </a:xfrm>
          <a:prstGeom prst="rect">
            <a:avLst/>
          </a:prstGeom>
        </p:spPr>
        <p:txBody>
          <a:bodyPr wrap="square">
            <a:spAutoFit/>
          </a:bodyPr>
          <a:lstStyle/>
          <a:p>
            <a:pPr algn="ctr">
              <a:lnSpc>
                <a:spcPct val="150000"/>
              </a:lnSpc>
            </a:pPr>
            <a:r>
              <a:rPr lang="mr-IN" sz="2800" b="1" dirty="0" smtClean="0">
                <a:solidFill>
                  <a:srgbClr val="7030A0"/>
                </a:solidFill>
                <a:latin typeface="Arial Unicode MS" pitchFamily="34" charset="-128"/>
                <a:ea typeface="Arial Unicode MS" pitchFamily="34" charset="-128"/>
                <a:cs typeface="Arial Unicode MS" pitchFamily="34" charset="-128"/>
              </a:rPr>
              <a:t>अग्नीविम्याची </a:t>
            </a:r>
            <a:r>
              <a:rPr lang="mr-IN" sz="2800" b="1" dirty="0">
                <a:solidFill>
                  <a:srgbClr val="7030A0"/>
                </a:solidFill>
                <a:latin typeface="Arial Unicode MS" pitchFamily="34" charset="-128"/>
                <a:ea typeface="Arial Unicode MS" pitchFamily="34" charset="-128"/>
                <a:cs typeface="Arial Unicode MS" pitchFamily="34" charset="-128"/>
              </a:rPr>
              <a:t>व्याप्ती</a:t>
            </a:r>
          </a:p>
          <a:p>
            <a:pPr algn="just">
              <a:lnSpc>
                <a:spcPct val="150000"/>
              </a:lnSpc>
            </a:pPr>
            <a:r>
              <a:rPr lang="mr-IN" sz="2200" dirty="0" smtClean="0">
                <a:latin typeface="Arial Unicode MS" pitchFamily="34" charset="-128"/>
                <a:ea typeface="Arial Unicode MS" pitchFamily="34" charset="-128"/>
                <a:cs typeface="Arial Unicode MS" pitchFamily="34" charset="-128"/>
              </a:rPr>
              <a:t>	आगीमुळे </a:t>
            </a:r>
            <a:r>
              <a:rPr lang="mr-IN" sz="2200" dirty="0">
                <a:latin typeface="Arial Unicode MS" pitchFamily="34" charset="-128"/>
                <a:ea typeface="Arial Unicode MS" pitchFamily="34" charset="-128"/>
                <a:cs typeface="Arial Unicode MS" pitchFamily="34" charset="-128"/>
              </a:rPr>
              <a:t>झालेल्या नुकसानीविरुद्ध अग्रिविमा संरक्षण देण्याचे कार्य करतो. यासाठी अग्निविम्याची व्याप्ती पाहणे योग्य ठरेल. अग्निविम्यांतर्गत पुढील प्रकारच्या नुकसानीविरुद्ध विमा संरक्षण मिळते.</a:t>
            </a:r>
          </a:p>
          <a:p>
            <a:pPr algn="just">
              <a:lnSpc>
                <a:spcPct val="150000"/>
              </a:lnSpc>
            </a:pPr>
            <a:endParaRPr lang="mr-IN" sz="1100" dirty="0">
              <a:latin typeface="Arial Unicode MS" pitchFamily="34" charset="-128"/>
              <a:ea typeface="Arial Unicode MS" pitchFamily="34" charset="-128"/>
              <a:cs typeface="Arial Unicode MS" pitchFamily="34" charset="-128"/>
            </a:endParaRPr>
          </a:p>
          <a:p>
            <a:pPr algn="just">
              <a:lnSpc>
                <a:spcPct val="150000"/>
              </a:lnSpc>
            </a:pPr>
            <a:r>
              <a:rPr lang="mr-IN" sz="2200" b="1" dirty="0">
                <a:solidFill>
                  <a:srgbClr val="002060"/>
                </a:solidFill>
                <a:latin typeface="Arial Unicode MS" pitchFamily="34" charset="-128"/>
                <a:ea typeface="Arial Unicode MS" pitchFamily="34" charset="-128"/>
                <a:cs typeface="Arial Unicode MS" pitchFamily="34" charset="-128"/>
              </a:rPr>
              <a:t>१. आगीमुळे झालेले नुकसान : </a:t>
            </a:r>
            <a:r>
              <a:rPr lang="mr-IN" sz="2200" dirty="0">
                <a:latin typeface="Arial Unicode MS" pitchFamily="34" charset="-128"/>
                <a:ea typeface="Arial Unicode MS" pitchFamily="34" charset="-128"/>
                <a:cs typeface="Arial Unicode MS" pitchFamily="34" charset="-128"/>
              </a:rPr>
              <a:t>'अग्नी' या संज्ञेअंतर्गत येणाऱ्या आगीमुळे झालेले नुकसान अग्निविम्याच्या कक्षेत येते. त्याअंतर्गत : (अ) स्वतःहून लागलेली आग (ब) अपघाती आग (क) परंपरेनुसार अभिप्रेत आग आणि (ड) करारातील अंतर्भूत आग या चार प्रकारच्या आगींचा समावेश होतो. त्यामुळे अग्निविम्याची व्याप्ती या चार आगीपुरती मर्यादित असते.</a:t>
            </a:r>
          </a:p>
          <a:p>
            <a:pPr algn="just">
              <a:lnSpc>
                <a:spcPct val="150000"/>
              </a:lnSpc>
            </a:pPr>
            <a:r>
              <a:rPr lang="mr-IN" sz="2200" b="1" dirty="0">
                <a:solidFill>
                  <a:srgbClr val="002060"/>
                </a:solidFill>
                <a:latin typeface="Arial Unicode MS" pitchFamily="34" charset="-128"/>
                <a:ea typeface="Arial Unicode MS" pitchFamily="34" charset="-128"/>
                <a:cs typeface="Arial Unicode MS" pitchFamily="34" charset="-128"/>
              </a:rPr>
              <a:t>२. धुरामुळे नुकसान : </a:t>
            </a:r>
            <a:r>
              <a:rPr lang="mr-IN" sz="2200" dirty="0">
                <a:latin typeface="Arial Unicode MS" pitchFamily="34" charset="-128"/>
                <a:ea typeface="Arial Unicode MS" pitchFamily="34" charset="-128"/>
                <a:cs typeface="Arial Unicode MS" pitchFamily="34" charset="-128"/>
              </a:rPr>
              <a:t>आगीपूर्वी, आग लागलेली असताना किंवा आगीनंतर निर्माण झालेल्या धुरामुळे नुकसान झाल्यास त्याविरुद्ध अग्निविम्याचे संरक्षण मिळते.</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 xmlns:p14="http://schemas.microsoft.com/office/powerpoint/2010/main" val="2906411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229600" cy="6186309"/>
          </a:xfrm>
          <a:prstGeom prst="rect">
            <a:avLst/>
          </a:prstGeom>
        </p:spPr>
        <p:txBody>
          <a:bodyPr wrap="square">
            <a:spAutoFit/>
          </a:bodyPr>
          <a:lstStyle/>
          <a:p>
            <a:pPr algn="just">
              <a:lnSpc>
                <a:spcPct val="150000"/>
              </a:lnSpc>
            </a:pPr>
            <a:r>
              <a:rPr lang="mr-IN" sz="2400" b="1" dirty="0">
                <a:solidFill>
                  <a:srgbClr val="002060"/>
                </a:solidFill>
                <a:latin typeface="Arial Unicode MS" pitchFamily="34" charset="-128"/>
                <a:ea typeface="Arial Unicode MS" pitchFamily="34" charset="-128"/>
                <a:cs typeface="Arial Unicode MS" pitchFamily="34" charset="-128"/>
              </a:rPr>
              <a:t>३. भाजणे : </a:t>
            </a:r>
            <a:endParaRPr lang="en-US" sz="2400" b="1" dirty="0" smtClean="0">
              <a:solidFill>
                <a:srgbClr val="002060"/>
              </a:solidFill>
              <a:latin typeface="Arial Unicode MS" pitchFamily="34" charset="-128"/>
              <a:ea typeface="Arial Unicode MS" pitchFamily="34" charset="-128"/>
              <a:cs typeface="Arial Unicode MS" pitchFamily="34" charset="-128"/>
            </a:endParaRP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आगीमुळे </a:t>
            </a:r>
            <a:r>
              <a:rPr lang="mr-IN" sz="2400" dirty="0">
                <a:latin typeface="Arial Unicode MS" pitchFamily="34" charset="-128"/>
                <a:ea typeface="Arial Unicode MS" pitchFamily="34" charset="-128"/>
                <a:cs typeface="Arial Unicode MS" pitchFamily="34" charset="-128"/>
              </a:rPr>
              <a:t>काही माल संपूर्णत</a:t>
            </a: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भस्म </a:t>
            </a:r>
            <a:r>
              <a:rPr lang="mr-IN" sz="2400" dirty="0">
                <a:latin typeface="Arial Unicode MS" pitchFamily="34" charset="-128"/>
                <a:ea typeface="Arial Unicode MS" pitchFamily="34" charset="-128"/>
                <a:cs typeface="Arial Unicode MS" pitchFamily="34" charset="-128"/>
              </a:rPr>
              <a:t>वा नष्ट होतो तर काही माल अर्धवट जळतो. तसेच माल होरपळणे, सुकणे, वाळणे, खराब होणे, निरुपयोगी ठरणे यांसारख्या कारणांमुळे होणाऱ्या नुकसानीससुद्धा विम्यांतर्गत संरक्षण दिले जाते. अग्निज्वालेची झळ लागल्यामुळे नुकसान झाल्यास त्याचीही भरपाई मिळू शकते.</a:t>
            </a:r>
          </a:p>
          <a:p>
            <a:pPr algn="just">
              <a:lnSpc>
                <a:spcPct val="150000"/>
              </a:lnSpc>
            </a:pPr>
            <a:r>
              <a:rPr lang="mr-IN" sz="2400" b="1" dirty="0">
                <a:solidFill>
                  <a:srgbClr val="002060"/>
                </a:solidFill>
                <a:latin typeface="Arial Unicode MS" pitchFamily="34" charset="-128"/>
                <a:ea typeface="Arial Unicode MS" pitchFamily="34" charset="-128"/>
                <a:cs typeface="Arial Unicode MS" pitchFamily="34" charset="-128"/>
              </a:rPr>
              <a:t>४. भिंत / इमारत पडणे : </a:t>
            </a:r>
            <a:endParaRPr lang="en-US" sz="2400" b="1" dirty="0" smtClean="0">
              <a:solidFill>
                <a:srgbClr val="00206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आगीमुळे </a:t>
            </a:r>
            <a:r>
              <a:rPr lang="mr-IN" sz="2400" dirty="0">
                <a:latin typeface="Arial Unicode MS" pitchFamily="34" charset="-128"/>
                <a:ea typeface="Arial Unicode MS" pitchFamily="34" charset="-128"/>
                <a:cs typeface="Arial Unicode MS" pitchFamily="34" charset="-128"/>
              </a:rPr>
              <a:t>इमारत किंवा भिंत पडल्यास होणाऱ्या नुकसानीचा सुद्धा अभिविम्यात भरपाई मिळविण्यासाठी विचार केला जातो. तसेच भित पडल्यामुळे मालमत्तेचे नुकसान झाल्यास किंवा भिंतीखाली दबल्याने हानी झाल्यास त्याविरुद्ध सुद्धा अनिविम्याचे संरक्षण उपलब्ध आहे.</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 xmlns:p14="http://schemas.microsoft.com/office/powerpoint/2010/main" val="2906245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335846"/>
            <a:ext cx="8305800" cy="6093976"/>
          </a:xfrm>
          <a:prstGeom prst="rect">
            <a:avLst/>
          </a:prstGeom>
        </p:spPr>
        <p:txBody>
          <a:bodyPr wrap="square">
            <a:spAutoFit/>
          </a:bodyPr>
          <a:lstStyle/>
          <a:p>
            <a:pPr algn="just">
              <a:lnSpc>
                <a:spcPct val="150000"/>
              </a:lnSpc>
            </a:pPr>
            <a:r>
              <a:rPr lang="mr-IN" sz="2000" b="1" dirty="0">
                <a:solidFill>
                  <a:srgbClr val="002060"/>
                </a:solidFill>
                <a:latin typeface="Arial Unicode MS" pitchFamily="34" charset="-128"/>
                <a:ea typeface="Arial Unicode MS" pitchFamily="34" charset="-128"/>
                <a:cs typeface="Arial Unicode MS" pitchFamily="34" charset="-128"/>
              </a:rPr>
              <a:t>५. आग विझवताना नुकसान: </a:t>
            </a:r>
            <a:r>
              <a:rPr lang="mr-IN" sz="2000" dirty="0">
                <a:latin typeface="Arial Unicode MS" pitchFamily="34" charset="-128"/>
                <a:ea typeface="Arial Unicode MS" pitchFamily="34" charset="-128"/>
                <a:cs typeface="Arial Unicode MS" pitchFamily="34" charset="-128"/>
              </a:rPr>
              <a:t>अग्निशामक दलाकडून आग विझविण्याचे प्रयत्न केले जात असतात. असे प्रयत्न करताना पाण्याचा मारा करण्यात येतो. काही प्रसंगी बान्याचा मारासुद्धा केला जातो. तेव्हा पाण्याचा किंवा वाऱ्याचा मारा करताना मालाचे किंवा मालमत्तेचे नुकसान झाल्यास, त्याविरुद्ध विमा संरक्षण मिळते. विमेदाराने किंव इतरांनीसुद्धा आग विझविण्याच्या उद्देशाने मातीचा/वाळूचा/पाण्याचा मारा केल्याने झालेल्या नुकसानीविरुद्ध संरक्षण मिळते</a:t>
            </a:r>
            <a:r>
              <a:rPr lang="mr-IN" sz="2000" dirty="0" smtClean="0">
                <a:latin typeface="Arial Unicode MS" pitchFamily="34" charset="-128"/>
                <a:ea typeface="Arial Unicode MS" pitchFamily="34" charset="-128"/>
                <a:cs typeface="Arial Unicode MS" pitchFamily="34" charset="-128"/>
              </a:rPr>
              <a:t>.</a:t>
            </a:r>
            <a:endParaRPr lang="en-US" sz="2000" dirty="0" smtClean="0">
              <a:latin typeface="Arial Unicode MS" pitchFamily="34" charset="-128"/>
              <a:ea typeface="Arial Unicode MS" pitchFamily="34" charset="-128"/>
              <a:cs typeface="Arial Unicode MS" pitchFamily="34" charset="-128"/>
            </a:endParaRPr>
          </a:p>
          <a:p>
            <a:pPr algn="just">
              <a:lnSpc>
                <a:spcPct val="150000"/>
              </a:lnSpc>
            </a:pPr>
            <a:endParaRPr lang="mr-IN" sz="2000" dirty="0">
              <a:latin typeface="Arial Unicode MS" pitchFamily="34" charset="-128"/>
              <a:ea typeface="Arial Unicode MS" pitchFamily="34" charset="-128"/>
              <a:cs typeface="Arial Unicode MS" pitchFamily="34" charset="-128"/>
            </a:endParaRPr>
          </a:p>
          <a:p>
            <a:pPr algn="just">
              <a:lnSpc>
                <a:spcPct val="150000"/>
              </a:lnSpc>
            </a:pPr>
            <a:r>
              <a:rPr lang="mr-IN" sz="2000" b="1" dirty="0">
                <a:solidFill>
                  <a:srgbClr val="002060"/>
                </a:solidFill>
                <a:latin typeface="Arial Unicode MS" pitchFamily="34" charset="-128"/>
                <a:ea typeface="Arial Unicode MS" pitchFamily="34" charset="-128"/>
                <a:cs typeface="Arial Unicode MS" pitchFamily="34" charset="-128"/>
              </a:rPr>
              <a:t>६. माल हलविताना नुकसान: </a:t>
            </a:r>
            <a:r>
              <a:rPr lang="mr-IN" sz="2000" dirty="0">
                <a:latin typeface="Arial Unicode MS" pitchFamily="34" charset="-128"/>
                <a:ea typeface="Arial Unicode MS" pitchFamily="34" charset="-128"/>
                <a:cs typeface="Arial Unicode MS" pitchFamily="34" charset="-128"/>
              </a:rPr>
              <a:t>आग लागलेल्या इमारतीतील माल किंवा मालमत्तेस आग लागली आहे त्या मालमत्तेतील भाग आगीपासून वाचविण्यासाठी हलविण्याचा प्रयत्न केला जात असतो. असा प्रयत्न करताना म्हणजे माल दुसऱ्या </a:t>
            </a:r>
            <a:r>
              <a:rPr lang="mr-IN" sz="2000" dirty="0" smtClean="0">
                <a:latin typeface="Arial Unicode MS" pitchFamily="34" charset="-128"/>
                <a:ea typeface="Arial Unicode MS" pitchFamily="34" charset="-128"/>
                <a:cs typeface="Arial Unicode MS" pitchFamily="34" charset="-128"/>
              </a:rPr>
              <a:t>सुरक्षित </a:t>
            </a:r>
            <a:r>
              <a:rPr lang="mr-IN" sz="2000" dirty="0">
                <a:latin typeface="Arial Unicode MS" pitchFamily="34" charset="-128"/>
                <a:ea typeface="Arial Unicode MS" pitchFamily="34" charset="-128"/>
                <a:cs typeface="Arial Unicode MS" pitchFamily="34" charset="-128"/>
              </a:rPr>
              <a:t>ठिकाणी हलविताना मालाचे नुकसान होण्याची शक्यता असते. तसेच बाह्य वातावरणाचा  हलविण्यात आलेल्या मालावर दुष्परिणाम झाल्यास नुकसान होऊ शकते. तेव्हा या दोन्ही नुकसानीविरुद्ध विमा संरक्षण मिळते.</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 xmlns:p14="http://schemas.microsoft.com/office/powerpoint/2010/main" val="979207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457200"/>
            <a:ext cx="8153400" cy="6040821"/>
          </a:xfrm>
          <a:prstGeom prst="rect">
            <a:avLst/>
          </a:prstGeom>
        </p:spPr>
        <p:txBody>
          <a:bodyPr wrap="square">
            <a:spAutoFit/>
          </a:bodyPr>
          <a:lstStyle/>
          <a:p>
            <a:pPr algn="just">
              <a:lnSpc>
                <a:spcPct val="150000"/>
              </a:lnSpc>
            </a:pPr>
            <a:r>
              <a:rPr lang="mr-IN" sz="2000" b="1" dirty="0">
                <a:solidFill>
                  <a:srgbClr val="002060"/>
                </a:solidFill>
                <a:latin typeface="Arial Unicode MS" pitchFamily="34" charset="-128"/>
                <a:ea typeface="Arial Unicode MS" pitchFamily="34" charset="-128"/>
                <a:cs typeface="Arial Unicode MS" pitchFamily="34" charset="-128"/>
              </a:rPr>
              <a:t>७. आगीच्या वेळी चोरीमुळे नुकसान : </a:t>
            </a:r>
            <a:r>
              <a:rPr lang="mr-IN" sz="2000" dirty="0">
                <a:latin typeface="Arial Unicode MS" pitchFamily="34" charset="-128"/>
                <a:ea typeface="Arial Unicode MS" pitchFamily="34" charset="-128"/>
                <a:cs typeface="Arial Unicode MS" pitchFamily="34" charset="-128"/>
              </a:rPr>
              <a:t>आगीच्या वेळी काही प्रसंगी मालाची चोरी होण्याची शक्यता असते. मालाच्या चोरीमुळे झालेले नुकसान अग्निविम्याच्या संरक्षण कक्षेत येत नाही. परंतु विमेदाराने 'अग्नी व चोरी' (</a:t>
            </a:r>
            <a:r>
              <a:rPr lang="en-US" sz="2000" dirty="0">
                <a:latin typeface="Arial Unicode MS" pitchFamily="34" charset="-128"/>
                <a:ea typeface="Arial Unicode MS" pitchFamily="34" charset="-128"/>
                <a:cs typeface="Arial Unicode MS" pitchFamily="34" charset="-128"/>
              </a:rPr>
              <a:t>Fire and Theft Policy) </a:t>
            </a:r>
            <a:r>
              <a:rPr lang="mr-IN" sz="2000" dirty="0">
                <a:latin typeface="Arial Unicode MS" pitchFamily="34" charset="-128"/>
                <a:ea typeface="Arial Unicode MS" pitchFamily="34" charset="-128"/>
                <a:cs typeface="Arial Unicode MS" pitchFamily="34" charset="-128"/>
              </a:rPr>
              <a:t>विमापत्र घेतलेले असेल तर अशा चोरीविरुद्ध संरक्षण मिळते. 'अग्निविमा' असा साधा विमा असल्यास अशा प्रकारचे संरक्षण मिळणार नाही.</a:t>
            </a:r>
          </a:p>
          <a:p>
            <a:pPr algn="just">
              <a:lnSpc>
                <a:spcPct val="150000"/>
              </a:lnSpc>
            </a:pPr>
            <a:endParaRPr lang="mr-IN" sz="2000" dirty="0">
              <a:latin typeface="Arial Unicode MS" pitchFamily="34" charset="-128"/>
              <a:ea typeface="Arial Unicode MS" pitchFamily="34" charset="-128"/>
              <a:cs typeface="Arial Unicode MS" pitchFamily="34" charset="-128"/>
            </a:endParaRPr>
          </a:p>
          <a:p>
            <a:pPr algn="just">
              <a:lnSpc>
                <a:spcPct val="150000"/>
              </a:lnSpc>
            </a:pPr>
            <a:r>
              <a:rPr lang="mr-IN" sz="2000" b="1" dirty="0">
                <a:solidFill>
                  <a:srgbClr val="002060"/>
                </a:solidFill>
                <a:latin typeface="Arial Unicode MS" pitchFamily="34" charset="-128"/>
                <a:ea typeface="Arial Unicode MS" pitchFamily="34" charset="-128"/>
                <a:cs typeface="Arial Unicode MS" pitchFamily="34" charset="-128"/>
              </a:rPr>
              <a:t>८. आनुषंगिक नुकसान : </a:t>
            </a:r>
            <a:r>
              <a:rPr lang="mr-IN" sz="2000" dirty="0">
                <a:latin typeface="Arial Unicode MS" pitchFamily="34" charset="-128"/>
                <a:ea typeface="Arial Unicode MS" pitchFamily="34" charset="-128"/>
                <a:cs typeface="Arial Unicode MS" pitchFamily="34" charset="-128"/>
              </a:rPr>
              <a:t>आग लागल्यामुळे इतर अनेक प्रकारचे जे नुकसान होते त्यास आनुषंगिक नुकसान म्हणतात. उत्पादनकार्य बंद पडणे, दुकान बंद पडल्याने विक्रीचे नुकसान, जवळपासच्या इमारतींचे अथवा त्यातील मालमत्तेचे नुकसान, कामगाराचा / कर्मचाऱ्याचा आगीत मृत्यू होणे, उत्पादन/विक्री बंद असतानाही कायम कामगारांना द्यावा लागणारा पगार, कारखान्याचा/दुकानाचा स्थिर स्वरूपाचा खर्च, उत्पादन बंद पडल्याने /विक्री बुडाल्याने होणाऱ्या नफ्याचे नुकसान इत्यादी स्वरूपाच्या नुकसानीविरुद्धसुद्धा संरक्षण मिळू </a:t>
            </a:r>
            <a:r>
              <a:rPr lang="mr-IN" sz="2000" dirty="0" smtClean="0">
                <a:latin typeface="Arial Unicode MS" pitchFamily="34" charset="-128"/>
                <a:ea typeface="Arial Unicode MS" pitchFamily="34" charset="-128"/>
                <a:cs typeface="Arial Unicode MS" pitchFamily="34" charset="-128"/>
              </a:rPr>
              <a:t>शकते</a:t>
            </a:r>
            <a:endParaRPr lang="mr-IN" sz="20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 xmlns:p14="http://schemas.microsoft.com/office/powerpoint/2010/main" val="155319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304800"/>
            <a:ext cx="8534400" cy="6225487"/>
          </a:xfrm>
          <a:prstGeom prst="rect">
            <a:avLst/>
          </a:prstGeom>
        </p:spPr>
        <p:txBody>
          <a:bodyPr wrap="square">
            <a:spAutoFit/>
          </a:bodyPr>
          <a:lstStyle/>
          <a:p>
            <a:pPr algn="ctr">
              <a:lnSpc>
                <a:spcPct val="150000"/>
              </a:lnSpc>
            </a:pPr>
            <a:r>
              <a:rPr lang="mr-IN" sz="2800" b="1" dirty="0">
                <a:solidFill>
                  <a:srgbClr val="FF0000"/>
                </a:solidFill>
                <a:latin typeface="Arial Unicode MS" pitchFamily="34" charset="-128"/>
                <a:ea typeface="Arial Unicode MS" pitchFamily="34" charset="-128"/>
                <a:cs typeface="Arial Unicode MS" pitchFamily="34" charset="-128"/>
              </a:rPr>
              <a:t>अग्निविम्याची मूलतत्त्वे</a:t>
            </a:r>
          </a:p>
          <a:p>
            <a:pPr marL="457200" indent="-457200" algn="just">
              <a:lnSpc>
                <a:spcPct val="150000"/>
              </a:lnSpc>
              <a:buAutoNum type="hindiNumPeriod"/>
            </a:pPr>
            <a:r>
              <a:rPr lang="mr-IN" sz="2000" b="1" dirty="0" smtClean="0">
                <a:solidFill>
                  <a:srgbClr val="FF0000"/>
                </a:solidFill>
                <a:latin typeface="Arial Unicode MS" pitchFamily="34" charset="-128"/>
                <a:ea typeface="Arial Unicode MS" pitchFamily="34" charset="-128"/>
                <a:cs typeface="Arial Unicode MS" pitchFamily="34" charset="-128"/>
              </a:rPr>
              <a:t>नुकसानभरपाईचे </a:t>
            </a:r>
            <a:r>
              <a:rPr lang="mr-IN" sz="2000" b="1" dirty="0">
                <a:solidFill>
                  <a:srgbClr val="FF0000"/>
                </a:solidFill>
                <a:latin typeface="Arial Unicode MS" pitchFamily="34" charset="-128"/>
                <a:ea typeface="Arial Unicode MS" pitchFamily="34" charset="-128"/>
                <a:cs typeface="Arial Unicode MS" pitchFamily="34" charset="-128"/>
              </a:rPr>
              <a:t>तत्त्व (</a:t>
            </a:r>
            <a:r>
              <a:rPr lang="en-US" sz="2000" b="1" dirty="0">
                <a:solidFill>
                  <a:srgbClr val="FF0000"/>
                </a:solidFill>
                <a:latin typeface="Arial Unicode MS" pitchFamily="34" charset="-128"/>
                <a:ea typeface="Arial Unicode MS" pitchFamily="34" charset="-128"/>
                <a:cs typeface="Arial Unicode MS" pitchFamily="34" charset="-128"/>
              </a:rPr>
              <a:t>Principle of Indemnity) : </a:t>
            </a:r>
            <a:endParaRPr lang="en-US" sz="2000" b="1" dirty="0" smtClean="0">
              <a:solidFill>
                <a:srgbClr val="FF0000"/>
              </a:solidFill>
              <a:latin typeface="Arial Unicode MS" pitchFamily="34" charset="-128"/>
              <a:ea typeface="Arial Unicode MS" pitchFamily="34" charset="-128"/>
              <a:cs typeface="Arial Unicode MS" pitchFamily="34" charset="-128"/>
            </a:endParaRPr>
          </a:p>
          <a:p>
            <a:pPr lvl="1" algn="just">
              <a:lnSpc>
                <a:spcPct val="150000"/>
              </a:lnSpc>
            </a:pPr>
            <a:r>
              <a:rPr lang="en-US" sz="2000" dirty="0">
                <a:latin typeface="Arial Unicode MS" pitchFamily="34" charset="-128"/>
                <a:ea typeface="Arial Unicode MS" pitchFamily="34" charset="-128"/>
                <a:cs typeface="Arial Unicode MS" pitchFamily="34" charset="-128"/>
              </a:rPr>
              <a:t>	</a:t>
            </a:r>
            <a:r>
              <a:rPr lang="mr-IN" sz="2000" dirty="0" smtClean="0">
                <a:latin typeface="Arial Unicode MS" pitchFamily="34" charset="-128"/>
                <a:ea typeface="Arial Unicode MS" pitchFamily="34" charset="-128"/>
                <a:cs typeface="Arial Unicode MS" pitchFamily="34" charset="-128"/>
              </a:rPr>
              <a:t>अग्निविमा हा </a:t>
            </a:r>
            <a:r>
              <a:rPr lang="mr-IN" sz="2000" dirty="0">
                <a:latin typeface="Arial Unicode MS" pitchFamily="34" charset="-128"/>
                <a:ea typeface="Arial Unicode MS" pitchFamily="34" charset="-128"/>
                <a:cs typeface="Arial Unicode MS" pitchFamily="34" charset="-128"/>
              </a:rPr>
              <a:t>सर्वप्रथम नुकसानभरपाईचा करार आहे. आगीचे धोके व त्यामुळे होणारे नुकसान भरून मिळावे म्हणून अग्निविमा उतरविला जात असतो. आगीमुळे मालमत्तेचे प्रचंड नुकसान होण्याची शक्यता असते व परिणामी त्याचे व्यक्तीच्या सांपत्तिक स्थितीवर व व्यवसायावर अल्पकालीन / दीर्घकालीन दुष्परिणाम होत असतात. नुकसानभरपाई तत्त्व सर्वांत महत्त्वाचे गणले जाते. नुकसानभरपाईचे तत्त्व म्हणजे विमेदाराचे आगीमुळे जर काही नुकसान झाले असेल. त्या दृष्टीने अग्निविम्यात नुकसान भरून देण्याचे तत्त्व होय. याचा अर्थ असा की, नुकसान झाले तरच भरपाई मिळेल. विमेदाराचे आगीमुळे काहीही नुकसान झाले नसेल तर विमा कंपनीकडून कोणत्याही प्रकारची भरपाई मिळणार नाही. विमा कंपनीने नुकसानभरपाईची जबाबदारी स्वीकारलेली असते व त्यासाठी ठरावीक दराने विमाहप्ता घेतला जातो. एकदा भरलेला हा विमाहप्ता नुकसान झाले नाही म्हणून परत मिळत नसतो</a:t>
            </a:r>
            <a:r>
              <a:rPr lang="mr-IN" sz="2000" dirty="0" smtClean="0">
                <a:latin typeface="Arial Unicode MS" pitchFamily="34" charset="-128"/>
                <a:ea typeface="Arial Unicode MS" pitchFamily="34" charset="-128"/>
                <a:cs typeface="Arial Unicode MS" pitchFamily="34" charset="-128"/>
              </a:rPr>
              <a:t>.</a:t>
            </a:r>
            <a:endParaRPr lang="mr-IN" sz="20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a:xfrm>
            <a:off x="1752600" y="6356350"/>
            <a:ext cx="6019800" cy="365125"/>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 xmlns:p14="http://schemas.microsoft.com/office/powerpoint/2010/main" val="1475378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474345"/>
            <a:ext cx="8458200" cy="6127831"/>
          </a:xfrm>
          <a:prstGeom prst="rect">
            <a:avLst/>
          </a:prstGeom>
        </p:spPr>
        <p:txBody>
          <a:bodyPr wrap="square">
            <a:spAutoFit/>
          </a:bodyPr>
          <a:lstStyle/>
          <a:p>
            <a:pPr algn="just">
              <a:lnSpc>
                <a:spcPct val="150000"/>
              </a:lnSpc>
            </a:pPr>
            <a:r>
              <a:rPr lang="mr-IN" sz="2200" b="1" dirty="0">
                <a:solidFill>
                  <a:srgbClr val="FF0000"/>
                </a:solidFill>
                <a:latin typeface="Arial Unicode MS" pitchFamily="34" charset="-128"/>
                <a:ea typeface="Arial Unicode MS" pitchFamily="34" charset="-128"/>
                <a:cs typeface="Arial Unicode MS" pitchFamily="34" charset="-128"/>
              </a:rPr>
              <a:t>२. विमेयहित तत्त्व (</a:t>
            </a:r>
            <a:r>
              <a:rPr lang="en-US" sz="2200" b="1" dirty="0">
                <a:solidFill>
                  <a:srgbClr val="FF0000"/>
                </a:solidFill>
                <a:latin typeface="Arial Unicode MS" pitchFamily="34" charset="-128"/>
                <a:ea typeface="Arial Unicode MS" pitchFamily="34" charset="-128"/>
                <a:cs typeface="Arial Unicode MS" pitchFamily="34" charset="-128"/>
              </a:rPr>
              <a:t>Principle of Insurable Interest) : </a:t>
            </a:r>
            <a:endParaRPr lang="en-US" sz="2200" b="1"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अनिविमा </a:t>
            </a:r>
            <a:r>
              <a:rPr lang="mr-IN" sz="2200" dirty="0">
                <a:latin typeface="Arial Unicode MS" pitchFamily="34" charset="-128"/>
                <a:ea typeface="Arial Unicode MS" pitchFamily="34" charset="-128"/>
                <a:cs typeface="Arial Unicode MS" pitchFamily="34" charset="-128"/>
              </a:rPr>
              <a:t>हा नुकसान भरपाईचा करार असल्याने 'विमेयहित तत्त्वाला' आपोआपच महत्त्व प्राप्त झाले आहे. कोणीही कोणत्याही मालमत्तेचा विमा काढू शकत नाही. 'विमेयहित' असेल तरच विमा उतरविता येतो. विमेयहित म्हणजे विमेदार व मालमत्ता यांच्यात आर्थिक हितसंबंधाबाबत कायदेशीर अधिकार असणे. दुसऱ्या भाषेत, ज्या मालमत्तेचा अग्निविमा काढावयाचा आहे, त्या मालमत्तेत विमेदाराचे कायदेशीरदृष्ट्या आर्थिक हितसंबंध गुंतलेले असले पाहिजेत. त्या मालमत्तेचे आगीमुळे नुकसान झाल्यास त्याची प्रत्यक्ष झळ विमेदारास लागली पाहिजे. मालमत्तेवर कायदेशीर मालकी असेल तरच विमेदार त्या मालमत्तेचा अग्निविमा काढू शकतो. जी मालमत्ता आपल्या मालकीची नाही, जिच्यात आर्थिक हितसंबंध गुंतलेले नाहीत, तिचा अग्निविमा काढता येत नाही. अशा मालमत्तेचा अग्निविमा काढल्यास नुकसानभरपाई मिळत नाही..</a:t>
            </a:r>
            <a:endParaRPr lang="en-US" sz="22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 xmlns:p14="http://schemas.microsoft.com/office/powerpoint/2010/main" val="16618421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382000" cy="6127831"/>
          </a:xfrm>
          <a:prstGeom prst="rect">
            <a:avLst/>
          </a:prstGeom>
        </p:spPr>
        <p:txBody>
          <a:bodyPr wrap="square">
            <a:spAutoFit/>
          </a:bodyPr>
          <a:lstStyle/>
          <a:p>
            <a:pPr algn="just">
              <a:lnSpc>
                <a:spcPct val="150000"/>
              </a:lnSpc>
            </a:pPr>
            <a:r>
              <a:rPr lang="mr-IN" sz="2400" b="1" dirty="0">
                <a:solidFill>
                  <a:srgbClr val="FF0000"/>
                </a:solidFill>
                <a:latin typeface="Arial Unicode MS" pitchFamily="34" charset="-128"/>
                <a:ea typeface="Arial Unicode MS" pitchFamily="34" charset="-128"/>
                <a:cs typeface="Arial Unicode MS" pitchFamily="34" charset="-128"/>
              </a:rPr>
              <a:t>३. परमोच्च विश्वासाचे तत्त्व (</a:t>
            </a:r>
            <a:r>
              <a:rPr lang="en-US" sz="2400" b="1" dirty="0">
                <a:solidFill>
                  <a:srgbClr val="FF0000"/>
                </a:solidFill>
                <a:latin typeface="Arial Unicode MS" pitchFamily="34" charset="-128"/>
                <a:ea typeface="Arial Unicode MS" pitchFamily="34" charset="-128"/>
                <a:cs typeface="Arial Unicode MS" pitchFamily="34" charset="-128"/>
              </a:rPr>
              <a:t>Principle of Utmost good Faith) </a:t>
            </a:r>
            <a:r>
              <a:rPr lang="en-US" sz="2400" b="1" dirty="0" smtClean="0">
                <a:solidFill>
                  <a:srgbClr val="FF0000"/>
                </a:solidFill>
                <a:latin typeface="Arial Unicode MS" pitchFamily="34" charset="-128"/>
                <a:ea typeface="Arial Unicode MS" pitchFamily="34" charset="-128"/>
                <a:cs typeface="Arial Unicode MS" pitchFamily="34" charset="-128"/>
              </a:rPr>
              <a:t>:</a:t>
            </a: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en-US" sz="2200" dirty="0" smtClean="0">
                <a:latin typeface="Arial Unicode MS" pitchFamily="34" charset="-128"/>
                <a:ea typeface="Arial Unicode MS" pitchFamily="34" charset="-128"/>
                <a:cs typeface="Arial Unicode MS" pitchFamily="34" charset="-128"/>
              </a:rPr>
              <a:t> </a:t>
            </a:r>
            <a:r>
              <a:rPr lang="mr-IN" sz="2200" dirty="0">
                <a:latin typeface="Arial Unicode MS" pitchFamily="34" charset="-128"/>
                <a:ea typeface="Arial Unicode MS" pitchFamily="34" charset="-128"/>
                <a:cs typeface="Arial Unicode MS" pitchFamily="34" charset="-128"/>
              </a:rPr>
              <a:t>अग्निविम्यामध्ये परमोच्च विश्वासाचे तत्त्व पाळणे आवश्यक आहे. कारण अग्रिविमा हा नुकसानभरपाईचा करार असल्याने परमोच्च विश्वासाचे तत्त्व म्हणजे विमेदाराने अग्रिविमा उतरविताना मालमत्तेसंबंधी आवश्यक ती सर्व माहिती स्पष्टपणे उघड करण्याचे तत्त्व होय. विम्याच्या करारावर ज्या गोष्टींचा व घटकांचा परिणाम होण्याची शक्यता असेल त्या सर्व गोष्टींची व घटकांची सत्य माहिती विमेदाराने विमा कंपनीस सांगणे बंधनकारक आहे. विमेदाराने दिलेली माहिती खरी आहे असे विमा कंपनी गृहीत धरते. तसेच विमेदाराने मालमत्तेबाबत परिपूर्ण माहिती देणे आवश्यक आहे. विमेदाराने खरी व परिपूर्ण माहिती दिली यावर पूर्ण विश्वास ठेवून विमा कंपनी अग्निविम्याचा करार करीत असते. त्यामुळे अग्निविमा हा परमोच्च विश्वासाचा करार मानला जातो. विमा कंपनी मालमत्तेच्या माहितीबाबत विमेदारावर पूर्ण विश्वास दाखविते.</a:t>
            </a:r>
            <a:endParaRPr lang="en-US" sz="22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 xmlns:p14="http://schemas.microsoft.com/office/powerpoint/2010/main" val="1812567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381000"/>
            <a:ext cx="8305800" cy="5078313"/>
          </a:xfrm>
          <a:prstGeom prst="rect">
            <a:avLst/>
          </a:prstGeom>
        </p:spPr>
        <p:txBody>
          <a:bodyPr wrap="square">
            <a:spAutoFit/>
          </a:bodyPr>
          <a:lstStyle/>
          <a:p>
            <a:pPr algn="just">
              <a:lnSpc>
                <a:spcPct val="150000"/>
              </a:lnSpc>
            </a:pPr>
            <a:r>
              <a:rPr lang="mr-IN" sz="2400" b="1" dirty="0">
                <a:solidFill>
                  <a:srgbClr val="FF0000"/>
                </a:solidFill>
                <a:latin typeface="Arial Unicode MS" pitchFamily="34" charset="-128"/>
                <a:ea typeface="Arial Unicode MS" pitchFamily="34" charset="-128"/>
                <a:cs typeface="Arial Unicode MS" pitchFamily="34" charset="-128"/>
              </a:rPr>
              <a:t>४. मालकी हक्क हस्तांतराचे तत्त्व (</a:t>
            </a:r>
            <a:r>
              <a:rPr lang="en-US" sz="2400" b="1" dirty="0">
                <a:solidFill>
                  <a:srgbClr val="FF0000"/>
                </a:solidFill>
                <a:latin typeface="Arial Unicode MS" pitchFamily="34" charset="-128"/>
                <a:ea typeface="Arial Unicode MS" pitchFamily="34" charset="-128"/>
                <a:cs typeface="Arial Unicode MS" pitchFamily="34" charset="-128"/>
              </a:rPr>
              <a:t>Principle of Subrogation) : </a:t>
            </a: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a:t>
            </a:r>
            <a:r>
              <a:rPr lang="mr-IN" sz="2400" dirty="0">
                <a:latin typeface="Arial Unicode MS" pitchFamily="34" charset="-128"/>
                <a:ea typeface="Arial Unicode MS" pitchFamily="34" charset="-128"/>
                <a:cs typeface="Arial Unicode MS" pitchFamily="34" charset="-128"/>
              </a:rPr>
              <a:t>मालकी हक्काचे हस्तांतर तत्त्व' हे बदलत्या काळानुसार उत्क्रांतीत झालेले आधुनिक तत्त्व मानले जाते. विमा व्यवसायाच्या उत्क्रांतीमध्ये सुरुवातीला हे तत्त्व उदयास आलेले नव्हते. परंतु सागरी विम्यांतर्गत समुद्रात बुडालेल्या जहाजातील मालमत्तेच्या मालकी हक्कावरून काही कायदेशीर प्रश्न निर्माण झाले आणि त्यातून मालकी हक्काच्या हस्तांतराचे तत्त्व विमा व्यवसायामध्ये उदयास आले. मालकी हक्क हस्तांतर तत्त्व म्हणजे ज्या मालमत्तेची विमा कंपनीने नुकसानभरपाई केली असेल, त्या मालमत्तेची सर्व कायदेशीर मालकी विमा कंपनीकडे हस्तांतर होण्याचे तत्त्व होय.</a:t>
            </a:r>
            <a:endParaRPr lang="en-US" sz="24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 xmlns:p14="http://schemas.microsoft.com/office/powerpoint/2010/main" val="5330142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153400" cy="6278642"/>
          </a:xfrm>
          <a:prstGeom prst="rect">
            <a:avLst/>
          </a:prstGeom>
        </p:spPr>
        <p:txBody>
          <a:bodyPr wrap="square">
            <a:spAutoFit/>
          </a:bodyPr>
          <a:lstStyle/>
          <a:p>
            <a:pPr algn="just">
              <a:lnSpc>
                <a:spcPct val="150000"/>
              </a:lnSpc>
            </a:pPr>
            <a:r>
              <a:rPr lang="mr-IN" sz="2800" b="1" dirty="0">
                <a:solidFill>
                  <a:srgbClr val="FF0000"/>
                </a:solidFill>
                <a:latin typeface="Arial Unicode MS" pitchFamily="34" charset="-128"/>
                <a:ea typeface="Arial Unicode MS" pitchFamily="34" charset="-128"/>
                <a:cs typeface="Arial Unicode MS" pitchFamily="34" charset="-128"/>
              </a:rPr>
              <a:t>५. वर्गणीचे तत्त्व </a:t>
            </a:r>
            <a:r>
              <a:rPr lang="mr-IN" sz="2400" b="1" dirty="0">
                <a:solidFill>
                  <a:srgbClr val="FF0000"/>
                </a:solidFill>
                <a:latin typeface="Arial Unicode MS" pitchFamily="34" charset="-128"/>
                <a:ea typeface="Arial Unicode MS" pitchFamily="34" charset="-128"/>
                <a:cs typeface="Arial Unicode MS" pitchFamily="34" charset="-128"/>
              </a:rPr>
              <a:t>(</a:t>
            </a:r>
            <a:r>
              <a:rPr lang="en-US" sz="2400" b="1" dirty="0">
                <a:solidFill>
                  <a:srgbClr val="FF0000"/>
                </a:solidFill>
                <a:latin typeface="Arial Unicode MS" pitchFamily="34" charset="-128"/>
                <a:ea typeface="Arial Unicode MS" pitchFamily="34" charset="-128"/>
                <a:cs typeface="Arial Unicode MS" pitchFamily="34" charset="-128"/>
              </a:rPr>
              <a:t>Principle of Contribution) : </a:t>
            </a: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अग्निविम्यामध्ये </a:t>
            </a:r>
            <a:r>
              <a:rPr lang="mr-IN" sz="2400" dirty="0">
                <a:latin typeface="Arial Unicode MS" pitchFamily="34" charset="-128"/>
                <a:ea typeface="Arial Unicode MS" pitchFamily="34" charset="-128"/>
                <a:cs typeface="Arial Unicode MS" pitchFamily="34" charset="-128"/>
              </a:rPr>
              <a:t>वर्गणीचे तत्त्वसुद्धा लागू होते. वस्तुतः वर्गणीचे तत्त्व हे नुकसानभरपाईच्या तत्त्वामध्ये अभिप्रेत आहे. परंतु अग्निविमा व्यवसायाचा व्यापक विकास झाल्यामुळे वर्गणी तत्त्वाचा स्वतंत्रपणे विचार केला जातो. विमेदाराने नष्ट झालेल्या मालमत्तेच्या मूल्यापेक्षा जास्त नुकसानभरपाई मिळवून नफा मिळवू नये या बंधनातून वर्गणीचे तत्त्व उत्क्रांत झालेले आहे.</a:t>
            </a: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विमेदाराने </a:t>
            </a:r>
            <a:r>
              <a:rPr lang="mr-IN" sz="2400" dirty="0">
                <a:latin typeface="Arial Unicode MS" pitchFamily="34" charset="-128"/>
                <a:ea typeface="Arial Unicode MS" pitchFamily="34" charset="-128"/>
                <a:cs typeface="Arial Unicode MS" pitchFamily="34" charset="-128"/>
              </a:rPr>
              <a:t>एकाच मालमत्तेचा दोन किंवा त्यापेक्षा जास्त ठिकाणी अग्निविमा उतरविला असेल तर त्या परिस्थितीत नुकसान झाल्यास वर्गणीचे तत्त्व लागू होते. एका मालमत्तेचा एकाच विमा कंपनीकडे विमा काढलेला असेल तर वर्गणीच्या तत्त्वाचा प्रश्न येत नाही.</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 xmlns:p14="http://schemas.microsoft.com/office/powerpoint/2010/main" val="2709429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1673" y="304800"/>
            <a:ext cx="8610600" cy="6394058"/>
          </a:xfrm>
          <a:prstGeom prst="rect">
            <a:avLst/>
          </a:prstGeom>
        </p:spPr>
        <p:txBody>
          <a:bodyPr wrap="square">
            <a:spAutoFit/>
          </a:bodyPr>
          <a:lstStyle/>
          <a:p>
            <a:pPr algn="ctr">
              <a:lnSpc>
                <a:spcPct val="150000"/>
              </a:lnSpc>
            </a:pPr>
            <a:r>
              <a:rPr lang="mr-IN" sz="2100" b="1" dirty="0">
                <a:solidFill>
                  <a:srgbClr val="FF0000"/>
                </a:solidFill>
                <a:latin typeface="Arial Unicode MS" pitchFamily="34" charset="-128"/>
                <a:ea typeface="Arial Unicode MS" pitchFamily="34" charset="-128"/>
                <a:cs typeface="Arial Unicode MS" pitchFamily="34" charset="-128"/>
              </a:rPr>
              <a:t>अग्निविमा उतरविण्याची कार्यपद्धती</a:t>
            </a:r>
          </a:p>
          <a:p>
            <a:pPr algn="ctr">
              <a:lnSpc>
                <a:spcPct val="150000"/>
              </a:lnSpc>
            </a:pPr>
            <a:r>
              <a:rPr lang="mr-IN" sz="2100" b="1" dirty="0">
                <a:solidFill>
                  <a:srgbClr val="FF0000"/>
                </a:solidFill>
                <a:latin typeface="Arial Unicode MS" pitchFamily="34" charset="-128"/>
                <a:ea typeface="Arial Unicode MS" pitchFamily="34" charset="-128"/>
                <a:cs typeface="Arial Unicode MS" pitchFamily="34" charset="-128"/>
              </a:rPr>
              <a:t>(</a:t>
            </a:r>
            <a:r>
              <a:rPr lang="en-US" sz="2100" b="1" dirty="0">
                <a:solidFill>
                  <a:srgbClr val="FF0000"/>
                </a:solidFill>
                <a:latin typeface="Arial Unicode MS" pitchFamily="34" charset="-128"/>
                <a:ea typeface="Arial Unicode MS" pitchFamily="34" charset="-128"/>
                <a:cs typeface="Arial Unicode MS" pitchFamily="34" charset="-128"/>
              </a:rPr>
              <a:t>Procedure of Taking Fire Insurance Policy)</a:t>
            </a:r>
          </a:p>
          <a:p>
            <a:pPr marL="342900" indent="-342900" algn="just">
              <a:lnSpc>
                <a:spcPct val="150000"/>
              </a:lnSpc>
              <a:buAutoNum type="hindiNumPeriod"/>
            </a:pPr>
            <a:r>
              <a:rPr lang="mr-IN" sz="2100" b="1" dirty="0" smtClean="0">
                <a:solidFill>
                  <a:srgbClr val="7030A0"/>
                </a:solidFill>
                <a:latin typeface="Arial Unicode MS" pitchFamily="34" charset="-128"/>
                <a:ea typeface="Arial Unicode MS" pitchFamily="34" charset="-128"/>
                <a:cs typeface="Arial Unicode MS" pitchFamily="34" charset="-128"/>
              </a:rPr>
              <a:t>विमा </a:t>
            </a:r>
            <a:r>
              <a:rPr lang="mr-IN" sz="2100" b="1" dirty="0">
                <a:solidFill>
                  <a:srgbClr val="7030A0"/>
                </a:solidFill>
                <a:latin typeface="Arial Unicode MS" pitchFamily="34" charset="-128"/>
                <a:ea typeface="Arial Unicode MS" pitchFamily="34" charset="-128"/>
                <a:cs typeface="Arial Unicode MS" pitchFamily="34" charset="-128"/>
              </a:rPr>
              <a:t>कंपनीची निवड करणे </a:t>
            </a:r>
            <a:r>
              <a:rPr lang="mr-IN" sz="2100" b="1" dirty="0" smtClean="0">
                <a:solidFill>
                  <a:srgbClr val="7030A0"/>
                </a:solidFill>
                <a:latin typeface="Arial Unicode MS" pitchFamily="34" charset="-128"/>
                <a:ea typeface="Arial Unicode MS" pitchFamily="34" charset="-128"/>
                <a:cs typeface="Arial Unicode MS" pitchFamily="34" charset="-128"/>
              </a:rPr>
              <a:t>:</a:t>
            </a:r>
            <a:endParaRPr lang="en-US" sz="2100" b="1" dirty="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100" dirty="0" smtClean="0">
                <a:latin typeface="Arial Unicode MS" pitchFamily="34" charset="-128"/>
                <a:ea typeface="Arial Unicode MS" pitchFamily="34" charset="-128"/>
                <a:cs typeface="Arial Unicode MS" pitchFamily="34" charset="-128"/>
              </a:rPr>
              <a:t>	</a:t>
            </a:r>
            <a:r>
              <a:rPr lang="mr-IN" sz="2100" dirty="0" smtClean="0">
                <a:latin typeface="Arial Unicode MS" pitchFamily="34" charset="-128"/>
                <a:ea typeface="Arial Unicode MS" pitchFamily="34" charset="-128"/>
                <a:cs typeface="Arial Unicode MS" pitchFamily="34" charset="-128"/>
              </a:rPr>
              <a:t> </a:t>
            </a:r>
            <a:r>
              <a:rPr lang="mr-IN" sz="2100" dirty="0">
                <a:latin typeface="Arial Unicode MS" pitchFamily="34" charset="-128"/>
                <a:ea typeface="Arial Unicode MS" pitchFamily="34" charset="-128"/>
                <a:cs typeface="Arial Unicode MS" pitchFamily="34" charset="-128"/>
              </a:rPr>
              <a:t>अग्निविमा काढताना सर्वप्रथम विमा कंपनीची निवड करणे आवश्यक आहे. वास्तविक सर्वसाधारण विमा व्यवसायाचे राष्ट्रीयीकरण करून सर्व कंपन्या मिळून 'सर्वसाधारण विमा महामंडळ स्थापन करण्यात आले आहे. परंतु सर्वसाधारण विमा महामंडळांतर्गत चार विमा कंपन्या कार्य करीत आहेत व त्यांना स्वतंत्रपणे विमा व्यवसाय करण्याची मुभा आहे. त्यामुळे या चार विमा कंपन्यांपैकी कोणत्या विमा कंपनीकडे अग्रिविमा उतरावा याबद्दल विमेदाराला निर्णय घ्यावा लागतो.. अर्थात, विमापत्रे व विमाहप्त्याबाबत चारही कंपन्यांमध्ये समानता आहे, तरीही प्रत्येक कंपनीचा नावलौकिक, कार्यपद्धती, कार्यक्षमता, सेवातत्परता, शाखेची सोय, वैयक्तिक संबंध इत्यादी गोष्टींचा विचार करून विमेदार विमो कंपनीची निवड करतो. सर्व दृष्टींनी आपणास सोईची ठरणारी कंपनी विमेदार अधिक पसंत करतो.</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 xmlns:p14="http://schemas.microsoft.com/office/powerpoint/2010/main" val="408778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9327" y="381000"/>
            <a:ext cx="8763000" cy="6263253"/>
          </a:xfrm>
          <a:prstGeom prst="rect">
            <a:avLst/>
          </a:prstGeom>
        </p:spPr>
        <p:txBody>
          <a:bodyPr wrap="square">
            <a:spAutoFit/>
          </a:bodyPr>
          <a:lstStyle/>
          <a:p>
            <a:pPr algn="ctr"/>
            <a:r>
              <a:rPr lang="mr-IN" sz="2800" b="1" dirty="0">
                <a:solidFill>
                  <a:srgbClr val="FF0000"/>
                </a:solidFill>
                <a:latin typeface="Arial Unicode MS" pitchFamily="34" charset="-128"/>
                <a:ea typeface="Arial Unicode MS" pitchFamily="34" charset="-128"/>
                <a:cs typeface="Arial Unicode MS" pitchFamily="34" charset="-128"/>
              </a:rPr>
              <a:t>अग्निविमा : अर्थ व स्वरूप</a:t>
            </a:r>
          </a:p>
          <a:p>
            <a:pPr algn="ctr"/>
            <a:r>
              <a:rPr lang="mr-IN" sz="2800" b="1" dirty="0">
                <a:solidFill>
                  <a:srgbClr val="FF0000"/>
                </a:solidFill>
                <a:latin typeface="Arial Unicode MS" pitchFamily="34" charset="-128"/>
                <a:ea typeface="Arial Unicode MS" pitchFamily="34" charset="-128"/>
                <a:cs typeface="Arial Unicode MS" pitchFamily="34" charset="-128"/>
              </a:rPr>
              <a:t>(</a:t>
            </a:r>
            <a:r>
              <a:rPr lang="en-US" sz="2800" b="1" dirty="0">
                <a:solidFill>
                  <a:srgbClr val="FF0000"/>
                </a:solidFill>
                <a:latin typeface="Arial Unicode MS" pitchFamily="34" charset="-128"/>
                <a:ea typeface="Arial Unicode MS" pitchFamily="34" charset="-128"/>
                <a:cs typeface="Arial Unicode MS" pitchFamily="34" charset="-128"/>
              </a:rPr>
              <a:t>Fire Insurance : Meaning and Nature)</a:t>
            </a:r>
          </a:p>
          <a:p>
            <a:pPr algn="just"/>
            <a:endParaRPr lang="en-US" sz="2400" dirty="0">
              <a:latin typeface="Arial Unicode MS" pitchFamily="34" charset="-128"/>
              <a:ea typeface="Arial Unicode MS" pitchFamily="34" charset="-128"/>
              <a:cs typeface="Arial Unicode MS" pitchFamily="34" charset="-128"/>
            </a:endParaRPr>
          </a:p>
          <a:p>
            <a:pPr algn="just"/>
            <a:r>
              <a:rPr lang="mr-IN" sz="2400" b="1" dirty="0">
                <a:solidFill>
                  <a:schemeClr val="tx2"/>
                </a:solidFill>
                <a:latin typeface="Arial Unicode MS" pitchFamily="34" charset="-128"/>
                <a:ea typeface="Arial Unicode MS" pitchFamily="34" charset="-128"/>
                <a:cs typeface="Arial Unicode MS" pitchFamily="34" charset="-128"/>
              </a:rPr>
              <a:t>प्रास्ताविक</a:t>
            </a:r>
          </a:p>
          <a:p>
            <a:pPr algn="just">
              <a:lnSpc>
                <a:spcPct val="150000"/>
              </a:lnSpc>
            </a:pPr>
            <a:r>
              <a:rPr lang="en-US" sz="2200" dirty="0" smtClean="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विमा </a:t>
            </a:r>
            <a:r>
              <a:rPr lang="mr-IN" sz="2200" dirty="0">
                <a:latin typeface="Arial Unicode MS" pitchFamily="34" charset="-128"/>
                <a:ea typeface="Arial Unicode MS" pitchFamily="34" charset="-128"/>
                <a:cs typeface="Arial Unicode MS" pitchFamily="34" charset="-128"/>
              </a:rPr>
              <a:t>व्यवसायाचा इतिहास पाहिल्यास सर्वप्रथम सागरी विम्याची सुरुवात झालेली दिसून येते. त्यानंतर सतराव्या शतकामध्ये अग्निविम्याचा प्रारंभ झाल्याची नोंद आढळते. १६६६ ला इंग्लंडमध्ये लागलेल्या मोठ्या आगीमुळे अग्निविम्यास चालना मिळाली. कारखाना पद्धती, मागणीपूर्व उत्पादन, बाजारपेठांचा विस्तार, यांत्रिकीकरण, स्वयंचलन, मोठ्या प्रमाणावर उत्पादन, मोठ्या प्रमाणावर व्यापार इत्यादी कारणांमुळे संभाव्य धोक्यांची व मोठ्या नुकसानींची तीव्रता वाढली आहे. परिणामी, व्यावसायिक क्षेत्रात अग्निविम्याचे महत्त्वही दिवसेंदिवस वाढते आहे. सामाजिक, सांस्कृतिक व राष्ट्रीय दृष्टिकोणातून अग्निविम्याचे महत्त्व हे 'इन्सॅट-१ बी' च्या अग्निविम्यावरून स्पष्ट होईल. </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 xmlns:p14="http://schemas.microsoft.com/office/powerpoint/2010/main" val="1295613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457200"/>
            <a:ext cx="8534400" cy="5632311"/>
          </a:xfrm>
          <a:prstGeom prst="rect">
            <a:avLst/>
          </a:prstGeom>
        </p:spPr>
        <p:txBody>
          <a:bodyPr wrap="square">
            <a:spAutoFit/>
          </a:bodyPr>
          <a:lstStyle/>
          <a:p>
            <a:pPr algn="just">
              <a:lnSpc>
                <a:spcPct val="150000"/>
              </a:lnSpc>
            </a:pPr>
            <a:r>
              <a:rPr lang="mr-IN" sz="2400" b="1" dirty="0">
                <a:solidFill>
                  <a:srgbClr val="7030A0"/>
                </a:solidFill>
                <a:latin typeface="Arial Unicode MS" pitchFamily="34" charset="-128"/>
                <a:ea typeface="Arial Unicode MS" pitchFamily="34" charset="-128"/>
                <a:cs typeface="Arial Unicode MS" pitchFamily="34" charset="-128"/>
              </a:rPr>
              <a:t>२. प्रस्ताव अर्ज भरणे :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विमा </a:t>
            </a:r>
            <a:r>
              <a:rPr lang="mr-IN" sz="2400" dirty="0">
                <a:latin typeface="Arial Unicode MS" pitchFamily="34" charset="-128"/>
                <a:ea typeface="Arial Unicode MS" pitchFamily="34" charset="-128"/>
                <a:cs typeface="Arial Unicode MS" pitchFamily="34" charset="-128"/>
              </a:rPr>
              <a:t>कंपनीची निवड केल्यानंतर विमेदाराला अग्निविम्याचा प्रस्ताव अर्ज भरावा लागतो. हा प्रस्ताव अर्ज छापील स्वरूपात असतो व कंपनीच्या कार्यालयात उपलब्ध असतो. विमा अभिकर्ता, विकास अधिकारी किंवा कंपनीच्या कोणत्याही अधिकाऱ्याकडून हा प्रस्ताव अर्ज मिळविता येतो. भारतीय करार कायद्यानुसार, विमेदाराने प्रथम अग्निविम्याचा प्रस्ताव सादर करणे आवश्यक आहे. हा प्रस्ताव विहित नमुन्यातच करावा लागतो. म्हणून विहित नमुन्याच्या छापील अर्जामध्ये हा अभिविम्याचा प्रस्ताव विमा कंपनीकडे सादर करावा लागतो. विहित प्रस्ताव अर्जामध्ये विचारलेली सर्व माहिती व तपशील भरावा लागतो. </a:t>
            </a:r>
            <a:endParaRPr lang="en-US" sz="24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 xmlns:p14="http://schemas.microsoft.com/office/powerpoint/2010/main" val="20008238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35846"/>
            <a:ext cx="8534400" cy="5678478"/>
          </a:xfrm>
          <a:prstGeom prst="rect">
            <a:avLst/>
          </a:prstGeom>
        </p:spPr>
        <p:txBody>
          <a:bodyPr wrap="square">
            <a:spAutoFit/>
          </a:bodyPr>
          <a:lstStyle/>
          <a:p>
            <a:pPr algn="just">
              <a:lnSpc>
                <a:spcPct val="150000"/>
              </a:lnSpc>
            </a:pPr>
            <a:r>
              <a:rPr lang="mr-IN" sz="2400" b="1" dirty="0">
                <a:solidFill>
                  <a:srgbClr val="7030A0"/>
                </a:solidFill>
                <a:latin typeface="Arial Unicode MS" pitchFamily="34" charset="-128"/>
                <a:ea typeface="Arial Unicode MS" pitchFamily="34" charset="-128"/>
                <a:cs typeface="Arial Unicode MS" pitchFamily="34" charset="-128"/>
              </a:rPr>
              <a:t>३. प्रतिष्ठेचा दाखला :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अग्निविमा </a:t>
            </a:r>
            <a:r>
              <a:rPr lang="mr-IN" sz="2200" dirty="0">
                <a:latin typeface="Arial Unicode MS" pitchFamily="34" charset="-128"/>
                <a:ea typeface="Arial Unicode MS" pitchFamily="34" charset="-128"/>
                <a:cs typeface="Arial Unicode MS" pitchFamily="34" charset="-128"/>
              </a:rPr>
              <a:t>हा नुकसानभरपाईचा व परमोच्च विश्वासाचा करार असतो. त्यामुळे विमेदाराचे चारित्र्य, सचोटी व प्रामाणिकपणा या गोष्टींना विशेष महत्त्व असते. कारण चारित्र्यसंपन्न व्यक्ती विमा कंपनीस सत्य व खरी माहिती सांगते. विमा कंपनीस फसवीत नाही. अशा चारित्र्यवान व प्रामाणिक विमेदारामुळे विमा कंपनीचा फायदा होतो. याउलट चारित्र्यहीन, लबाड व अप्रामाणिक विमेदार विमा कंपनीचे नुकसान कसे होईल व आपला जास्तीत जास्त लाभ कसा होईल, हे पाहतो. म्हणून तशा लबाड व चारित्र्यहीन लोकांपासून दूर राहणे विमा कंपनी अधिक पसंत करते. त्या दृष्टीने नवीन विमा ग्राहकाबाबत विमा कंपनी दक्षता घेते. विमेदार जुना किंवा परिचयाचा असेल तर त्याच्याकडून प्रतिष्ठेचा दाखला मागण्याची गरज नसते. परंतु नवीन विमा ग्राहकाकडून विमा कंपनी प्रतिष्ठेचा दाखला मागविते. </a:t>
            </a:r>
            <a:endParaRPr lang="en-US" sz="22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 xmlns:p14="http://schemas.microsoft.com/office/powerpoint/2010/main" val="3265643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381000"/>
            <a:ext cx="8610600" cy="5401479"/>
          </a:xfrm>
          <a:prstGeom prst="rect">
            <a:avLst/>
          </a:prstGeom>
        </p:spPr>
        <p:txBody>
          <a:bodyPr wrap="square">
            <a:spAutoFit/>
          </a:bodyPr>
          <a:lstStyle/>
          <a:p>
            <a:pPr algn="just">
              <a:lnSpc>
                <a:spcPct val="150000"/>
              </a:lnSpc>
            </a:pPr>
            <a:r>
              <a:rPr lang="mr-IN" sz="2300" b="1" dirty="0">
                <a:solidFill>
                  <a:srgbClr val="7030A0"/>
                </a:solidFill>
                <a:latin typeface="Arial Unicode MS" pitchFamily="34" charset="-128"/>
                <a:ea typeface="Arial Unicode MS" pitchFamily="34" charset="-128"/>
                <a:cs typeface="Arial Unicode MS" pitchFamily="34" charset="-128"/>
              </a:rPr>
              <a:t>४. प्रस्ताव अर्जाची छाननी : </a:t>
            </a:r>
            <a:endParaRPr lang="en-US" sz="23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प्रस्ताव </a:t>
            </a:r>
            <a:r>
              <a:rPr lang="mr-IN" sz="2300" dirty="0">
                <a:latin typeface="Arial Unicode MS" pitchFamily="34" charset="-128"/>
                <a:ea typeface="Arial Unicode MS" pitchFamily="34" charset="-128"/>
                <a:cs typeface="Arial Unicode MS" pitchFamily="34" charset="-128"/>
              </a:rPr>
              <a:t>अर्ज कार्यालयात सादर झाल्यानंतर विमा कंपनीचे अधिकारी त्या अर्जाची छाननी करतात. अर्जात नमूद केलेला धोका, जोखीम विमा कंपनीच्या कार्यकक्षेत आहे, याची खात्री करण्यात येते. मालमत्ता व </a:t>
            </a:r>
            <a:r>
              <a:rPr lang="mr-IN" sz="2300" dirty="0" smtClean="0">
                <a:latin typeface="Arial Unicode MS" pitchFamily="34" charset="-128"/>
                <a:ea typeface="Arial Unicode MS" pitchFamily="34" charset="-128"/>
                <a:cs typeface="Arial Unicode MS" pitchFamily="34" charset="-128"/>
              </a:rPr>
              <a:t>धोक्याचे</a:t>
            </a:r>
            <a:r>
              <a:rPr lang="en-US" sz="2300" dirty="0" smtClean="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स्वरूप </a:t>
            </a:r>
            <a:r>
              <a:rPr lang="mr-IN" sz="2300" dirty="0">
                <a:latin typeface="Arial Unicode MS" pitchFamily="34" charset="-128"/>
                <a:ea typeface="Arial Unicode MS" pitchFamily="34" charset="-128"/>
                <a:cs typeface="Arial Unicode MS" pitchFamily="34" charset="-128"/>
              </a:rPr>
              <a:t>लक्षात घेऊन विमा हप्ता ठरविण्यात येतो. अग्निविम्यामध्ये ए, बी व सी अशा तीन प्रकारची विमापत्रे आहेत. तेव्हा त्यापैकी कोणत्या प्रकारचे विमापत्र द्यावे हे प्रस्ताव अर्जावरून ठरविले जाते. त्याशिवाय प्रस्ताव अर्जामध्ये काही माहिती अपूर्ण असेल किंवा काही माहिती आवश्यक असेल तर ती माहिती मागविण्यात येते. प्रस्ताव अर्जाची अशा प्रकारे नीट छाननी झाल्यानंतर त्याची 'प्रस्ताव पुस्तकात' नोंद करण्यात येते. </a:t>
            </a:r>
            <a:endParaRPr lang="en-US" sz="23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 xmlns:p14="http://schemas.microsoft.com/office/powerpoint/2010/main" val="23303981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4018" y="304800"/>
            <a:ext cx="8458200" cy="5678478"/>
          </a:xfrm>
          <a:prstGeom prst="rect">
            <a:avLst/>
          </a:prstGeom>
        </p:spPr>
        <p:txBody>
          <a:bodyPr wrap="square">
            <a:spAutoFit/>
          </a:bodyPr>
          <a:lstStyle/>
          <a:p>
            <a:pPr algn="just">
              <a:lnSpc>
                <a:spcPct val="150000"/>
              </a:lnSpc>
            </a:pPr>
            <a:r>
              <a:rPr lang="mr-IN" sz="2400" b="1" dirty="0">
                <a:solidFill>
                  <a:srgbClr val="7030A0"/>
                </a:solidFill>
                <a:latin typeface="Arial Unicode MS" pitchFamily="34" charset="-128"/>
                <a:ea typeface="Arial Unicode MS" pitchFamily="34" charset="-128"/>
                <a:cs typeface="Arial Unicode MS" pitchFamily="34" charset="-128"/>
              </a:rPr>
              <a:t>५. मालमत्तेचे व धोक्याचे सर्वेक्षण (</a:t>
            </a:r>
            <a:r>
              <a:rPr lang="en-US" sz="2400" b="1" dirty="0">
                <a:solidFill>
                  <a:srgbClr val="7030A0"/>
                </a:solidFill>
                <a:latin typeface="Arial Unicode MS" pitchFamily="34" charset="-128"/>
                <a:ea typeface="Arial Unicode MS" pitchFamily="34" charset="-128"/>
                <a:cs typeface="Arial Unicode MS" pitchFamily="34" charset="-128"/>
              </a:rPr>
              <a:t>Risk Inspection) :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ज्या </a:t>
            </a:r>
            <a:r>
              <a:rPr lang="mr-IN" sz="2200" dirty="0">
                <a:latin typeface="Arial Unicode MS" pitchFamily="34" charset="-128"/>
                <a:ea typeface="Arial Unicode MS" pitchFamily="34" charset="-128"/>
                <a:cs typeface="Arial Unicode MS" pitchFamily="34" charset="-128"/>
              </a:rPr>
              <a:t>मालमत्तेबाबत आगीचा अपघात होण्याची अधिक शक्यता असते किंवा ज्या मालमत्तेच्या नुकसानीचा धोका अधिक असण्याची शक्यता असते, अशा धोक्यांसाठी विमा संरक्षण देताना विशेष दक्षता घ्यावी लागते. अशा प्रकारच्या मालमत्तेचा अग्निविमा उतरविताना विमा कंपनी संबंधित मालमत्तेचे व धोक्याचे सर्वेक्षण करते. धोक्याचे प्रमाण, स्वरूप व व्याप्ती कळण्यासाठी हे सर्वेक्षण अत्यंत उपयुक्त ठरते. विमा कंपनीचा अधिकारी किंवा </a:t>
            </a:r>
            <a:r>
              <a:rPr lang="mr-IN" sz="2200" dirty="0" smtClean="0">
                <a:latin typeface="Arial Unicode MS" pitchFamily="34" charset="-128"/>
                <a:ea typeface="Arial Unicode MS" pitchFamily="34" charset="-128"/>
                <a:cs typeface="Arial Unicode MS" pitchFamily="34" charset="-128"/>
              </a:rPr>
              <a:t>मान्यताप्राप्त सर्वेक्षक </a:t>
            </a:r>
            <a:r>
              <a:rPr lang="mr-IN" sz="2200" dirty="0">
                <a:latin typeface="Arial Unicode MS" pitchFamily="34" charset="-128"/>
                <a:ea typeface="Arial Unicode MS" pitchFamily="34" charset="-128"/>
                <a:cs typeface="Arial Unicode MS" pitchFamily="34" charset="-128"/>
              </a:rPr>
              <a:t>मालमत्तेची तपासणी सर्वेक्षण </a:t>
            </a:r>
            <a:r>
              <a:rPr lang="mr-IN" sz="2200" dirty="0" smtClean="0">
                <a:latin typeface="Arial Unicode MS" pitchFamily="34" charset="-128"/>
                <a:ea typeface="Arial Unicode MS" pitchFamily="34" charset="-128"/>
                <a:cs typeface="Arial Unicode MS" pitchFamily="34" charset="-128"/>
              </a:rPr>
              <a:t>करतात</a:t>
            </a:r>
            <a:r>
              <a:rPr lang="mr-IN" sz="2200" dirty="0">
                <a:latin typeface="Arial Unicode MS" pitchFamily="34" charset="-128"/>
                <a:ea typeface="Arial Unicode MS" pitchFamily="34" charset="-128"/>
                <a:cs typeface="Arial Unicode MS" pitchFamily="34" charset="-128"/>
              </a:rPr>
              <a:t>. त्याआधारे एक सर्वेक्षण अहवाल तयार करण्यात येतो व विमा कंपनीस सादर केला जातो. अहवालावरून विमा कंपनीस धोक्याचे स्पष्ट चित्र कळते. विमा कराराच्या अटी व शर्ती ठरविता येतात व विमाहप्तासुद्धा निश्चित करता येतो. </a:t>
            </a:r>
            <a:endParaRPr lang="en-US" sz="22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 xmlns:p14="http://schemas.microsoft.com/office/powerpoint/2010/main" val="143316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474345"/>
            <a:ext cx="8382000" cy="5078313"/>
          </a:xfrm>
          <a:prstGeom prst="rect">
            <a:avLst/>
          </a:prstGeom>
        </p:spPr>
        <p:txBody>
          <a:bodyPr wrap="square">
            <a:spAutoFit/>
          </a:bodyPr>
          <a:lstStyle/>
          <a:p>
            <a:pPr algn="just">
              <a:lnSpc>
                <a:spcPct val="150000"/>
              </a:lnSpc>
            </a:pPr>
            <a:r>
              <a:rPr lang="mr-IN" sz="2400" b="1" dirty="0">
                <a:solidFill>
                  <a:srgbClr val="7030A0"/>
                </a:solidFill>
                <a:latin typeface="Arial Unicode MS" pitchFamily="34" charset="-128"/>
                <a:ea typeface="Arial Unicode MS" pitchFamily="34" charset="-128"/>
                <a:cs typeface="Arial Unicode MS" pitchFamily="34" charset="-128"/>
              </a:rPr>
              <a:t>६. प्रस्ताव अर्जाची स्वीकृती :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प्रस्ताव </a:t>
            </a:r>
            <a:r>
              <a:rPr lang="mr-IN" sz="2400" dirty="0">
                <a:latin typeface="Arial Unicode MS" pitchFamily="34" charset="-128"/>
                <a:ea typeface="Arial Unicode MS" pitchFamily="34" charset="-128"/>
                <a:cs typeface="Arial Unicode MS" pitchFamily="34" charset="-128"/>
              </a:rPr>
              <a:t>अर्जाची छाननी केल्यानंतर अग्निविमा करारास स्वीकृती दिली जाते. परंतु विमेदार नवीन असल्यास प्रतिष्ठेचा दाखला मागविला जातो, तर धोक्याचे प्रमाण व स्वरूप मोठे असल्यास त्यासंबंधी सर्वेक्षण अहवाल मागविण्यात येतो. अशा रीतीने प्रतिष्ठेचा दाखला व सर्वेक्षण अहवाल आल्यानंतर त्याआधारे विमेदाराच्या प्रस्ताव अर्जास रीतसर स्वीकृती देण्यात येते. भारतीय करार कायद्यानुसार प्रस्तावास स्वीकृती देणे आवश्यक आहे. अग्निविमा करार कायदेशीरदृष्ट्या पूर्ण होण्यासाठी ही स्वीकृती महत्त्वाची असते. </a:t>
            </a:r>
            <a:endParaRPr lang="en-US" sz="24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 xmlns:p14="http://schemas.microsoft.com/office/powerpoint/2010/main" val="504953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305800" cy="4062651"/>
          </a:xfrm>
          <a:prstGeom prst="rect">
            <a:avLst/>
          </a:prstGeom>
        </p:spPr>
        <p:txBody>
          <a:bodyPr wrap="square">
            <a:spAutoFit/>
          </a:bodyPr>
          <a:lstStyle/>
          <a:p>
            <a:pPr algn="just">
              <a:lnSpc>
                <a:spcPct val="150000"/>
              </a:lnSpc>
            </a:pPr>
            <a:r>
              <a:rPr lang="mr-IN" sz="2800" b="1" dirty="0">
                <a:solidFill>
                  <a:srgbClr val="7030A0"/>
                </a:solidFill>
                <a:latin typeface="Arial Unicode MS" pitchFamily="34" charset="-128"/>
                <a:ea typeface="Arial Unicode MS" pitchFamily="34" charset="-128"/>
                <a:cs typeface="Arial Unicode MS" pitchFamily="34" charset="-128"/>
              </a:rPr>
              <a:t>७. विमाहप्ता भरणे : </a:t>
            </a:r>
            <a:endParaRPr lang="en-US" sz="28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प्रस्तावास </a:t>
            </a:r>
            <a:r>
              <a:rPr lang="mr-IN" sz="2400" dirty="0">
                <a:latin typeface="Arial Unicode MS" pitchFamily="34" charset="-128"/>
                <a:ea typeface="Arial Unicode MS" pitchFamily="34" charset="-128"/>
                <a:cs typeface="Arial Unicode MS" pitchFamily="34" charset="-128"/>
              </a:rPr>
              <a:t>रीतसर स्वीकृती दिल्यानंतर, विमेदारास विम्याचा हप्ता भरण्यास सांगितले जाते. त्यानुसार विमाहप्ता भरण्यात येतो. मालमत्तेचे स्वरूप व धोक्याचे प्रमाण लक्षात घेऊन </a:t>
            </a:r>
            <a:r>
              <a:rPr lang="mr-IN" sz="2400" dirty="0" smtClean="0">
                <a:latin typeface="Arial Unicode MS" pitchFamily="34" charset="-128"/>
                <a:ea typeface="Arial Unicode MS" pitchFamily="34" charset="-128"/>
                <a:cs typeface="Arial Unicode MS" pitchFamily="34" charset="-128"/>
              </a:rPr>
              <a:t>अग्नीविम्याचा </a:t>
            </a:r>
            <a:r>
              <a:rPr lang="mr-IN" sz="2400" dirty="0">
                <a:latin typeface="Arial Unicode MS" pitchFamily="34" charset="-128"/>
                <a:ea typeface="Arial Unicode MS" pitchFamily="34" charset="-128"/>
                <a:cs typeface="Arial Unicode MS" pitchFamily="34" charset="-128"/>
              </a:rPr>
              <a:t>हप्ता निर्धारित केला जात असतो. अर्थात, विमेदारास विमाहप्ता कळविण्यात येत असतो. प्रस्तावाचे स्वीकारपत्र पाठविताना विमाहप्त्याची रक्कमसुद्धा कळविली जात असते. विमाहप्ता रोख, धनादेशाने किंवा बँक ड्राफ्टने भरता येतो. </a:t>
            </a:r>
            <a:endParaRPr lang="en-US" sz="24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 xmlns:p14="http://schemas.microsoft.com/office/powerpoint/2010/main" val="14284236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81000"/>
            <a:ext cx="8458200" cy="5078313"/>
          </a:xfrm>
          <a:prstGeom prst="rect">
            <a:avLst/>
          </a:prstGeom>
        </p:spPr>
        <p:txBody>
          <a:bodyPr wrap="square">
            <a:spAutoFit/>
          </a:bodyPr>
          <a:lstStyle/>
          <a:p>
            <a:pPr algn="just">
              <a:lnSpc>
                <a:spcPct val="150000"/>
              </a:lnSpc>
            </a:pPr>
            <a:r>
              <a:rPr lang="mr-IN" sz="2400" b="1" dirty="0">
                <a:solidFill>
                  <a:srgbClr val="7030A0"/>
                </a:solidFill>
                <a:latin typeface="Arial Unicode MS" pitchFamily="34" charset="-128"/>
                <a:ea typeface="Arial Unicode MS" pitchFamily="34" charset="-128"/>
                <a:cs typeface="Arial Unicode MS" pitchFamily="34" charset="-128"/>
              </a:rPr>
              <a:t>८. कच्चे विमापत्र देणे :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विमेदाराने </a:t>
            </a:r>
            <a:r>
              <a:rPr lang="mr-IN" sz="2400" dirty="0">
                <a:latin typeface="Arial Unicode MS" pitchFamily="34" charset="-128"/>
                <a:ea typeface="Arial Unicode MS" pitchFamily="34" charset="-128"/>
                <a:cs typeface="Arial Unicode MS" pitchFamily="34" charset="-128"/>
              </a:rPr>
              <a:t>विमाहप्ता भरल्यानंतर विमाकरार पूर्ण होत असल्याने, विमा कंपनी 'अग्निविमापत्र' तयार करते. परंतु विमापत्र तयार करण्यास वेळ लागतो. दरम्यान विमा कंपनी विमेदारास एक 'कच्चे विमापत्र' (</a:t>
            </a:r>
            <a:r>
              <a:rPr lang="en-US" sz="2400" dirty="0">
                <a:latin typeface="Arial Unicode MS" pitchFamily="34" charset="-128"/>
                <a:ea typeface="Arial Unicode MS" pitchFamily="34" charset="-128"/>
                <a:cs typeface="Arial Unicode MS" pitchFamily="34" charset="-128"/>
              </a:rPr>
              <a:t>Cover Note) </a:t>
            </a:r>
            <a:r>
              <a:rPr lang="mr-IN" sz="2400" dirty="0">
                <a:latin typeface="Arial Unicode MS" pitchFamily="34" charset="-128"/>
                <a:ea typeface="Arial Unicode MS" pitchFamily="34" charset="-128"/>
                <a:cs typeface="Arial Unicode MS" pitchFamily="34" charset="-128"/>
              </a:rPr>
              <a:t>पाठविते. या विमापत्रामध्ये मालमत्तेच्या धोक्याविरुद्ध विमाकरार झाल्याची नोंद असते. कच्च्या विमापत्रामध्ये विमेदाराचे नाव व पत्ता, विम्याचा प्रकार, विम्याची रक्कम व विमाहप्ता, विम्याची मुदत हा तपशील प्रामुख्याने दिलेला असतो. पक्के विमापत्र येईपर्यंत हे कच्चे विमापत्र जपून ठेवणे आवश्यक असते. </a:t>
            </a:r>
            <a:endParaRPr lang="en-US" sz="24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 xmlns:p14="http://schemas.microsoft.com/office/powerpoint/2010/main" val="7542844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04800"/>
            <a:ext cx="8305800" cy="5632311"/>
          </a:xfrm>
          <a:prstGeom prst="rect">
            <a:avLst/>
          </a:prstGeom>
        </p:spPr>
        <p:txBody>
          <a:bodyPr wrap="square">
            <a:spAutoFit/>
          </a:bodyPr>
          <a:lstStyle/>
          <a:p>
            <a:pPr algn="just">
              <a:lnSpc>
                <a:spcPct val="150000"/>
              </a:lnSpc>
            </a:pPr>
            <a:r>
              <a:rPr lang="mr-IN" sz="2400" b="1" dirty="0">
                <a:solidFill>
                  <a:srgbClr val="7030A0"/>
                </a:solidFill>
                <a:latin typeface="Arial Unicode MS" pitchFamily="34" charset="-128"/>
                <a:ea typeface="Arial Unicode MS" pitchFamily="34" charset="-128"/>
                <a:cs typeface="Arial Unicode MS" pitchFamily="34" charset="-128"/>
              </a:rPr>
              <a:t>९. पक्के विमापत्र पाठविणे :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कच्चे </a:t>
            </a:r>
            <a:r>
              <a:rPr lang="mr-IN" sz="2400" dirty="0">
                <a:latin typeface="Arial Unicode MS" pitchFamily="34" charset="-128"/>
                <a:ea typeface="Arial Unicode MS" pitchFamily="34" charset="-128"/>
                <a:cs typeface="Arial Unicode MS" pitchFamily="34" charset="-128"/>
              </a:rPr>
              <a:t>विमापत्र पाठविल्यानंतर विमा कंपनी यथावकाश पक्के विमापत्र तयार करून विमेदारास पाठविते. पक्के विमापत्र हे सविस्तर स्वरूपाचे असते. त्यामध्ये विमेदाराचे नाव व पत्ता, मालमत्तेचे नाव व वर्णन, विम्याची रक्कम व विमाहप्ता, कराराची मुदत विमापत्राचा प्रकार आणि विमाकराराच्या अटी व शर्ती ही माहिती प्रामुख्याने नोंदविलेली असते. प्रत्येक अग्निविमापत्रास अनुक्रमांक दिलेला असतो. पुढील सर्व पत्रव्यवहारांसाठी या अनुक्रमांकाचा संदर्भ म्हणून उल्लेख करावालागतो. औद्योगिक धोक्याविरुद्धच्या विमापत्रांबाबत मालमत्तेची वैशिष्ट्ये नोंदविण्यासाठी स्वतंत्र कागद जोडला जातो.</a:t>
            </a:r>
            <a:endParaRPr lang="en-US" sz="24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 xmlns:p14="http://schemas.microsoft.com/office/powerpoint/2010/main" val="16377291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7927" y="457200"/>
            <a:ext cx="8382000" cy="6324808"/>
          </a:xfrm>
          <a:prstGeom prst="rect">
            <a:avLst/>
          </a:prstGeom>
        </p:spPr>
        <p:txBody>
          <a:bodyPr wrap="square">
            <a:spAutoFit/>
          </a:bodyPr>
          <a:lstStyle/>
          <a:p>
            <a:pPr algn="ctr">
              <a:lnSpc>
                <a:spcPct val="150000"/>
              </a:lnSpc>
            </a:pPr>
            <a:r>
              <a:rPr lang="mr-IN" sz="2800" b="1" dirty="0">
                <a:solidFill>
                  <a:srgbClr val="FF0000"/>
                </a:solidFill>
                <a:latin typeface="Arial Unicode MS" pitchFamily="34" charset="-128"/>
                <a:ea typeface="Arial Unicode MS" pitchFamily="34" charset="-128"/>
                <a:cs typeface="Arial Unicode MS" pitchFamily="34" charset="-128"/>
              </a:rPr>
              <a:t>नुकसानभरपाई मिळविण्याची कार्यपद्धती</a:t>
            </a:r>
          </a:p>
          <a:p>
            <a:pPr marL="457200" indent="-457200" algn="just">
              <a:lnSpc>
                <a:spcPct val="150000"/>
              </a:lnSpc>
              <a:buAutoNum type="hindiNumPeriod"/>
            </a:pPr>
            <a:r>
              <a:rPr lang="mr-IN" sz="2200" b="1" dirty="0" smtClean="0">
                <a:solidFill>
                  <a:srgbClr val="C00000"/>
                </a:solidFill>
                <a:latin typeface="Arial Unicode MS" pitchFamily="34" charset="-128"/>
                <a:ea typeface="Arial Unicode MS" pitchFamily="34" charset="-128"/>
                <a:cs typeface="Arial Unicode MS" pitchFamily="34" charset="-128"/>
              </a:rPr>
              <a:t>आग </a:t>
            </a:r>
            <a:r>
              <a:rPr lang="mr-IN" sz="2200" b="1" dirty="0">
                <a:solidFill>
                  <a:srgbClr val="C00000"/>
                </a:solidFill>
                <a:latin typeface="Arial Unicode MS" pitchFamily="34" charset="-128"/>
                <a:ea typeface="Arial Unicode MS" pitchFamily="34" charset="-128"/>
                <a:cs typeface="Arial Unicode MS" pitchFamily="34" charset="-128"/>
              </a:rPr>
              <a:t>लागल्याची सूचना देणे : </a:t>
            </a:r>
            <a:endParaRPr lang="en-US" sz="2200" b="1" dirty="0">
              <a:solidFill>
                <a:srgbClr val="C00000"/>
              </a:solidFill>
              <a:latin typeface="Arial Unicode MS" pitchFamily="34" charset="-128"/>
              <a:ea typeface="Arial Unicode MS" pitchFamily="34" charset="-128"/>
              <a:cs typeface="Arial Unicode MS" pitchFamily="34" charset="-128"/>
            </a:endParaRPr>
          </a:p>
          <a:p>
            <a:pPr algn="just">
              <a:lnSpc>
                <a:spcPct val="150000"/>
              </a:lnSpc>
            </a:pPr>
            <a:r>
              <a:rPr lang="en-US" sz="2200" dirty="0" smtClean="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अग्निविमा </a:t>
            </a:r>
            <a:r>
              <a:rPr lang="mr-IN" sz="2200" dirty="0">
                <a:latin typeface="Arial Unicode MS" pitchFamily="34" charset="-128"/>
                <a:ea typeface="Arial Unicode MS" pitchFamily="34" charset="-128"/>
                <a:cs typeface="Arial Unicode MS" pitchFamily="34" charset="-128"/>
              </a:rPr>
              <a:t>काढलेल्या मालमत्तेस आग लागल्यास, त्याची विनाविलंब रीतसर सूचना विमा कंपनीस देणे आवश्यक आहे. वास्तविक मालमत्तेस आग लागल्याचे कळल्यानंतर सर्वप्रथम ती आग विझविण्याचे प्रयत्न करावे लागतात. त्यासाठी शहरातील अग्निशामक दलास आधी कळवावे लागते व त्याचवेळी नजीकच्या पोलीस स्टेशनलासुद्धा आगीचे वृत्त कळवावे लागते. अग्निशामक दलास व पोलीस स्टेशनला आग लागल्याची सूचना अत्यंत तातडीने देणे हे विमेदाराचे कायदेशीर कर्तव्य होय. त्याबाबत विलंब किंवा टाळाटाळ होता कामा नये. त्याबाबत विलंब किंवा टाळाटाळ म्हणजे शंकेस जागा व परिणामी भरपाई मागणीच्या प्रकरणात गुंतागुंत निर्माण होते. म्हणून विमेदाराने त्याबाबत अत्यंत तत्परतेने कृती केली पाहिजे.</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 xmlns:p14="http://schemas.microsoft.com/office/powerpoint/2010/main" val="2343074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04800"/>
            <a:ext cx="8382000" cy="6232475"/>
          </a:xfrm>
          <a:prstGeom prst="rect">
            <a:avLst/>
          </a:prstGeom>
        </p:spPr>
        <p:txBody>
          <a:bodyPr wrap="square">
            <a:spAutoFit/>
          </a:bodyPr>
          <a:lstStyle/>
          <a:p>
            <a:pPr algn="just">
              <a:lnSpc>
                <a:spcPct val="150000"/>
              </a:lnSpc>
            </a:pPr>
            <a:r>
              <a:rPr lang="mr-IN" sz="2400" b="1" dirty="0">
                <a:solidFill>
                  <a:srgbClr val="C00000"/>
                </a:solidFill>
                <a:latin typeface="Arial Unicode MS" pitchFamily="34" charset="-128"/>
                <a:ea typeface="Arial Unicode MS" pitchFamily="34" charset="-128"/>
                <a:cs typeface="Arial Unicode MS" pitchFamily="34" charset="-128"/>
              </a:rPr>
              <a:t>२. नुकसानीचा अंदाज करणे :</a:t>
            </a:r>
            <a:r>
              <a:rPr lang="mr-IN" sz="2200" dirty="0">
                <a:latin typeface="Arial Unicode MS" pitchFamily="34" charset="-128"/>
                <a:ea typeface="Arial Unicode MS" pitchFamily="34" charset="-128"/>
                <a:cs typeface="Arial Unicode MS" pitchFamily="34" charset="-128"/>
              </a:rPr>
              <a:t> </a:t>
            </a:r>
            <a:endParaRPr lang="en-US" sz="2200" dirty="0" smtClean="0">
              <a:latin typeface="Arial Unicode MS" pitchFamily="34" charset="-128"/>
              <a:ea typeface="Arial Unicode MS" pitchFamily="34" charset="-128"/>
              <a:cs typeface="Arial Unicode MS" pitchFamily="34" charset="-128"/>
            </a:endParaRP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आग </a:t>
            </a:r>
            <a:r>
              <a:rPr lang="mr-IN" sz="2200" dirty="0">
                <a:latin typeface="Arial Unicode MS" pitchFamily="34" charset="-128"/>
                <a:ea typeface="Arial Unicode MS" pitchFamily="34" charset="-128"/>
                <a:cs typeface="Arial Unicode MS" pitchFamily="34" charset="-128"/>
              </a:rPr>
              <a:t>विझवल्यानंतर मालमत्तेच्या नुकसानीचा अंदाज करावा लागतो. आगीच्या घटनेचा पोलीस पंचनामासुद्धा करण्यात येतो. विमेदार आगीमुळे नेमके किती नुकसान झाले हे पाहतो. ज्या मालमत्तेचा विमा काढला असेल, त्याच मालमत्तेचा विचार नुकसानीची मोजणी करताना करावा लागतो. कोणती मालमत्ता किती नष्ट झाली हे मोजण्यात येते. प्रत्यक्ष आगीमुळे झालेले नुकसान व इतर कारणांमुळे झालेले नुकसान वेगळे दाखविणे आवश्यक आहे. आगीपासून माल वाचविण्यासाठी माल हलविताना झालेले नुकसान, पाण्याच्या मान्यामुळे मालमत्तेचे झालेले नुकसान, आगीच्या वेळी चोरी झाल्याने झालेले नुकसान इत्यादींबाबत योग्य अंदाज करावे लागतात. नुकसानीचा अंदाज वास्तव व वस्तुनिष्ठ असला पाहिजे. विमेदाराला नुकसानीच्या समर्थनार्थ पुरावे सादर करावे लागतात. म्हणून नुकसानीबाबत अंदाज खरे असावेत.</a:t>
            </a:r>
            <a:endParaRPr lang="en-US" sz="22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 xmlns:p14="http://schemas.microsoft.com/office/powerpoint/2010/main" val="612847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381000"/>
            <a:ext cx="8686800" cy="4339650"/>
          </a:xfrm>
          <a:prstGeom prst="rect">
            <a:avLst/>
          </a:prstGeom>
        </p:spPr>
        <p:txBody>
          <a:bodyPr wrap="square">
            <a:spAutoFit/>
          </a:bodyPr>
          <a:lstStyle/>
          <a:p>
            <a:pPr algn="ctr">
              <a:lnSpc>
                <a:spcPct val="150000"/>
              </a:lnSpc>
            </a:pPr>
            <a:r>
              <a:rPr lang="mr-IN" sz="2800" b="1" dirty="0">
                <a:solidFill>
                  <a:schemeClr val="accent6">
                    <a:lumMod val="50000"/>
                  </a:schemeClr>
                </a:solidFill>
                <a:latin typeface="Arial Unicode MS" pitchFamily="34" charset="-128"/>
                <a:ea typeface="Arial Unicode MS" pitchFamily="34" charset="-128"/>
                <a:cs typeface="Arial Unicode MS" pitchFamily="34" charset="-128"/>
              </a:rPr>
              <a:t>अग्निविम्याचा अर्थ</a:t>
            </a:r>
          </a:p>
          <a:p>
            <a:pPr algn="just">
              <a:lnSpc>
                <a:spcPct val="150000"/>
              </a:lnSpc>
            </a:pPr>
            <a:endParaRPr lang="en-US" sz="2600" dirty="0" smtClean="0">
              <a:latin typeface="Arial Unicode MS" pitchFamily="34" charset="-128"/>
              <a:ea typeface="Arial Unicode MS" pitchFamily="34" charset="-128"/>
              <a:cs typeface="Arial Unicode MS" pitchFamily="34" charset="-128"/>
            </a:endParaRPr>
          </a:p>
          <a:p>
            <a:pPr algn="just">
              <a:lnSpc>
                <a:spcPct val="150000"/>
              </a:lnSpc>
            </a:pPr>
            <a:r>
              <a:rPr lang="mr-IN" sz="2600" b="1" dirty="0" smtClean="0">
                <a:solidFill>
                  <a:srgbClr val="7030A0"/>
                </a:solidFill>
                <a:latin typeface="Arial Unicode MS" pitchFamily="34" charset="-128"/>
                <a:ea typeface="Arial Unicode MS" pitchFamily="34" charset="-128"/>
                <a:cs typeface="Arial Unicode MS" pitchFamily="34" charset="-128"/>
              </a:rPr>
              <a:t>विमा </a:t>
            </a:r>
            <a:r>
              <a:rPr lang="mr-IN" sz="2600" b="1" dirty="0">
                <a:solidFill>
                  <a:srgbClr val="7030A0"/>
                </a:solidFill>
                <a:latin typeface="Arial Unicode MS" pitchFamily="34" charset="-128"/>
                <a:ea typeface="Arial Unicode MS" pitchFamily="34" charset="-128"/>
                <a:cs typeface="Arial Unicode MS" pitchFamily="34" charset="-128"/>
              </a:rPr>
              <a:t>कायदा १९३८ नुसार अग्निविम्याची व्याख्या पुढीलप्रमाणे आहे.</a:t>
            </a:r>
          </a:p>
          <a:p>
            <a:pPr algn="just">
              <a:lnSpc>
                <a:spcPct val="150000"/>
              </a:lnSpc>
            </a:pPr>
            <a:r>
              <a:rPr lang="en-US" sz="2600" dirty="0" smtClean="0">
                <a:latin typeface="Arial Unicode MS" pitchFamily="34" charset="-128"/>
                <a:ea typeface="Arial Unicode MS" pitchFamily="34" charset="-128"/>
                <a:cs typeface="Arial Unicode MS" pitchFamily="34" charset="-128"/>
              </a:rPr>
              <a:t>		</a:t>
            </a:r>
            <a:r>
              <a:rPr lang="mr-IN" sz="2600" dirty="0" smtClean="0">
                <a:latin typeface="Arial Unicode MS" pitchFamily="34" charset="-128"/>
                <a:ea typeface="Arial Unicode MS" pitchFamily="34" charset="-128"/>
                <a:cs typeface="Arial Unicode MS" pitchFamily="34" charset="-128"/>
              </a:rPr>
              <a:t>“</a:t>
            </a:r>
            <a:r>
              <a:rPr lang="mr-IN" sz="2600" dirty="0">
                <a:latin typeface="Arial Unicode MS" pitchFamily="34" charset="-128"/>
                <a:ea typeface="Arial Unicode MS" pitchFamily="34" charset="-128"/>
                <a:cs typeface="Arial Unicode MS" pitchFamily="34" charset="-128"/>
              </a:rPr>
              <a:t>अन्य कोणत्याही विमाप्रकारांतर्गत अग्निविमा काढलेला असल्यास तो सोडून आगीमुळे किंवा आगीच्या संबंधित कारणामुळे किंवा परंपरेनुसार अग्निविम्यात अंतर्भूत होणाऱ्या धोक्यांमुळे झालेल्या नुकसानीविरुद्ध केलेला करार म्हणजे अग्निविमा होय". </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 xmlns:p14="http://schemas.microsoft.com/office/powerpoint/2010/main" val="40453883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457200"/>
            <a:ext cx="8382000" cy="6047809"/>
          </a:xfrm>
          <a:prstGeom prst="rect">
            <a:avLst/>
          </a:prstGeom>
        </p:spPr>
        <p:txBody>
          <a:bodyPr wrap="square">
            <a:spAutoFit/>
          </a:bodyPr>
          <a:lstStyle/>
          <a:p>
            <a:pPr algn="just">
              <a:lnSpc>
                <a:spcPct val="150000"/>
              </a:lnSpc>
            </a:pPr>
            <a:r>
              <a:rPr lang="mr-IN" sz="2400" b="1" dirty="0">
                <a:solidFill>
                  <a:srgbClr val="C00000"/>
                </a:solidFill>
                <a:latin typeface="Arial Unicode MS" pitchFamily="34" charset="-128"/>
                <a:ea typeface="Arial Unicode MS" pitchFamily="34" charset="-128"/>
                <a:cs typeface="Arial Unicode MS" pitchFamily="34" charset="-128"/>
              </a:rPr>
              <a:t>३. भरपाई मागणीचा अर्ज भरणे :</a:t>
            </a:r>
            <a:r>
              <a:rPr lang="mr-IN" sz="2300" dirty="0">
                <a:latin typeface="Arial Unicode MS" pitchFamily="34" charset="-128"/>
                <a:ea typeface="Arial Unicode MS" pitchFamily="34" charset="-128"/>
                <a:cs typeface="Arial Unicode MS" pitchFamily="34" charset="-128"/>
              </a:rPr>
              <a:t> </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आग </a:t>
            </a:r>
            <a:r>
              <a:rPr lang="mr-IN" sz="2300" dirty="0">
                <a:latin typeface="Arial Unicode MS" pitchFamily="34" charset="-128"/>
                <a:ea typeface="Arial Unicode MS" pitchFamily="34" charset="-128"/>
                <a:cs typeface="Arial Unicode MS" pitchFamily="34" charset="-128"/>
              </a:rPr>
              <a:t>लागल्याची सूचना व भरपाई मागणीचे पत्र मिळाल्यानंतर विमा कंपनी प्राथमिक स्वरूपाची चौकशी करून, विमेदारास भरपाई मागणीचा अर्ज (</a:t>
            </a:r>
            <a:r>
              <a:rPr lang="en-US" sz="2300" dirty="0">
                <a:latin typeface="Arial Unicode MS" pitchFamily="34" charset="-128"/>
                <a:ea typeface="Arial Unicode MS" pitchFamily="34" charset="-128"/>
                <a:cs typeface="Arial Unicode MS" pitchFamily="34" charset="-128"/>
              </a:rPr>
              <a:t>Claim Form) </a:t>
            </a:r>
            <a:r>
              <a:rPr lang="mr-IN" sz="2300" dirty="0">
                <a:latin typeface="Arial Unicode MS" pitchFamily="34" charset="-128"/>
                <a:ea typeface="Arial Unicode MS" pitchFamily="34" charset="-128"/>
                <a:cs typeface="Arial Unicode MS" pitchFamily="34" charset="-128"/>
              </a:rPr>
              <a:t>पाठविते. नुकसानभरपाई मागणीचा अर्ज विहित नमुन्यातच भरावा लागतो. भरपाई मागणीचा छापील स्वरूपाचा विहित अर्ज मिळाल्यानंतर, विमेदार त्या अर्जामध्ये विचारलेला आवश्यक तो तपशील भरतो. त्या अर्जामध्ये आग ज्या परिस्थितीत लागली तिचा संपूर्ण तपशील, आगीचे कारण, आगीमुळे मालमत्तेचे झालेले नुकसान भरपाई मागणीची रक्कम, नुकसान झालेल्या मालमत्तेचे मूल्य, मालमत्तेचा इतर विमा असल्यास त्याचा तपशील इत्यादी माहिती नोंदवावी लागते. विमेदार हा अर्ज विमा कंपनीकडे सादर करतो.</a:t>
            </a:r>
            <a:endParaRPr lang="en-US" sz="23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 xmlns:p14="http://schemas.microsoft.com/office/powerpoint/2010/main" val="38885475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0273" y="457200"/>
            <a:ext cx="8229600" cy="6047809"/>
          </a:xfrm>
          <a:prstGeom prst="rect">
            <a:avLst/>
          </a:prstGeom>
        </p:spPr>
        <p:txBody>
          <a:bodyPr wrap="square">
            <a:spAutoFit/>
          </a:bodyPr>
          <a:lstStyle/>
          <a:p>
            <a:pPr algn="just">
              <a:lnSpc>
                <a:spcPct val="150000"/>
              </a:lnSpc>
            </a:pPr>
            <a:r>
              <a:rPr lang="mr-IN" sz="2800" b="1" dirty="0">
                <a:solidFill>
                  <a:srgbClr val="C00000"/>
                </a:solidFill>
                <a:latin typeface="Arial Unicode MS" pitchFamily="34" charset="-128"/>
                <a:ea typeface="Arial Unicode MS" pitchFamily="34" charset="-128"/>
                <a:cs typeface="Arial Unicode MS" pitchFamily="34" charset="-128"/>
              </a:rPr>
              <a:t>४. भरपाई अर्जाची छाननी: </a:t>
            </a:r>
            <a:endParaRPr lang="en-US" sz="2800" b="1" dirty="0" smtClean="0">
              <a:solidFill>
                <a:srgbClr val="C00000"/>
              </a:solidFill>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विमेदाराकडून </a:t>
            </a:r>
            <a:r>
              <a:rPr lang="mr-IN" sz="2300" dirty="0">
                <a:latin typeface="Arial Unicode MS" pitchFamily="34" charset="-128"/>
                <a:ea typeface="Arial Unicode MS" pitchFamily="34" charset="-128"/>
                <a:cs typeface="Arial Unicode MS" pitchFamily="34" charset="-128"/>
              </a:rPr>
              <a:t>भरपाई मागणीचा रीतसर अर्ज आल्यानंतर विमा कंपनी त्या अर्जाची छाननी करते. </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mr-IN" sz="2300" dirty="0" smtClean="0">
                <a:latin typeface="Arial Unicode MS" pitchFamily="34" charset="-128"/>
                <a:ea typeface="Arial Unicode MS" pitchFamily="34" charset="-128"/>
                <a:cs typeface="Arial Unicode MS" pitchFamily="34" charset="-128"/>
              </a:rPr>
              <a:t>(</a:t>
            </a:r>
            <a:r>
              <a:rPr lang="mr-IN" sz="2300" dirty="0">
                <a:latin typeface="Arial Unicode MS" pitchFamily="34" charset="-128"/>
                <a:ea typeface="Arial Unicode MS" pitchFamily="34" charset="-128"/>
                <a:cs typeface="Arial Unicode MS" pitchFamily="34" charset="-128"/>
              </a:rPr>
              <a:t>१) अग्निविमापत्र चालू आहे काय </a:t>
            </a:r>
            <a:r>
              <a:rPr lang="mr-IN" sz="2300" dirty="0" smtClean="0">
                <a:latin typeface="Arial Unicode MS" pitchFamily="34" charset="-128"/>
                <a:ea typeface="Arial Unicode MS" pitchFamily="34" charset="-128"/>
                <a:cs typeface="Arial Unicode MS" pitchFamily="34" charset="-128"/>
              </a:rPr>
              <a:t>?</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mr-IN" sz="2300" dirty="0" smtClean="0">
                <a:latin typeface="Arial Unicode MS" pitchFamily="34" charset="-128"/>
                <a:ea typeface="Arial Unicode MS" pitchFamily="34" charset="-128"/>
                <a:cs typeface="Arial Unicode MS" pitchFamily="34" charset="-128"/>
              </a:rPr>
              <a:t> </a:t>
            </a:r>
            <a:r>
              <a:rPr lang="mr-IN" sz="2300" dirty="0">
                <a:latin typeface="Arial Unicode MS" pitchFamily="34" charset="-128"/>
                <a:ea typeface="Arial Unicode MS" pitchFamily="34" charset="-128"/>
                <a:cs typeface="Arial Unicode MS" pitchFamily="34" charset="-128"/>
              </a:rPr>
              <a:t>(२) झालेले नुकसान विमा करारांतर्गत अंतर्भूत आहे काय? </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mr-IN" sz="2300" dirty="0" smtClean="0">
                <a:latin typeface="Arial Unicode MS" pitchFamily="34" charset="-128"/>
                <a:ea typeface="Arial Unicode MS" pitchFamily="34" charset="-128"/>
                <a:cs typeface="Arial Unicode MS" pitchFamily="34" charset="-128"/>
              </a:rPr>
              <a:t>(</a:t>
            </a:r>
            <a:r>
              <a:rPr lang="mr-IN" sz="2300" dirty="0">
                <a:latin typeface="Arial Unicode MS" pitchFamily="34" charset="-128"/>
                <a:ea typeface="Arial Unicode MS" pitchFamily="34" charset="-128"/>
                <a:cs typeface="Arial Unicode MS" pitchFamily="34" charset="-128"/>
              </a:rPr>
              <a:t>३) ज्या मालमत्तेचा विमा काढला आहे, त्याच मालमत्तेस आगीमुळे नुकसान झाले आहे काय</a:t>
            </a:r>
            <a:r>
              <a:rPr lang="mr-IN" sz="2300" dirty="0" smtClean="0">
                <a:latin typeface="Arial Unicode MS" pitchFamily="34" charset="-128"/>
                <a:ea typeface="Arial Unicode MS" pitchFamily="34" charset="-128"/>
                <a:cs typeface="Arial Unicode MS" pitchFamily="34" charset="-128"/>
              </a:rPr>
              <a:t>?</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mr-IN" sz="2300" dirty="0" smtClean="0">
                <a:latin typeface="Arial Unicode MS" pitchFamily="34" charset="-128"/>
                <a:ea typeface="Arial Unicode MS" pitchFamily="34" charset="-128"/>
                <a:cs typeface="Arial Unicode MS" pitchFamily="34" charset="-128"/>
              </a:rPr>
              <a:t> </a:t>
            </a:r>
            <a:r>
              <a:rPr lang="mr-IN" sz="2300" dirty="0">
                <a:latin typeface="Arial Unicode MS" pitchFamily="34" charset="-128"/>
                <a:ea typeface="Arial Unicode MS" pitchFamily="34" charset="-128"/>
                <a:cs typeface="Arial Unicode MS" pitchFamily="34" charset="-128"/>
              </a:rPr>
              <a:t>(४) आगीची व नुकसानीची सूचना विनाविलंब आली होती काय? </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या </a:t>
            </a:r>
            <a:r>
              <a:rPr lang="mr-IN" sz="2300" dirty="0">
                <a:latin typeface="Arial Unicode MS" pitchFamily="34" charset="-128"/>
                <a:ea typeface="Arial Unicode MS" pitchFamily="34" charset="-128"/>
                <a:cs typeface="Arial Unicode MS" pitchFamily="34" charset="-128"/>
              </a:rPr>
              <a:t>चार गोष्टींबाबत खात्री केली जाते. या चार बाबींची होकारार्थी उत्तरे आल्यास, नुकसानभरपाईच्या मागणी अर्जाबाबत योग्य ती कार्यवाही करण्यात येते</a:t>
            </a:r>
            <a:r>
              <a:rPr lang="mr-IN" sz="2300" dirty="0" smtClean="0">
                <a:latin typeface="Arial Unicode MS" pitchFamily="34" charset="-128"/>
                <a:ea typeface="Arial Unicode MS" pitchFamily="34" charset="-128"/>
                <a:cs typeface="Arial Unicode MS" pitchFamily="34" charset="-128"/>
              </a:rPr>
              <a:t>.</a:t>
            </a:r>
            <a:endParaRPr lang="mr-IN" sz="2300" dirty="0">
              <a:latin typeface="Arial Unicode MS" pitchFamily="34" charset="-128"/>
              <a:ea typeface="Arial Unicode MS" pitchFamily="34" charset="-128"/>
              <a:cs typeface="Arial Unicode MS" pitchFamily="34" charset="-128"/>
            </a:endParaRP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 xmlns:p14="http://schemas.microsoft.com/office/powerpoint/2010/main" val="89996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3345" y="228600"/>
            <a:ext cx="8305800" cy="6047809"/>
          </a:xfrm>
          <a:prstGeom prst="rect">
            <a:avLst/>
          </a:prstGeom>
        </p:spPr>
        <p:txBody>
          <a:bodyPr wrap="square">
            <a:spAutoFit/>
          </a:bodyPr>
          <a:lstStyle/>
          <a:p>
            <a:pPr algn="just">
              <a:lnSpc>
                <a:spcPct val="150000"/>
              </a:lnSpc>
            </a:pPr>
            <a:r>
              <a:rPr lang="mr-IN" sz="2800" b="1" dirty="0">
                <a:solidFill>
                  <a:srgbClr val="C00000"/>
                </a:solidFill>
                <a:latin typeface="Arial Unicode MS" pitchFamily="34" charset="-128"/>
                <a:ea typeface="Arial Unicode MS" pitchFamily="34" charset="-128"/>
                <a:cs typeface="Arial Unicode MS" pitchFamily="34" charset="-128"/>
              </a:rPr>
              <a:t>५. सर्वेक्षण अहवाल मागविणे : </a:t>
            </a:r>
            <a:endParaRPr lang="en-US" sz="2800" b="1" dirty="0" smtClean="0">
              <a:solidFill>
                <a:srgbClr val="C00000"/>
              </a:solidFill>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भरपाई </a:t>
            </a:r>
            <a:r>
              <a:rPr lang="mr-IN" sz="2300" dirty="0">
                <a:latin typeface="Arial Unicode MS" pitchFamily="34" charset="-128"/>
                <a:ea typeface="Arial Unicode MS" pitchFamily="34" charset="-128"/>
                <a:cs typeface="Arial Unicode MS" pitchFamily="34" charset="-128"/>
              </a:rPr>
              <a:t>मागणी अर्ज मंजूर करण्यापूर्वी विमा कंपनी आगीमुळे झालेल्या नुकसानीबाबत सर्वेक्षण अहवाल मागविते. त्यानुसार नुकसानीचे सर्वेक्षण करण्यासाठी स्वतंत्र सर्वेक्षक (</a:t>
            </a:r>
            <a:r>
              <a:rPr lang="en-US" sz="2300" dirty="0">
                <a:latin typeface="Arial Unicode MS" pitchFamily="34" charset="-128"/>
                <a:ea typeface="Arial Unicode MS" pitchFamily="34" charset="-128"/>
                <a:cs typeface="Arial Unicode MS" pitchFamily="34" charset="-128"/>
              </a:rPr>
              <a:t>Surveyor) </a:t>
            </a:r>
            <a:r>
              <a:rPr lang="mr-IN" sz="2300" dirty="0">
                <a:latin typeface="Arial Unicode MS" pitchFamily="34" charset="-128"/>
                <a:ea typeface="Arial Unicode MS" pitchFamily="34" charset="-128"/>
                <a:cs typeface="Arial Unicode MS" pitchFamily="34" charset="-128"/>
              </a:rPr>
              <a:t>नेमण्यात येतो. ज्यांना सर्वेक्षण करण्याबाबत रीतसर परवाना मिळाला असेल अशा व्यक्तीची सर्वेक्षक म्हणून नेमणूक केली जाते. ही व्यक्ती विमा कंपनीचा सेवक/अधिकारी असत नाही. हा सर्वेक्षक घटनास्थळी जाऊन आगीमुळे नष्ट झालेल्या व हानी पोहोचलेल्या मालमत्तेची पाहणी करतो. विमेदाराने सर्वेक्षकास आवश्यक ती माहिती पुरविली पाहिजे. सर्वेक्षक पाहणी माहिती या आधारे नुकसानीचा अंदाज करतो. पाहणीचा व नुकसानीच्या अंदाजाचा सर्वेक्षण अहवाल तयार करण्यात येतो व विमा कंपनीस सादर केला जातो. </a:t>
            </a:r>
            <a:endParaRPr lang="en-US" sz="23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 xmlns:p14="http://schemas.microsoft.com/office/powerpoint/2010/main" val="17856278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381000"/>
            <a:ext cx="8382000" cy="4870564"/>
          </a:xfrm>
          <a:prstGeom prst="rect">
            <a:avLst/>
          </a:prstGeom>
        </p:spPr>
        <p:txBody>
          <a:bodyPr wrap="square">
            <a:spAutoFit/>
          </a:bodyPr>
          <a:lstStyle/>
          <a:p>
            <a:pPr algn="just">
              <a:lnSpc>
                <a:spcPct val="150000"/>
              </a:lnSpc>
            </a:pPr>
            <a:r>
              <a:rPr lang="mr-IN" sz="2400" b="1" dirty="0">
                <a:solidFill>
                  <a:srgbClr val="C00000"/>
                </a:solidFill>
                <a:latin typeface="Arial Unicode MS" pitchFamily="34" charset="-128"/>
                <a:ea typeface="Arial Unicode MS" pitchFamily="34" charset="-128"/>
                <a:cs typeface="Arial Unicode MS" pitchFamily="34" charset="-128"/>
              </a:rPr>
              <a:t>६. नुकसानीचे पुरावे सादर करणे : </a:t>
            </a:r>
            <a:endParaRPr lang="en-US" sz="2800" b="1" dirty="0" smtClean="0">
              <a:solidFill>
                <a:srgbClr val="C00000"/>
              </a:solidFill>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नुकसानभरपाईचा </a:t>
            </a:r>
            <a:r>
              <a:rPr lang="mr-IN" sz="2300" dirty="0">
                <a:latin typeface="Arial Unicode MS" pitchFamily="34" charset="-128"/>
                <a:ea typeface="Arial Unicode MS" pitchFamily="34" charset="-128"/>
                <a:cs typeface="Arial Unicode MS" pitchFamily="34" charset="-128"/>
              </a:rPr>
              <a:t>मागणी अर्ज सादर करताना नुकसानीच्या समर्थनार्थ आवश्यक ते सर्व पुरावे सोबत जोडावे लागतात. पण काही कारणांमुळे पुराव्याची कागदपत्रे मिळविण्यास किंवा सादर करण्यास वेळ लागल्यास, सर्वेक्षण अहवालाच्या वेळी ती सादर करणे आवश्यक आहे. काही वेळा सर्वेक्षण अहवालाची छाननी केल्यानंतर नुकसानीबाबतचे सर्व पुरावे मागविण्यात येतात, तसेच नुकसानभरपाईची मागणी मान्य करण्यापूर्वी जर काही अधिकचे पुरावे आवश्यक असल्यास, विमा कंपनी विमेदारास ते सादर करण्यास सांगते.</a:t>
            </a:r>
            <a:endParaRPr lang="en-US" sz="23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 xmlns:p14="http://schemas.microsoft.com/office/powerpoint/2010/main" val="40693592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04800"/>
            <a:ext cx="8458200" cy="5955476"/>
          </a:xfrm>
          <a:prstGeom prst="rect">
            <a:avLst/>
          </a:prstGeom>
        </p:spPr>
        <p:txBody>
          <a:bodyPr wrap="square">
            <a:spAutoFit/>
          </a:bodyPr>
          <a:lstStyle/>
          <a:p>
            <a:pPr algn="just">
              <a:lnSpc>
                <a:spcPct val="150000"/>
              </a:lnSpc>
            </a:pPr>
            <a:r>
              <a:rPr lang="mr-IN" sz="2400" b="1" dirty="0">
                <a:solidFill>
                  <a:srgbClr val="C00000"/>
                </a:solidFill>
                <a:latin typeface="Arial Unicode MS" pitchFamily="34" charset="-128"/>
                <a:ea typeface="Arial Unicode MS" pitchFamily="34" charset="-128"/>
                <a:cs typeface="Arial Unicode MS" pitchFamily="34" charset="-128"/>
              </a:rPr>
              <a:t>७. भरपाई मागणी मान्य करणे : </a:t>
            </a:r>
            <a:endParaRPr lang="en-US" sz="2400" b="1" dirty="0" smtClean="0">
              <a:solidFill>
                <a:srgbClr val="C00000"/>
              </a:solidFill>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भरपाई </a:t>
            </a:r>
            <a:r>
              <a:rPr lang="mr-IN" sz="2300" dirty="0">
                <a:latin typeface="Arial Unicode MS" pitchFamily="34" charset="-128"/>
                <a:ea typeface="Arial Unicode MS" pitchFamily="34" charset="-128"/>
                <a:cs typeface="Arial Unicode MS" pitchFamily="34" charset="-128"/>
              </a:rPr>
              <a:t>मागणी अर्ज, सर्वेक्षण अहवाल व नुकसानीचे पुरावे या सर्व बाबींची योग्य प्रकारे छाननी केल्यानंतर विमा कंपनी नुकसानभरपाई देण्याबाबत निर्णय घेते. छाननीद्वारे खात्री पटल्यास भरपाईची मागणी मान्य करण्यात येते. अर्थात, जेवढी नुकसानभरपाई मागितली असेल तेवढी सर्वच मान्य होईल असे नसते. भरपाईची रक्कम विमेदारास रीतसर कळविण्यात येते. अर्थात, भरपाईची रक्कम ठरविताना बाद मालाचे शेषमूल्य वजा केले जात असते. उदा. आगीमध्ये एकूण १७,४०० रुपयांचे नुकसान झाले. त्यामध्ये अर्धवट जळून बाद झालेल्या मालाची किंमत ७०० रुपये आहे. तेव्हा नुकसानभरपाई ठरविताना १७,४०० रुपयांतून ७०० रुपये वजा केले जातात. मागणीपेक्षा कमी भरपाई रक्कम मंजूर झाल्यास त्याविरुद्ध विमेदार अपील करू शकतो.</a:t>
            </a:r>
            <a:endParaRPr lang="en-US" sz="23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 xmlns:p14="http://schemas.microsoft.com/office/powerpoint/2010/main" val="4036013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17388"/>
            <a:ext cx="8610600" cy="3998852"/>
          </a:xfrm>
          <a:prstGeom prst="rect">
            <a:avLst/>
          </a:prstGeom>
        </p:spPr>
        <p:txBody>
          <a:bodyPr wrap="square">
            <a:spAutoFit/>
          </a:bodyPr>
          <a:lstStyle/>
          <a:p>
            <a:pPr algn="just">
              <a:lnSpc>
                <a:spcPct val="150000"/>
              </a:lnSpc>
            </a:pPr>
            <a:r>
              <a:rPr lang="mr-IN" sz="2800" b="1" dirty="0">
                <a:solidFill>
                  <a:srgbClr val="C00000"/>
                </a:solidFill>
                <a:latin typeface="Arial Unicode MS" pitchFamily="34" charset="-128"/>
                <a:ea typeface="Arial Unicode MS" pitchFamily="34" charset="-128"/>
                <a:cs typeface="Arial Unicode MS" pitchFamily="34" charset="-128"/>
              </a:rPr>
              <a:t>८. भरपाई रक्कम देणे : </a:t>
            </a:r>
            <a:endParaRPr lang="en-US" sz="2800" b="1" dirty="0" smtClean="0">
              <a:solidFill>
                <a:srgbClr val="C0000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नुकसानभरपाईची </a:t>
            </a:r>
            <a:r>
              <a:rPr lang="mr-IN" sz="2400" dirty="0">
                <a:latin typeface="Arial Unicode MS" pitchFamily="34" charset="-128"/>
                <a:ea typeface="Arial Unicode MS" pitchFamily="34" charset="-128"/>
                <a:cs typeface="Arial Unicode MS" pitchFamily="34" charset="-128"/>
              </a:rPr>
              <a:t>मागणी मान्य झाल्यानंतर विमेदारास यथावकाश भरपाईचा धनादेश पाठविण्यात येतो. तत्पूर्वी विमा कंपनी आवश्यक ते सर्व सोपस्कार पूर्ण करून घेते. भरपाईची रक्कम दिल्यानंतर ही कार्यपद्धती पूर्ण होते. परंतुभरपाईची रक्कम जादा दिली गेल्यास किंवा खोट्या पुराव्याच्या आधारे भरपाई मिळविल्याचे सिद्ध झाल्यास, ती जादा रक्कम किंवा पूर्ण रक्कम विमेदाराकडून वसूल करण्याचा कायदेशीर हक्क विमा कंपनीस असतो.</a:t>
            </a:r>
            <a:endParaRPr lang="en-US" sz="24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 xmlns:p14="http://schemas.microsoft.com/office/powerpoint/2010/main" val="42777709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263109"/>
            <a:ext cx="8610600" cy="6567182"/>
          </a:xfrm>
          <a:prstGeom prst="rect">
            <a:avLst/>
          </a:prstGeom>
        </p:spPr>
        <p:txBody>
          <a:bodyPr wrap="square">
            <a:spAutoFit/>
          </a:bodyPr>
          <a:lstStyle/>
          <a:p>
            <a:pPr algn="ctr">
              <a:lnSpc>
                <a:spcPct val="150000"/>
              </a:lnSpc>
            </a:pPr>
            <a:r>
              <a:rPr lang="mr-IN" sz="2800" b="1" dirty="0">
                <a:solidFill>
                  <a:srgbClr val="002060"/>
                </a:solidFill>
                <a:latin typeface="Arial Unicode MS" pitchFamily="34" charset="-128"/>
                <a:ea typeface="Arial Unicode MS" pitchFamily="34" charset="-128"/>
                <a:cs typeface="Arial Unicode MS" pitchFamily="34" charset="-128"/>
              </a:rPr>
              <a:t>इतर तांत्रिक माहिती </a:t>
            </a:r>
          </a:p>
          <a:p>
            <a:pPr algn="just">
              <a:lnSpc>
                <a:spcPct val="150000"/>
              </a:lnSpc>
            </a:pPr>
            <a:r>
              <a:rPr lang="en-US" sz="2200" dirty="0" smtClean="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अग्निविमा </a:t>
            </a:r>
            <a:r>
              <a:rPr lang="mr-IN" sz="2200" dirty="0">
                <a:latin typeface="Arial Unicode MS" pitchFamily="34" charset="-128"/>
                <a:ea typeface="Arial Unicode MS" pitchFamily="34" charset="-128"/>
                <a:cs typeface="Arial Unicode MS" pitchFamily="34" charset="-128"/>
              </a:rPr>
              <a:t>उतरविताना व नुकसानभरपाई मिळविताना काही तांत्रिक गोष्टींची माहिती असणे आवश्यक आहे. त्या संदर्भात काही तांत्रिक माहिती पुढीलप्रमाणे आहे</a:t>
            </a:r>
            <a:r>
              <a:rPr lang="mr-IN" sz="2200" dirty="0" smtClean="0">
                <a:latin typeface="Arial Unicode MS" pitchFamily="34" charset="-128"/>
                <a:ea typeface="Arial Unicode MS" pitchFamily="34" charset="-128"/>
                <a:cs typeface="Arial Unicode MS" pitchFamily="34" charset="-128"/>
              </a:rPr>
              <a:t>.</a:t>
            </a:r>
            <a:endParaRPr lang="en-US" sz="2200" dirty="0" smtClean="0">
              <a:latin typeface="Arial Unicode MS" pitchFamily="34" charset="-128"/>
              <a:ea typeface="Arial Unicode MS" pitchFamily="34" charset="-128"/>
              <a:cs typeface="Arial Unicode MS" pitchFamily="34" charset="-128"/>
            </a:endParaRPr>
          </a:p>
          <a:p>
            <a:pPr marL="457200" indent="-457200" algn="just">
              <a:lnSpc>
                <a:spcPct val="150000"/>
              </a:lnSpc>
              <a:buAutoNum type="hindiNumPeriod"/>
            </a:pPr>
            <a:r>
              <a:rPr lang="mr-IN" sz="2400" b="1" dirty="0" smtClean="0">
                <a:solidFill>
                  <a:schemeClr val="accent2">
                    <a:lumMod val="75000"/>
                  </a:schemeClr>
                </a:solidFill>
                <a:latin typeface="Arial Unicode MS" pitchFamily="34" charset="-128"/>
                <a:ea typeface="Arial Unicode MS" pitchFamily="34" charset="-128"/>
                <a:cs typeface="Arial Unicode MS" pitchFamily="34" charset="-128"/>
              </a:rPr>
              <a:t>अग्निविम्याची </a:t>
            </a:r>
            <a:r>
              <a:rPr lang="mr-IN" sz="2400" b="1" dirty="0">
                <a:solidFill>
                  <a:schemeClr val="accent2">
                    <a:lumMod val="75000"/>
                  </a:schemeClr>
                </a:solidFill>
                <a:latin typeface="Arial Unicode MS" pitchFamily="34" charset="-128"/>
                <a:ea typeface="Arial Unicode MS" pitchFamily="34" charset="-128"/>
                <a:cs typeface="Arial Unicode MS" pitchFamily="34" charset="-128"/>
              </a:rPr>
              <a:t>मुदत : </a:t>
            </a:r>
            <a:endParaRPr lang="en-US" sz="2400" b="1" dirty="0">
              <a:solidFill>
                <a:schemeClr val="accent2">
                  <a:lumMod val="75000"/>
                </a:schemeClr>
              </a:solidFill>
              <a:latin typeface="Arial Unicode MS" pitchFamily="34" charset="-128"/>
              <a:ea typeface="Arial Unicode MS" pitchFamily="34" charset="-128"/>
              <a:cs typeface="Arial Unicode MS" pitchFamily="34" charset="-128"/>
            </a:endParaRPr>
          </a:p>
          <a:p>
            <a:pPr algn="just">
              <a:lnSpc>
                <a:spcPct val="150000"/>
              </a:lnSpc>
            </a:pPr>
            <a:r>
              <a:rPr lang="en-US" sz="2200" dirty="0" smtClean="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अग्निविमापत्राची </a:t>
            </a:r>
            <a:r>
              <a:rPr lang="mr-IN" sz="2200" dirty="0">
                <a:latin typeface="Arial Unicode MS" pitchFamily="34" charset="-128"/>
                <a:ea typeface="Arial Unicode MS" pitchFamily="34" charset="-128"/>
                <a:cs typeface="Arial Unicode MS" pitchFamily="34" charset="-128"/>
              </a:rPr>
              <a:t>मुदत एक वर्षापेक्षा जास्त असत नाही. एक वर्ष मुदतीचा अग्निविमा असेल तर त्यास 'वार्षिक विमापत्र' म्हटले जाते. पण त्यापेक्षा कमी मुदतीचा विमा काढल्यास, त्यास अल्पमुदती विमा म्हटले जाते. त्या अंतर्गत अनिविमा कितीही मुदतीचा काढता येतो. अल्पमुदती विम्याबाबत विमा कंपनीने मुदतीचे वर्गीकरण केले आहे. उदा. १० दिवसांपेक्षा कमी मुदतीचा विमा, एक महिन्यापेक्षा कमी मुदतीचा विमा इत्यादी विम्याच्या मुदतीनुसार विमाहप्ता आकारला </a:t>
            </a:r>
            <a:r>
              <a:rPr lang="mr-IN" sz="2200" dirty="0" smtClean="0">
                <a:latin typeface="Arial Unicode MS" pitchFamily="34" charset="-128"/>
                <a:ea typeface="Arial Unicode MS" pitchFamily="34" charset="-128"/>
                <a:cs typeface="Arial Unicode MS" pitchFamily="34" charset="-128"/>
              </a:rPr>
              <a:t>जातो</a:t>
            </a:r>
            <a:r>
              <a:rPr lang="en-US" sz="2200" dirty="0" smtClean="0">
                <a:latin typeface="Arial Unicode MS" pitchFamily="34" charset="-128"/>
                <a:ea typeface="Arial Unicode MS" pitchFamily="34" charset="-128"/>
                <a:cs typeface="Arial Unicode MS" pitchFamily="34" charset="-128"/>
              </a:rPr>
              <a:t>.</a:t>
            </a:r>
            <a:endParaRPr lang="mr-IN" sz="22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 xmlns:p14="http://schemas.microsoft.com/office/powerpoint/2010/main" val="8689800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25627"/>
            <a:ext cx="8534400" cy="6463308"/>
          </a:xfrm>
          <a:prstGeom prst="rect">
            <a:avLst/>
          </a:prstGeom>
        </p:spPr>
        <p:txBody>
          <a:bodyPr wrap="square">
            <a:spAutoFit/>
          </a:bodyPr>
          <a:lstStyle/>
          <a:p>
            <a:pPr algn="just">
              <a:lnSpc>
                <a:spcPct val="150000"/>
              </a:lnSpc>
            </a:pPr>
            <a:r>
              <a:rPr lang="mr-IN" sz="2400" b="1" dirty="0">
                <a:solidFill>
                  <a:schemeClr val="accent2">
                    <a:lumMod val="75000"/>
                  </a:schemeClr>
                </a:solidFill>
                <a:latin typeface="Arial Unicode MS" pitchFamily="34" charset="-128"/>
                <a:ea typeface="Arial Unicode MS" pitchFamily="34" charset="-128"/>
                <a:cs typeface="Arial Unicode MS" pitchFamily="34" charset="-128"/>
              </a:rPr>
              <a:t>२. अनेक आगी: </a:t>
            </a:r>
            <a:endParaRPr lang="en-US" sz="2400" b="1" dirty="0" smtClean="0">
              <a:solidFill>
                <a:schemeClr val="accent2">
                  <a:lumMod val="75000"/>
                </a:schemeClr>
              </a:solidFill>
              <a:latin typeface="Arial Unicode MS" pitchFamily="34" charset="-128"/>
              <a:ea typeface="Arial Unicode MS" pitchFamily="34" charset="-128"/>
              <a:cs typeface="Arial Unicode MS" pitchFamily="34" charset="-128"/>
            </a:endParaRPr>
          </a:p>
          <a:p>
            <a:pPr algn="just">
              <a:lnSpc>
                <a:spcPct val="150000"/>
              </a:lnSpc>
            </a:pPr>
            <a:r>
              <a:rPr lang="en-US" sz="2100" dirty="0">
                <a:latin typeface="Arial Unicode MS" pitchFamily="34" charset="-128"/>
                <a:ea typeface="Arial Unicode MS" pitchFamily="34" charset="-128"/>
                <a:cs typeface="Arial Unicode MS" pitchFamily="34" charset="-128"/>
              </a:rPr>
              <a:t>	</a:t>
            </a:r>
            <a:r>
              <a:rPr lang="mr-IN" sz="2100" dirty="0" smtClean="0">
                <a:latin typeface="Arial Unicode MS" pitchFamily="34" charset="-128"/>
                <a:ea typeface="Arial Unicode MS" pitchFamily="34" charset="-128"/>
                <a:cs typeface="Arial Unicode MS" pitchFamily="34" charset="-128"/>
              </a:rPr>
              <a:t>विमाकराराच्या </a:t>
            </a:r>
            <a:r>
              <a:rPr lang="mr-IN" sz="2100" dirty="0">
                <a:latin typeface="Arial Unicode MS" pitchFamily="34" charset="-128"/>
                <a:ea typeface="Arial Unicode MS" pitchFamily="34" charset="-128"/>
                <a:cs typeface="Arial Unicode MS" pitchFamily="34" charset="-128"/>
              </a:rPr>
              <a:t>कालावधीत मालमत्तेस एकदाच आग लागल्यास नुकसानभरपाईबाबत प्रश्न नसतो. परंतु त्या कालावधीत एकापेक्षा अधिक वेळा मालमत्तेस आगी लागल्यास नुकसानभरपाईबाबत प्रश्न निर्माण होतो. कारखान्याचा १ लाख रुपयांचा वार्षिक अग्निविमा उतरविला आहे. विमाकालावधीत दोन वेळा आगी लागल्या. पहिल्यावेळी यंत्रसामग्रीचे १७,००० रुपयांचे नुकसान झाले व विमा कंपनीने तेवढी रक्कम भरपाई म्हणून दिली. दुसऱ्यावेळी संपूर्ण कारखान्यास आग लागली व विमेदाराचे ८०,००० रुपयांचे नुकसान झाले तर अशा वेळी पहिल्या आगीच्या वेळी १७,००० रुपये दिले म्हणून दुसऱ्या आगीत झालेल्या नुकसानीची भरपाई करताना आधीची १७,००० रुपये भरपाई वजावट करण्यात येईल. म्हणजे विमेदारास (८०,०००-१७,००० = ६३,००० रुपये) भरपाईपोटी मिळतील. पण एकाच विमाकालावधीत अशा आगी लागलेल्या असल्या पाहिजेत. कालावधी बदलल्यास पूर्ण भरपाई मिळेल</a:t>
            </a:r>
            <a:endParaRPr lang="en-US" sz="21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 xmlns:p14="http://schemas.microsoft.com/office/powerpoint/2010/main" val="37748668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8655" y="762000"/>
            <a:ext cx="8458200" cy="4893647"/>
          </a:xfrm>
          <a:prstGeom prst="rect">
            <a:avLst/>
          </a:prstGeom>
        </p:spPr>
        <p:txBody>
          <a:bodyPr wrap="square">
            <a:spAutoFit/>
          </a:bodyPr>
          <a:lstStyle/>
          <a:p>
            <a:pPr algn="just">
              <a:lnSpc>
                <a:spcPct val="150000"/>
              </a:lnSpc>
            </a:pPr>
            <a:r>
              <a:rPr lang="mr-IN" sz="2400" b="1" dirty="0">
                <a:solidFill>
                  <a:schemeClr val="accent2">
                    <a:lumMod val="75000"/>
                  </a:schemeClr>
                </a:solidFill>
                <a:latin typeface="Arial Unicode MS" pitchFamily="34" charset="-128"/>
                <a:ea typeface="Arial Unicode MS" pitchFamily="34" charset="-128"/>
                <a:cs typeface="Arial Unicode MS" pitchFamily="34" charset="-128"/>
              </a:rPr>
              <a:t>३. अग्निविम्याचे अभिहस्तांकन (</a:t>
            </a:r>
            <a:r>
              <a:rPr lang="en-US" sz="2400" b="1" dirty="0">
                <a:solidFill>
                  <a:schemeClr val="accent2">
                    <a:lumMod val="75000"/>
                  </a:schemeClr>
                </a:solidFill>
                <a:latin typeface="Arial Unicode MS" pitchFamily="34" charset="-128"/>
                <a:ea typeface="Arial Unicode MS" pitchFamily="34" charset="-128"/>
                <a:cs typeface="Arial Unicode MS" pitchFamily="34" charset="-128"/>
              </a:rPr>
              <a:t>Assignment) : </a:t>
            </a:r>
            <a:endParaRPr lang="en-US" sz="2400" b="1" dirty="0" smtClean="0">
              <a:solidFill>
                <a:schemeClr val="accent2">
                  <a:lumMod val="75000"/>
                </a:schemeClr>
              </a:solidFill>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endParaRPr lang="en-US" sz="2300" dirty="0" smtClean="0">
              <a:latin typeface="Arial Unicode MS" pitchFamily="34" charset="-128"/>
              <a:ea typeface="Arial Unicode MS" pitchFamily="34" charset="-128"/>
              <a:cs typeface="Arial Unicode MS" pitchFamily="34" charset="-128"/>
            </a:endParaRPr>
          </a:p>
          <a:p>
            <a:pPr algn="just">
              <a:lnSpc>
                <a:spcPct val="150000"/>
              </a:lnSpc>
            </a:pPr>
            <a:r>
              <a:rPr lang="en-US" sz="2300" dirty="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ज्या </a:t>
            </a:r>
            <a:r>
              <a:rPr lang="mr-IN" sz="2300" dirty="0">
                <a:latin typeface="Arial Unicode MS" pitchFamily="34" charset="-128"/>
                <a:ea typeface="Arial Unicode MS" pitchFamily="34" charset="-128"/>
                <a:cs typeface="Arial Unicode MS" pitchFamily="34" charset="-128"/>
              </a:rPr>
              <a:t>मालमत्तेचा अग्रिविमा काढला आहे ती मालमत्ता विमा कालावधीत विकल्यास मालमत्तेसोबत विम्याचे अभिहस्तांकन होत नाही. अशा विकलेल्या मालमत्तेस दुर्दैवाने आग लागल्यास नुकसानभरपाई मिळत नाही. नव्या मालकाने/खरेदीदाराने विकत घेतलेल्या मालमत्तेचा पुन्हा विमा उतरविणे आवश्यक आहे. जुन्या मालकाचे मालमत्तेतील विमेयहित संपुष्टातआल्याने ते विमापत्र बाद होते. परंतु नवीन मालकाने तसा प्रस्ताव केल्यास, विमा कंपनी अग्निविमापत्राचे नव्या मालकाच्या नावे अभिहस्तांकन करू शकते.</a:t>
            </a:r>
            <a:endParaRPr lang="en-US" sz="23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 xmlns:p14="http://schemas.microsoft.com/office/powerpoint/2010/main" val="24449995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0218" y="838200"/>
            <a:ext cx="8534400" cy="5078313"/>
          </a:xfrm>
          <a:prstGeom prst="rect">
            <a:avLst/>
          </a:prstGeom>
        </p:spPr>
        <p:txBody>
          <a:bodyPr wrap="square">
            <a:spAutoFit/>
          </a:bodyPr>
          <a:lstStyle/>
          <a:p>
            <a:pPr algn="just">
              <a:lnSpc>
                <a:spcPct val="150000"/>
              </a:lnSpc>
            </a:pPr>
            <a:r>
              <a:rPr lang="mr-IN" sz="2400" b="1" dirty="0">
                <a:solidFill>
                  <a:schemeClr val="accent2">
                    <a:lumMod val="75000"/>
                  </a:schemeClr>
                </a:solidFill>
                <a:latin typeface="Arial Unicode MS" pitchFamily="34" charset="-128"/>
                <a:ea typeface="Arial Unicode MS" pitchFamily="34" charset="-128"/>
                <a:cs typeface="Arial Unicode MS" pitchFamily="34" charset="-128"/>
              </a:rPr>
              <a:t>४. अग्निविमापत्राचे नूतनीकरण (</a:t>
            </a:r>
            <a:r>
              <a:rPr lang="en-US" sz="2400" b="1" dirty="0">
                <a:solidFill>
                  <a:schemeClr val="accent2">
                    <a:lumMod val="75000"/>
                  </a:schemeClr>
                </a:solidFill>
                <a:latin typeface="Arial Unicode MS" pitchFamily="34" charset="-128"/>
                <a:ea typeface="Arial Unicode MS" pitchFamily="34" charset="-128"/>
                <a:cs typeface="Arial Unicode MS" pitchFamily="34" charset="-128"/>
              </a:rPr>
              <a:t>Renewal) : </a:t>
            </a:r>
            <a:endParaRPr lang="en-US" sz="2400" b="1" dirty="0" smtClean="0">
              <a:solidFill>
                <a:schemeClr val="accent2">
                  <a:lumMod val="75000"/>
                </a:schemeClr>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endParaRPr lang="en-US" sz="2400" dirty="0" smtClean="0">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अग्निविमापत्राचे </a:t>
            </a:r>
            <a:r>
              <a:rPr lang="mr-IN" sz="2400" dirty="0">
                <a:latin typeface="Arial Unicode MS" pitchFamily="34" charset="-128"/>
                <a:ea typeface="Arial Unicode MS" pitchFamily="34" charset="-128"/>
                <a:cs typeface="Arial Unicode MS" pitchFamily="34" charset="-128"/>
              </a:rPr>
              <a:t>मुदत संपण्यापूर्वी रीतसर नूतनीकरण करता येते. विमेदाराने नूतनीकरणासाठी त्या मुदतीपूर्वीच विमाहप्ता भरणे आवश्यक आहे. काही विमा कंपन्या विमेदारास विमापत्र संपत आल्याची सूचना देतात व नूतनीकरणासाठी हप्ता मुदतीपूर्वी भरण्याची विनंती करतात. वार्षिक विम्याबाबत ही पद्धती अनुसरली जाते. अल्पमुदती विम्याबाबत अशा प्रकारची सूचना दिली जात नाही. नूतनीकरणासाठी 'सवलतीचे दिवस' देण्याची प्रथा नाही, म्हणून विम्याची मुदत संपण्यापूर्वी हप्ता भरावा लागतो.</a:t>
            </a:r>
            <a:endParaRPr lang="en-US" sz="2400" dirty="0">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 xmlns:p14="http://schemas.microsoft.com/office/powerpoint/2010/main" val="854844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04800"/>
            <a:ext cx="8458200" cy="5724644"/>
          </a:xfrm>
          <a:prstGeom prst="rect">
            <a:avLst/>
          </a:prstGeom>
        </p:spPr>
        <p:txBody>
          <a:bodyPr wrap="square">
            <a:spAutoFit/>
          </a:bodyPr>
          <a:lstStyle/>
          <a:p>
            <a:pPr algn="ctr">
              <a:lnSpc>
                <a:spcPct val="150000"/>
              </a:lnSpc>
            </a:pPr>
            <a:r>
              <a:rPr lang="mr-IN" sz="2800" b="1" dirty="0">
                <a:solidFill>
                  <a:srgbClr val="7030A0"/>
                </a:solidFill>
                <a:latin typeface="Arial Unicode MS" pitchFamily="34" charset="-128"/>
                <a:ea typeface="Arial Unicode MS" pitchFamily="34" charset="-128"/>
                <a:cs typeface="Arial Unicode MS" pitchFamily="34" charset="-128"/>
              </a:rPr>
              <a:t>अग्निविम्याची वैशिष्ट्ये</a:t>
            </a:r>
          </a:p>
          <a:p>
            <a:pPr marL="457200" indent="-457200" algn="just">
              <a:lnSpc>
                <a:spcPct val="150000"/>
              </a:lnSpc>
              <a:buAutoNum type="hindiNumPeriod"/>
            </a:pPr>
            <a:r>
              <a:rPr lang="mr-IN" sz="2400" b="1" dirty="0" smtClean="0">
                <a:solidFill>
                  <a:srgbClr val="FF0000"/>
                </a:solidFill>
                <a:latin typeface="Arial Unicode MS" pitchFamily="34" charset="-128"/>
                <a:ea typeface="Arial Unicode MS" pitchFamily="34" charset="-128"/>
                <a:cs typeface="Arial Unicode MS" pitchFamily="34" charset="-128"/>
              </a:rPr>
              <a:t>अग्निविमा </a:t>
            </a:r>
            <a:r>
              <a:rPr lang="mr-IN" sz="2400" b="1" dirty="0">
                <a:solidFill>
                  <a:srgbClr val="FF0000"/>
                </a:solidFill>
                <a:latin typeface="Arial Unicode MS" pitchFamily="34" charset="-128"/>
                <a:ea typeface="Arial Unicode MS" pitchFamily="34" charset="-128"/>
                <a:cs typeface="Arial Unicode MS" pitchFamily="34" charset="-128"/>
              </a:rPr>
              <a:t>हा संभाव्य नुकसानीविरुद्ध केलेला करार होय </a:t>
            </a:r>
            <a:r>
              <a:rPr lang="mr-IN" sz="2400" dirty="0">
                <a:latin typeface="Arial Unicode MS" pitchFamily="34" charset="-128"/>
                <a:ea typeface="Arial Unicode MS" pitchFamily="34" charset="-128"/>
                <a:cs typeface="Arial Unicode MS" pitchFamily="34" charset="-128"/>
              </a:rPr>
              <a:t>: </a:t>
            </a:r>
            <a:endParaRPr lang="en-US" sz="2400" dirty="0" smtClean="0">
              <a:latin typeface="Arial Unicode MS" pitchFamily="34" charset="-128"/>
              <a:ea typeface="Arial Unicode MS" pitchFamily="34" charset="-128"/>
              <a:cs typeface="Arial Unicode MS" pitchFamily="34" charset="-128"/>
            </a:endParaRP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आगीमुळे </a:t>
            </a:r>
            <a:r>
              <a:rPr lang="mr-IN" sz="2400" dirty="0">
                <a:latin typeface="Arial Unicode MS" pitchFamily="34" charset="-128"/>
                <a:ea typeface="Arial Unicode MS" pitchFamily="34" charset="-128"/>
                <a:cs typeface="Arial Unicode MS" pitchFamily="34" charset="-128"/>
              </a:rPr>
              <a:t>किंवा तत्सम कारणांमुळे मालमत्तेचे नुकसान झाल्यास, जेवढे नुकसान झाले असेल तेवढीच भरपाई विमा कंपनीकडून मिळेल. कोणत्याही परिस्थितीत एकूण नुकसानीपेक्षा जास्त भरपाई केली जात नाही. </a:t>
            </a:r>
            <a:endParaRPr lang="en-US" sz="2400" dirty="0" smtClean="0">
              <a:latin typeface="Arial Unicode MS" pitchFamily="34" charset="-128"/>
              <a:ea typeface="Arial Unicode MS" pitchFamily="34" charset="-128"/>
              <a:cs typeface="Arial Unicode MS" pitchFamily="34" charset="-128"/>
            </a:endParaRPr>
          </a:p>
          <a:p>
            <a:pPr algn="just">
              <a:lnSpc>
                <a:spcPct val="150000"/>
              </a:lnSpc>
            </a:pPr>
            <a:endParaRPr lang="en-US" sz="2400" dirty="0" smtClean="0">
              <a:latin typeface="Arial Unicode MS" pitchFamily="34" charset="-128"/>
              <a:ea typeface="Arial Unicode MS" pitchFamily="34" charset="-128"/>
              <a:cs typeface="Arial Unicode MS" pitchFamily="34" charset="-128"/>
            </a:endParaRPr>
          </a:p>
          <a:p>
            <a:pPr algn="just">
              <a:lnSpc>
                <a:spcPct val="150000"/>
              </a:lnSpc>
            </a:pPr>
            <a:r>
              <a:rPr lang="mr-IN" sz="2400" b="1" dirty="0" smtClean="0">
                <a:solidFill>
                  <a:srgbClr val="FF0000"/>
                </a:solidFill>
                <a:latin typeface="Arial Unicode MS" pitchFamily="34" charset="-128"/>
                <a:ea typeface="Arial Unicode MS" pitchFamily="34" charset="-128"/>
                <a:cs typeface="Arial Unicode MS" pitchFamily="34" charset="-128"/>
              </a:rPr>
              <a:t>२</a:t>
            </a:r>
            <a:r>
              <a:rPr lang="mr-IN" sz="2400" b="1" dirty="0">
                <a:solidFill>
                  <a:srgbClr val="FF0000"/>
                </a:solidFill>
                <a:latin typeface="Arial Unicode MS" pitchFamily="34" charset="-128"/>
                <a:ea typeface="Arial Unicode MS" pitchFamily="34" charset="-128"/>
                <a:cs typeface="Arial Unicode MS" pitchFamily="34" charset="-128"/>
              </a:rPr>
              <a:t>. अग्निविम्यामध्ये भौतिक स्वरूपाच्या मालमत्तेचा विमा काढता येतो : </a:t>
            </a:r>
            <a:r>
              <a:rPr lang="mr-IN" sz="2400" dirty="0">
                <a:latin typeface="Arial Unicode MS" pitchFamily="34" charset="-128"/>
                <a:ea typeface="Arial Unicode MS" pitchFamily="34" charset="-128"/>
                <a:cs typeface="Arial Unicode MS" pitchFamily="34" charset="-128"/>
              </a:rPr>
              <a:t>इमारत, यंत्रसामग्री, मालसाठा, घरगुती साहित्य, फर्निचर, कच्चा माल, उपकरणे व साधने इत्यादींसारख्या भौतिक मालमत्तेचा अग्निविमा उतरविता येतो.</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 xmlns:p14="http://schemas.microsoft.com/office/powerpoint/2010/main" val="2797651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8654" y="228600"/>
            <a:ext cx="8368145" cy="6524863"/>
          </a:xfrm>
          <a:prstGeom prst="rect">
            <a:avLst/>
          </a:prstGeom>
        </p:spPr>
        <p:txBody>
          <a:bodyPr wrap="square">
            <a:spAutoFit/>
          </a:bodyPr>
          <a:lstStyle/>
          <a:p>
            <a:pPr algn="just">
              <a:lnSpc>
                <a:spcPct val="200000"/>
              </a:lnSpc>
            </a:pPr>
            <a:r>
              <a:rPr lang="mr-IN" sz="2000" b="1" dirty="0">
                <a:solidFill>
                  <a:schemeClr val="accent2">
                    <a:lumMod val="75000"/>
                  </a:schemeClr>
                </a:solidFill>
                <a:latin typeface="Arial Unicode MS" pitchFamily="34" charset="-128"/>
                <a:ea typeface="Arial Unicode MS" pitchFamily="34" charset="-128"/>
                <a:cs typeface="Arial Unicode MS" pitchFamily="34" charset="-128"/>
              </a:rPr>
              <a:t>५. अग्निविमापत्राचा विस्तार </a:t>
            </a:r>
            <a:r>
              <a:rPr lang="mr-IN" sz="2000" b="1" dirty="0" smtClean="0">
                <a:solidFill>
                  <a:schemeClr val="accent2">
                    <a:lumMod val="75000"/>
                  </a:schemeClr>
                </a:solidFill>
                <a:latin typeface="Arial Unicode MS" pitchFamily="34" charset="-128"/>
                <a:ea typeface="Arial Unicode MS" pitchFamily="34" charset="-128"/>
                <a:cs typeface="Arial Unicode MS" pitchFamily="34" charset="-128"/>
              </a:rPr>
              <a:t>(</a:t>
            </a:r>
            <a:r>
              <a:rPr lang="en-US" sz="2000" b="1" dirty="0" smtClean="0">
                <a:solidFill>
                  <a:schemeClr val="accent2">
                    <a:lumMod val="75000"/>
                  </a:schemeClr>
                </a:solidFill>
                <a:latin typeface="Arial Unicode MS" pitchFamily="34" charset="-128"/>
                <a:ea typeface="Arial Unicode MS" pitchFamily="34" charset="-128"/>
                <a:cs typeface="Arial Unicode MS" pitchFamily="34" charset="-128"/>
              </a:rPr>
              <a:t>Extension </a:t>
            </a:r>
            <a:r>
              <a:rPr lang="en-US" sz="2000" b="1" dirty="0">
                <a:solidFill>
                  <a:schemeClr val="accent2">
                    <a:lumMod val="75000"/>
                  </a:schemeClr>
                </a:solidFill>
                <a:latin typeface="Arial Unicode MS" pitchFamily="34" charset="-128"/>
                <a:ea typeface="Arial Unicode MS" pitchFamily="34" charset="-128"/>
                <a:cs typeface="Arial Unicode MS" pitchFamily="34" charset="-128"/>
              </a:rPr>
              <a:t>of Policy) : </a:t>
            </a:r>
            <a:endParaRPr lang="en-US" sz="2000" b="1" dirty="0" smtClean="0">
              <a:solidFill>
                <a:schemeClr val="accent2">
                  <a:lumMod val="75000"/>
                </a:schemeClr>
              </a:solidFill>
              <a:latin typeface="Arial Unicode MS" pitchFamily="34" charset="-128"/>
              <a:ea typeface="Arial Unicode MS" pitchFamily="34" charset="-128"/>
              <a:cs typeface="Arial Unicode MS" pitchFamily="34" charset="-128"/>
            </a:endParaRPr>
          </a:p>
          <a:p>
            <a:pPr algn="just">
              <a:lnSpc>
                <a:spcPct val="200000"/>
              </a:lnSpc>
            </a:pPr>
            <a:r>
              <a:rPr lang="en-US" sz="1900" dirty="0">
                <a:latin typeface="Arial Unicode MS" pitchFamily="34" charset="-128"/>
                <a:ea typeface="Arial Unicode MS" pitchFamily="34" charset="-128"/>
                <a:cs typeface="Arial Unicode MS" pitchFamily="34" charset="-128"/>
              </a:rPr>
              <a:t>	</a:t>
            </a:r>
            <a:r>
              <a:rPr lang="mr-IN" sz="1900" dirty="0" smtClean="0">
                <a:latin typeface="Arial Unicode MS" pitchFamily="34" charset="-128"/>
                <a:ea typeface="Arial Unicode MS" pitchFamily="34" charset="-128"/>
                <a:cs typeface="Arial Unicode MS" pitchFamily="34" charset="-128"/>
              </a:rPr>
              <a:t>विमापत्राचा </a:t>
            </a:r>
            <a:r>
              <a:rPr lang="mr-IN" sz="1900" dirty="0">
                <a:latin typeface="Arial Unicode MS" pitchFamily="34" charset="-128"/>
                <a:ea typeface="Arial Unicode MS" pitchFamily="34" charset="-128"/>
                <a:cs typeface="Arial Unicode MS" pitchFamily="34" charset="-128"/>
              </a:rPr>
              <a:t>विस्तार म्हणजे ज्या धोक्याविरुद्ध अग्निविमा काढला आहे त्या व्यतिरिक्त असणाऱ्या विशेष धोक्याविरुद्ध त्याच विमापत्रांतर्गत जादा विमाहप्ता भरून विमा उतरविणे होय. अशा विस्ताराचा रीतसर प्रस्ताव विमा कंपनीकडे पाठवावा लागतो व विमा कंपनी तो प्रस्ताव स्वीकारावा की नाकारावा, याबाबत निर्णय घेते. प्रस्ताव स्वीकारल्यास त्यानुसार जादा विमाहप्ता भरण्यात येतो व त्याप्रमाणे मूळ विमापत्रात बदल करण्यात येतो. उदा. विमेदाराने 'अग्नी व चोरी' असा विमा उतरविला आहे त्याला 'दंगल' या धोक्याविरुद्ध अग्निविम्याचा विस्तार करावयाचा आहे. अशा वेळी विमा कंपनीस तसा प्रस्ताव पाठविण्यात येईल. तो प्रस्ताव स्वीकारण्यास हे विमापत्र 'अग्नी, चोरी व दंगल' या प्रकारचे होईल. मालमत्ता व विमा रक्कम याबाबतसुद्धा हा विस्तार करता येतो. अर्थात, असा विस्तार करताना विमा कंपनीसुद्धा नवीन अटी लादू शकते.</a:t>
            </a:r>
            <a:endParaRPr lang="en-US" sz="19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Tree>
    <p:extLst>
      <p:ext uri="{BB962C8B-B14F-4D97-AF65-F5344CB8AC3E}">
        <p14:creationId xmlns="" xmlns:p14="http://schemas.microsoft.com/office/powerpoint/2010/main" val="3544047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81000"/>
            <a:ext cx="8458200" cy="5909310"/>
          </a:xfrm>
          <a:prstGeom prst="rect">
            <a:avLst/>
          </a:prstGeom>
        </p:spPr>
        <p:txBody>
          <a:bodyPr wrap="square">
            <a:spAutoFit/>
          </a:bodyPr>
          <a:lstStyle/>
          <a:p>
            <a:pPr algn="just">
              <a:lnSpc>
                <a:spcPct val="150000"/>
              </a:lnSpc>
            </a:pPr>
            <a:r>
              <a:rPr lang="mr-IN" sz="2400" b="1" dirty="0">
                <a:solidFill>
                  <a:srgbClr val="FF0000"/>
                </a:solidFill>
                <a:latin typeface="Arial Unicode MS" pitchFamily="34" charset="-128"/>
                <a:ea typeface="Arial Unicode MS" pitchFamily="34" charset="-128"/>
                <a:cs typeface="Arial Unicode MS" pitchFamily="34" charset="-128"/>
              </a:rPr>
              <a:t>३. ज्या मालमत्तेचे मूल्य पैशाच्या (</a:t>
            </a:r>
            <a:r>
              <a:rPr lang="en-US" sz="2400" b="1" dirty="0">
                <a:solidFill>
                  <a:srgbClr val="FF0000"/>
                </a:solidFill>
                <a:latin typeface="Arial Unicode MS" pitchFamily="34" charset="-128"/>
                <a:ea typeface="Arial Unicode MS" pitchFamily="34" charset="-128"/>
                <a:cs typeface="Arial Unicode MS" pitchFamily="34" charset="-128"/>
              </a:rPr>
              <a:t>Pecuniary Value): </a:t>
            </a: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स्वरूपात </a:t>
            </a:r>
            <a:r>
              <a:rPr lang="mr-IN" sz="2400" dirty="0">
                <a:latin typeface="Arial Unicode MS" pitchFamily="34" charset="-128"/>
                <a:ea typeface="Arial Unicode MS" pitchFamily="34" charset="-128"/>
                <a:cs typeface="Arial Unicode MS" pitchFamily="34" charset="-128"/>
              </a:rPr>
              <a:t>मोजता येते अशा मालमत्तेचाच अग्निविमा उतरविला जाऊ शकतो : नुकसानभरपाई ही पैशाच्या स्वरूपात दिली जात असते व विमासुद्धा मालमत्तेच्या आर्थिक मूल्यावर काढला जातो. म्हणून पैशात मूल्य मोजता येत नसेल तर विमा उतरविता येणार नाही.</a:t>
            </a:r>
          </a:p>
          <a:p>
            <a:pPr algn="just">
              <a:lnSpc>
                <a:spcPct val="150000"/>
              </a:lnSpc>
            </a:pPr>
            <a:endParaRPr lang="en-US" dirty="0" smtClean="0">
              <a:latin typeface="Arial Unicode MS" pitchFamily="34" charset="-128"/>
              <a:ea typeface="Arial Unicode MS" pitchFamily="34" charset="-128"/>
              <a:cs typeface="Arial Unicode MS" pitchFamily="34" charset="-128"/>
            </a:endParaRPr>
          </a:p>
          <a:p>
            <a:pPr algn="just">
              <a:lnSpc>
                <a:spcPct val="150000"/>
              </a:lnSpc>
            </a:pPr>
            <a:endParaRPr lang="mr-IN" dirty="0">
              <a:latin typeface="Arial Unicode MS" pitchFamily="34" charset="-128"/>
              <a:ea typeface="Arial Unicode MS" pitchFamily="34" charset="-128"/>
              <a:cs typeface="Arial Unicode MS" pitchFamily="34" charset="-128"/>
            </a:endParaRPr>
          </a:p>
          <a:p>
            <a:pPr algn="just">
              <a:lnSpc>
                <a:spcPct val="150000"/>
              </a:lnSpc>
            </a:pPr>
            <a:r>
              <a:rPr lang="mr-IN" sz="2400" b="1" dirty="0">
                <a:solidFill>
                  <a:srgbClr val="FF0000"/>
                </a:solidFill>
                <a:latin typeface="Arial Unicode MS" pitchFamily="34" charset="-128"/>
                <a:ea typeface="Arial Unicode MS" pitchFamily="34" charset="-128"/>
                <a:cs typeface="Arial Unicode MS" pitchFamily="34" charset="-128"/>
              </a:rPr>
              <a:t>४. अचल मालमत्तेप्रमाणे चल मालमत्तेचाही अग्निविमा उतरविता येतो </a:t>
            </a:r>
            <a:r>
              <a:rPr lang="mr-IN" sz="2400" dirty="0">
                <a:solidFill>
                  <a:srgbClr val="FF0000"/>
                </a:solidFill>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कच्चा </a:t>
            </a:r>
            <a:r>
              <a:rPr lang="mr-IN" sz="2400" dirty="0">
                <a:latin typeface="Arial Unicode MS" pitchFamily="34" charset="-128"/>
                <a:ea typeface="Arial Unicode MS" pitchFamily="34" charset="-128"/>
                <a:cs typeface="Arial Unicode MS" pitchFamily="34" charset="-128"/>
              </a:rPr>
              <a:t>माल, पक्का माल, उपकरणे अशा एका ठिकाणाहून दुसऱ्या ठिकाणी हलविता येणाऱ्या वस्तूंच्या / मालमत्तेच्या नुकसानीविरुद्ध विमाकरार करता येतो.</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 xmlns:p14="http://schemas.microsoft.com/office/powerpoint/2010/main" val="1277957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457200"/>
            <a:ext cx="8077200" cy="6186309"/>
          </a:xfrm>
          <a:prstGeom prst="rect">
            <a:avLst/>
          </a:prstGeom>
        </p:spPr>
        <p:txBody>
          <a:bodyPr wrap="square">
            <a:spAutoFit/>
          </a:bodyPr>
          <a:lstStyle/>
          <a:p>
            <a:pPr algn="just">
              <a:lnSpc>
                <a:spcPct val="150000"/>
              </a:lnSpc>
            </a:pPr>
            <a:r>
              <a:rPr lang="mr-IN" sz="2200" b="1" dirty="0">
                <a:solidFill>
                  <a:srgbClr val="FF0000"/>
                </a:solidFill>
                <a:latin typeface="Arial Unicode MS" pitchFamily="34" charset="-128"/>
                <a:ea typeface="Arial Unicode MS" pitchFamily="34" charset="-128"/>
                <a:cs typeface="Arial Unicode MS" pitchFamily="34" charset="-128"/>
              </a:rPr>
              <a:t>५. अग्निविम्याच्या करारामध्ये आगीच्या परिणामस्वरूप अंतर्भूत होणारी हानीसुद्धा समाविष्ट करता येते : </a:t>
            </a:r>
            <a:endParaRPr lang="en-US" sz="2200" b="1"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यंत्रसामग्री </a:t>
            </a:r>
            <a:r>
              <a:rPr lang="mr-IN" sz="2200" dirty="0">
                <a:latin typeface="Arial Unicode MS" pitchFamily="34" charset="-128"/>
                <a:ea typeface="Arial Unicode MS" pitchFamily="34" charset="-128"/>
                <a:cs typeface="Arial Unicode MS" pitchFamily="34" charset="-128"/>
              </a:rPr>
              <a:t>जळाल्यास किंवा तिचे आगीमुळे नुकसान झाल्यास, परिणामस्वरूप उत्पादनकार्यात सुद्धा खंड पडतो. अशा वेळी यंत्रसामग्रीच्या नुकसानीमुळे बंद पडलेल्या उत्पादनकार्याच्या हानीविरुद्धसुद्धा अग्निविमा उतरविता येतो. </a:t>
            </a:r>
            <a:endParaRPr lang="en-US" sz="2200" dirty="0" smtClean="0">
              <a:latin typeface="Arial Unicode MS" pitchFamily="34" charset="-128"/>
              <a:ea typeface="Arial Unicode MS" pitchFamily="34" charset="-128"/>
              <a:cs typeface="Arial Unicode MS" pitchFamily="34" charset="-128"/>
            </a:endParaRPr>
          </a:p>
          <a:p>
            <a:pPr algn="just">
              <a:lnSpc>
                <a:spcPct val="150000"/>
              </a:lnSpc>
            </a:pPr>
            <a:endParaRPr lang="mr-IN" sz="2200" dirty="0">
              <a:latin typeface="Arial Unicode MS" pitchFamily="34" charset="-128"/>
              <a:ea typeface="Arial Unicode MS" pitchFamily="34" charset="-128"/>
              <a:cs typeface="Arial Unicode MS" pitchFamily="34" charset="-128"/>
            </a:endParaRPr>
          </a:p>
          <a:p>
            <a:pPr algn="just">
              <a:lnSpc>
                <a:spcPct val="150000"/>
              </a:lnSpc>
            </a:pPr>
            <a:r>
              <a:rPr lang="mr-IN" sz="2200" b="1" dirty="0">
                <a:solidFill>
                  <a:srgbClr val="FF0000"/>
                </a:solidFill>
                <a:latin typeface="Arial Unicode MS" pitchFamily="34" charset="-128"/>
                <a:ea typeface="Arial Unicode MS" pitchFamily="34" charset="-128"/>
                <a:cs typeface="Arial Unicode MS" pitchFamily="34" charset="-128"/>
              </a:rPr>
              <a:t>६. अग्निविमा करारास भारतीय करार कायद्यातील सर्वसाधारण तरतुदी लागू होतात: </a:t>
            </a:r>
            <a:endParaRPr lang="en-US" sz="2200" b="1" dirty="0" smtClean="0">
              <a:solidFill>
                <a:srgbClr val="FF0000"/>
              </a:solidFill>
              <a:latin typeface="Arial Unicode MS" pitchFamily="34" charset="-128"/>
              <a:ea typeface="Arial Unicode MS" pitchFamily="34" charset="-128"/>
              <a:cs typeface="Arial Unicode MS" pitchFamily="34" charset="-128"/>
            </a:endParaRPr>
          </a:p>
          <a:p>
            <a:pPr algn="just">
              <a:lnSpc>
                <a:spcPct val="150000"/>
              </a:lnSpc>
            </a:pPr>
            <a:r>
              <a:rPr lang="en-US" sz="2200" dirty="0">
                <a:latin typeface="Arial Unicode MS" pitchFamily="34" charset="-128"/>
                <a:ea typeface="Arial Unicode MS" pitchFamily="34" charset="-128"/>
                <a:cs typeface="Arial Unicode MS" pitchFamily="34" charset="-128"/>
              </a:rPr>
              <a:t>	</a:t>
            </a:r>
            <a:r>
              <a:rPr lang="mr-IN" sz="2200" dirty="0" smtClean="0">
                <a:latin typeface="Arial Unicode MS" pitchFamily="34" charset="-128"/>
                <a:ea typeface="Arial Unicode MS" pitchFamily="34" charset="-128"/>
                <a:cs typeface="Arial Unicode MS" pitchFamily="34" charset="-128"/>
              </a:rPr>
              <a:t>कराराचा </a:t>
            </a:r>
            <a:r>
              <a:rPr lang="mr-IN" sz="2200" dirty="0">
                <a:latin typeface="Arial Unicode MS" pitchFamily="34" charset="-128"/>
                <a:ea typeface="Arial Unicode MS" pitchFamily="34" charset="-128"/>
                <a:cs typeface="Arial Unicode MS" pitchFamily="34" charset="-128"/>
              </a:rPr>
              <a:t>प्रस्ताव व स्वीकृती, करारमूल्य, मुक्त संमती, पक्षकाराची कायदेशीर पात्रता, कराराची वैधानिकता इत्यादींसंबंधी करार कायद्यातील सर्व तरतुदी विमेदार व विमा कंपनीस लागू होत असतात. </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 xmlns:p14="http://schemas.microsoft.com/office/powerpoint/2010/main" val="8212952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289679"/>
            <a:ext cx="8458200" cy="5816977"/>
          </a:xfrm>
          <a:prstGeom prst="rect">
            <a:avLst/>
          </a:prstGeom>
        </p:spPr>
        <p:txBody>
          <a:bodyPr wrap="square">
            <a:spAutoFit/>
          </a:bodyPr>
          <a:lstStyle/>
          <a:p>
            <a:pPr algn="ctr">
              <a:lnSpc>
                <a:spcPct val="150000"/>
              </a:lnSpc>
            </a:pPr>
            <a:r>
              <a:rPr lang="mr-IN" sz="3200" b="1" dirty="0">
                <a:solidFill>
                  <a:srgbClr val="0070C0"/>
                </a:solidFill>
                <a:latin typeface="Arial Unicode MS" pitchFamily="34" charset="-128"/>
                <a:ea typeface="Arial Unicode MS" pitchFamily="34" charset="-128"/>
                <a:cs typeface="Arial Unicode MS" pitchFamily="34" charset="-128"/>
              </a:rPr>
              <a:t>'अग्नी' चा अर्थ</a:t>
            </a: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अग्निविम्याचे </a:t>
            </a:r>
            <a:r>
              <a:rPr lang="mr-IN" sz="2400" dirty="0">
                <a:latin typeface="Arial Unicode MS" pitchFamily="34" charset="-128"/>
                <a:ea typeface="Arial Unicode MS" pitchFamily="34" charset="-128"/>
                <a:cs typeface="Arial Unicode MS" pitchFamily="34" charset="-128"/>
              </a:rPr>
              <a:t>स्वरूप अधिक स्पष्ट होण्यासाठी अग्निविम्याची व्याप्ती पाहणे योग्य ठरेल. अग्निविम्यामुळे नेमक्या कोणकोणत्या प्रकारच्या नुकसानीविरुद्ध संरक्षण मिळते हे सुद्धा व्याप्तीवरून कळण्यास मदत होते. अग्निविम्याची व्याप्ती लक्षात घेण्यासाठी 'अग्नी' या संज्ञेचा अर्थ समजावून घेणे आवश्यक आहे. कारण अग्निविम्याबाबतीत 'अग्नीशिवाय हक्क नाही' असे म्हटले जाते. याचा अर्थ 'अग्नी' असेल तरच अग्निविम्यानुसार नुकसानभरपाई मिळविण्याचा हक्क प्राप्त होतो. त्या दृष्टीने 'अग्नी' चा अर्थ समजावून घेणे आवश्यक आहे.</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 xmlns:p14="http://schemas.microsoft.com/office/powerpoint/2010/main" val="28296204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381000"/>
            <a:ext cx="8562109" cy="6040821"/>
          </a:xfrm>
          <a:prstGeom prst="rect">
            <a:avLst/>
          </a:prstGeom>
        </p:spPr>
        <p:txBody>
          <a:bodyPr wrap="square">
            <a:spAutoFit/>
          </a:bodyPr>
          <a:lstStyle/>
          <a:p>
            <a:pPr algn="just">
              <a:lnSpc>
                <a:spcPct val="150000"/>
              </a:lnSpc>
            </a:pPr>
            <a:r>
              <a:rPr lang="mr-IN" sz="2000" b="1" dirty="0">
                <a:solidFill>
                  <a:srgbClr val="0070C0"/>
                </a:solidFill>
                <a:latin typeface="Arial Unicode MS" pitchFamily="34" charset="-128"/>
                <a:ea typeface="Arial Unicode MS" pitchFamily="34" charset="-128"/>
                <a:cs typeface="Arial Unicode MS" pitchFamily="34" charset="-128"/>
              </a:rPr>
              <a:t>(अ) स्वतःहून लागलेली आग (</a:t>
            </a:r>
            <a:r>
              <a:rPr lang="en-US" sz="2000" b="1" dirty="0">
                <a:solidFill>
                  <a:srgbClr val="0070C0"/>
                </a:solidFill>
                <a:latin typeface="Arial Unicode MS" pitchFamily="34" charset="-128"/>
                <a:ea typeface="Arial Unicode MS" pitchFamily="34" charset="-128"/>
                <a:cs typeface="Arial Unicode MS" pitchFamily="34" charset="-128"/>
              </a:rPr>
              <a:t>Self Ignition) : </a:t>
            </a:r>
            <a:r>
              <a:rPr lang="mr-IN" sz="2000" dirty="0">
                <a:latin typeface="Arial Unicode MS" pitchFamily="34" charset="-128"/>
                <a:ea typeface="Arial Unicode MS" pitchFamily="34" charset="-128"/>
                <a:cs typeface="Arial Unicode MS" pitchFamily="34" charset="-128"/>
              </a:rPr>
              <a:t>विमा करारानुसार 'अग्नी' या संज्ञेत स्वतःहून लागलेली आग अभिप्रेत आहे. कारखान्यामध्ये काही विशिष्ट हेतूने किंवा विशिष्ट प्रक्रियेसाठी केलेली ज्वलन क्रिया आगीमध्ये येत नाही. अशा ज्वलन क्रियेतून निर्माण होणाऱ्या धुराचाही आगीमध्ये अंतर्भाव होत नाही. या ज्वलन प्रक्रियेत काही माल नष्ट झाल्यास / जळाल्यास त्याबद्दल नुकसानभरपाई मिळू शकत नाही. अर्थात, या ज्वलन प्रक्रियेमुळे कारखान्याच्या इतर भागास काही कारणांमुळे आग लागल्यास ती आग या संज्ञेत येते.</a:t>
            </a:r>
          </a:p>
          <a:p>
            <a:pPr algn="just">
              <a:lnSpc>
                <a:spcPct val="150000"/>
              </a:lnSpc>
            </a:pPr>
            <a:endParaRPr lang="mr-IN" sz="2000" dirty="0">
              <a:latin typeface="Arial Unicode MS" pitchFamily="34" charset="-128"/>
              <a:ea typeface="Arial Unicode MS" pitchFamily="34" charset="-128"/>
              <a:cs typeface="Arial Unicode MS" pitchFamily="34" charset="-128"/>
            </a:endParaRPr>
          </a:p>
          <a:p>
            <a:pPr algn="just">
              <a:lnSpc>
                <a:spcPct val="150000"/>
              </a:lnSpc>
            </a:pPr>
            <a:r>
              <a:rPr lang="mr-IN" sz="2000" b="1" dirty="0">
                <a:solidFill>
                  <a:srgbClr val="0070C0"/>
                </a:solidFill>
                <a:latin typeface="Arial Unicode MS" pitchFamily="34" charset="-128"/>
                <a:ea typeface="Arial Unicode MS" pitchFamily="34" charset="-128"/>
                <a:cs typeface="Arial Unicode MS" pitchFamily="34" charset="-128"/>
              </a:rPr>
              <a:t>(ब) अपघाती आग (</a:t>
            </a:r>
            <a:r>
              <a:rPr lang="en-US" sz="2000" b="1" dirty="0">
                <a:solidFill>
                  <a:srgbClr val="0070C0"/>
                </a:solidFill>
                <a:latin typeface="Arial Unicode MS" pitchFamily="34" charset="-128"/>
                <a:ea typeface="Arial Unicode MS" pitchFamily="34" charset="-128"/>
                <a:cs typeface="Arial Unicode MS" pitchFamily="34" charset="-128"/>
              </a:rPr>
              <a:t>Accidental Fire or Ignition) : </a:t>
            </a:r>
            <a:r>
              <a:rPr lang="en-US" sz="2000" dirty="0">
                <a:latin typeface="Arial Unicode MS" pitchFamily="34" charset="-128"/>
                <a:ea typeface="Arial Unicode MS" pitchFamily="34" charset="-128"/>
                <a:cs typeface="Arial Unicode MS" pitchFamily="34" charset="-128"/>
              </a:rPr>
              <a:t>'</a:t>
            </a:r>
            <a:r>
              <a:rPr lang="mr-IN" sz="2000" dirty="0">
                <a:latin typeface="Arial Unicode MS" pitchFamily="34" charset="-128"/>
                <a:ea typeface="Arial Unicode MS" pitchFamily="34" charset="-128"/>
                <a:cs typeface="Arial Unicode MS" pitchFamily="34" charset="-128"/>
              </a:rPr>
              <a:t>अग्नी' या संज्ञेच्या अर्थानुसार 'आग' हा एक अपघात असला पाहिजे. जाणीवपूर्वक लावलेली आग ही विमा कायद्यानुसार 'अग्नी' या संज्ञेत येत नाही. म्हणून नुकसानभरपाई मिळावी या हेतूने लावण्यात आलेली आग असल्यास, विमा कायद्यानुसार 'अग्नी' या सदरात मोडणार नाही. सरकारच्या आदेशानुसार, धोकादायक विशिष्ट मालमत्ता नष्ट करण्याच्या हेतूने, आगीद्वारे नष्ट केल्यास, ती आग 'अग्नी' समजली जाणार नाही.</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 xmlns:p14="http://schemas.microsoft.com/office/powerpoint/2010/main" val="3500933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838200"/>
            <a:ext cx="8458200" cy="4524315"/>
          </a:xfrm>
          <a:prstGeom prst="rect">
            <a:avLst/>
          </a:prstGeom>
        </p:spPr>
        <p:txBody>
          <a:bodyPr wrap="square">
            <a:spAutoFit/>
          </a:bodyPr>
          <a:lstStyle/>
          <a:p>
            <a:pPr algn="just">
              <a:lnSpc>
                <a:spcPct val="150000"/>
              </a:lnSpc>
            </a:pPr>
            <a:r>
              <a:rPr lang="mr-IN" sz="2400" b="1" dirty="0">
                <a:solidFill>
                  <a:srgbClr val="0070C0"/>
                </a:solidFill>
                <a:latin typeface="Arial Unicode MS" pitchFamily="34" charset="-128"/>
                <a:ea typeface="Arial Unicode MS" pitchFamily="34" charset="-128"/>
                <a:cs typeface="Arial Unicode MS" pitchFamily="34" charset="-128"/>
              </a:rPr>
              <a:t>(क) परंपरेनुसार अभिप्रेत आग (</a:t>
            </a:r>
            <a:r>
              <a:rPr lang="en-US" sz="2400" b="1" dirty="0">
                <a:solidFill>
                  <a:srgbClr val="0070C0"/>
                </a:solidFill>
                <a:latin typeface="Arial Unicode MS" pitchFamily="34" charset="-128"/>
                <a:ea typeface="Arial Unicode MS" pitchFamily="34" charset="-128"/>
                <a:cs typeface="Arial Unicode MS" pitchFamily="34" charset="-128"/>
              </a:rPr>
              <a:t>Customarily Included Fire) </a:t>
            </a:r>
            <a:r>
              <a:rPr lang="en-US" sz="2400" b="1" dirty="0" smtClean="0">
                <a:solidFill>
                  <a:srgbClr val="0070C0"/>
                </a:solidFill>
                <a:latin typeface="Arial Unicode MS" pitchFamily="34" charset="-128"/>
                <a:ea typeface="Arial Unicode MS" pitchFamily="34" charset="-128"/>
                <a:cs typeface="Arial Unicode MS" pitchFamily="34" charset="-128"/>
              </a:rPr>
              <a:t>:</a:t>
            </a: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 </a:t>
            </a:r>
            <a:r>
              <a:rPr lang="mr-IN" sz="2400" dirty="0">
                <a:latin typeface="Arial Unicode MS" pitchFamily="34" charset="-128"/>
                <a:ea typeface="Arial Unicode MS" pitchFamily="34" charset="-128"/>
                <a:cs typeface="Arial Unicode MS" pitchFamily="34" charset="-128"/>
              </a:rPr>
              <a:t>अग्निविमापत्राच्या परंपरेनुसार किंवा रूढ संकेतानुसार संज्ञेत येणारी आग ही अभिविम्यात मान्य केली जाते.</a:t>
            </a:r>
          </a:p>
          <a:p>
            <a:pPr algn="just">
              <a:lnSpc>
                <a:spcPct val="150000"/>
              </a:lnSpc>
            </a:pPr>
            <a:endParaRPr lang="mr-IN" sz="2400" dirty="0">
              <a:latin typeface="Arial Unicode MS" pitchFamily="34" charset="-128"/>
              <a:ea typeface="Arial Unicode MS" pitchFamily="34" charset="-128"/>
              <a:cs typeface="Arial Unicode MS" pitchFamily="34" charset="-128"/>
            </a:endParaRPr>
          </a:p>
          <a:p>
            <a:pPr algn="just">
              <a:lnSpc>
                <a:spcPct val="150000"/>
              </a:lnSpc>
            </a:pPr>
            <a:r>
              <a:rPr lang="mr-IN" sz="2400" b="1" dirty="0">
                <a:solidFill>
                  <a:srgbClr val="0070C0"/>
                </a:solidFill>
                <a:latin typeface="Arial Unicode MS" pitchFamily="34" charset="-128"/>
                <a:ea typeface="Arial Unicode MS" pitchFamily="34" charset="-128"/>
                <a:cs typeface="Arial Unicode MS" pitchFamily="34" charset="-128"/>
              </a:rPr>
              <a:t>(ड) करारातील अंतर्भूत आग (</a:t>
            </a:r>
            <a:r>
              <a:rPr lang="en-US" sz="2400" b="1" dirty="0" err="1">
                <a:solidFill>
                  <a:srgbClr val="0070C0"/>
                </a:solidFill>
                <a:latin typeface="Arial Unicode MS" pitchFamily="34" charset="-128"/>
                <a:ea typeface="Arial Unicode MS" pitchFamily="34" charset="-128"/>
                <a:cs typeface="Arial Unicode MS" pitchFamily="34" charset="-128"/>
              </a:rPr>
              <a:t>Agreemently</a:t>
            </a:r>
            <a:r>
              <a:rPr lang="en-US" sz="2400" b="1" dirty="0">
                <a:solidFill>
                  <a:srgbClr val="0070C0"/>
                </a:solidFill>
                <a:latin typeface="Arial Unicode MS" pitchFamily="34" charset="-128"/>
                <a:ea typeface="Arial Unicode MS" pitchFamily="34" charset="-128"/>
                <a:cs typeface="Arial Unicode MS" pitchFamily="34" charset="-128"/>
              </a:rPr>
              <a:t> Included Fire) </a:t>
            </a:r>
            <a:r>
              <a:rPr lang="en-US" sz="2400" b="1" dirty="0" smtClean="0">
                <a:solidFill>
                  <a:srgbClr val="0070C0"/>
                </a:solidFill>
                <a:latin typeface="Arial Unicode MS" pitchFamily="34" charset="-128"/>
                <a:ea typeface="Arial Unicode MS" pitchFamily="34" charset="-128"/>
                <a:cs typeface="Arial Unicode MS" pitchFamily="34" charset="-128"/>
              </a:rPr>
              <a:t>:</a:t>
            </a:r>
          </a:p>
          <a:p>
            <a:pPr algn="just">
              <a:lnSpc>
                <a:spcPct val="150000"/>
              </a:lnSpc>
            </a:pPr>
            <a:r>
              <a:rPr lang="en-US" sz="2400" dirty="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 </a:t>
            </a:r>
            <a:r>
              <a:rPr lang="mr-IN" sz="2400" dirty="0">
                <a:latin typeface="Arial Unicode MS" pitchFamily="34" charset="-128"/>
                <a:ea typeface="Arial Unicode MS" pitchFamily="34" charset="-128"/>
                <a:cs typeface="Arial Unicode MS" pitchFamily="34" charset="-128"/>
              </a:rPr>
              <a:t>विमा करारामध्ये अंतर्भूत असणाऱ्या आगीचा स्पष्ट उल्लेख विमापत्रात केलेला असतो. त्यामुळे विमापत्रात स्पष्टपणे नमूद केलेल्या आगी ह्या 'अमी' या संज्ञेत समाविष्ट होतात. </a:t>
            </a:r>
          </a:p>
        </p:txBody>
      </p:sp>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 xmlns:p14="http://schemas.microsoft.com/office/powerpoint/2010/main" val="42314617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182</TotalTime>
  <Words>1084</Words>
  <Application>Microsoft Office PowerPoint</Application>
  <PresentationFormat>On-screen Show (4:3)</PresentationFormat>
  <Paragraphs>211</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58</cp:revision>
  <dcterms:created xsi:type="dcterms:W3CDTF">2006-08-16T00:00:00Z</dcterms:created>
  <dcterms:modified xsi:type="dcterms:W3CDTF">2021-07-03T09:45:34Z</dcterms:modified>
</cp:coreProperties>
</file>