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7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82" r:id="rId20"/>
    <p:sldId id="274" r:id="rId21"/>
    <p:sldId id="275" r:id="rId22"/>
    <p:sldId id="276" r:id="rId23"/>
    <p:sldId id="277" r:id="rId24"/>
    <p:sldId id="278" r:id="rId25"/>
    <p:sldId id="279" r:id="rId26"/>
    <p:sldId id="280" r:id="rId27"/>
    <p:sldId id="281"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Full" cryptAlgorithmClass="hash" cryptAlgorithmType="typeAny" cryptAlgorithmSid="4" spinCount="100000" saltData="Fe9J2vIOKxRsUQ6IV1s79Q==" hashData="z80q9R+YprX6PWuSa7qTOmOToW4="/>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00"/>
    <a:srgbClr val="F254D4"/>
    <a:srgbClr val="5A0644"/>
    <a:srgbClr val="FF3300"/>
    <a:srgbClr val="FF5050"/>
    <a:srgbClr val="0F87BD"/>
    <a:srgbClr val="CC99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6" d="100"/>
          <a:sy n="46" d="100"/>
        </p:scale>
        <p:origin x="-1296" y="-8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6AACF0-2385-4F09-95AF-AD7D4843F9B0}" type="datetimeFigureOut">
              <a:rPr lang="en-US" smtClean="0"/>
              <a:pPr/>
              <a:t>7/25/2021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93715F-A6C9-4318-8941-C706C73F989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DD45153D-F8C0-4ECF-BCBD-09DAE48F6D12}" type="datetime1">
              <a:rPr lang="en-US" smtClean="0"/>
              <a:t>7/25/2021</a:t>
            </a:fld>
            <a:endParaRPr lang="en-US"/>
          </a:p>
        </p:txBody>
      </p:sp>
      <p:sp>
        <p:nvSpPr>
          <p:cNvPr id="17" name="Footer Placeholder 16"/>
          <p:cNvSpPr>
            <a:spLocks noGrp="1"/>
          </p:cNvSpPr>
          <p:nvPr>
            <p:ph type="ftr" sz="quarter" idx="11"/>
          </p:nvPr>
        </p:nvSpPr>
        <p:spPr/>
        <p:txBody>
          <a:bodyPr/>
          <a:lstStyle/>
          <a:p>
            <a:r>
              <a:rPr lang="en-US" smtClean="0"/>
              <a:t>Prof.  Mahadev  Kamble, Bhogawati Mahavidyalaya,Kurukali.</a:t>
            </a:r>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5FF8EE4-D8FE-4046-968D-00DC432A457E}" type="datetime1">
              <a:rPr lang="en-US" smtClean="0"/>
              <a:t>7/25/2021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B6F15528-21DE-4FAA-801E-634DDDAF4B2B}"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9FFCBA4-CF7C-4182-AD13-E5179A245128}" type="datetime1">
              <a:rPr lang="en-US" smtClean="0"/>
              <a:t>7/25/2021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D3823790-CE1E-4AFD-BFF6-16C0E0EE2F35}" type="datetime1">
              <a:rPr lang="en-US" smtClean="0"/>
              <a:t>7/25/2021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4" name="Date Placeholder 3"/>
          <p:cNvSpPr>
            <a:spLocks noGrp="1"/>
          </p:cNvSpPr>
          <p:nvPr>
            <p:ph type="dt" sz="half" idx="10"/>
          </p:nvPr>
        </p:nvSpPr>
        <p:spPr/>
        <p:txBody>
          <a:bodyPr/>
          <a:lstStyle/>
          <a:p>
            <a:fld id="{4AB51EE3-0093-42ED-BDBB-D56FF6636890}" type="datetime1">
              <a:rPr lang="en-US" smtClean="0"/>
              <a:t>7/25/2021</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FD1E3721-04CA-479C-BA44-6D6348D79DF5}" type="datetime1">
              <a:rPr lang="en-US" smtClean="0"/>
              <a:t>7/25/2021</a:t>
            </a:fld>
            <a:endParaRPr lang="en-US"/>
          </a:p>
        </p:txBody>
      </p:sp>
      <p:sp>
        <p:nvSpPr>
          <p:cNvPr id="6" name="Footer Placeholder 5"/>
          <p:cNvSpPr>
            <a:spLocks noGrp="1"/>
          </p:cNvSpPr>
          <p:nvPr>
            <p:ph type="ftr" sz="quarter" idx="11"/>
          </p:nvPr>
        </p:nvSpPr>
        <p:spPr/>
        <p:txBody>
          <a:bodyPr/>
          <a:lstStyle/>
          <a:p>
            <a:r>
              <a:rPr lang="en-US" smtClean="0"/>
              <a:t>Prof.  Mahadev  Kamble, Bhogawati Mahavidyalaya,Kurukali.</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26655AB9-CE7F-4146-B5EC-18433F37F35E}" type="datetime1">
              <a:rPr lang="en-US" smtClean="0"/>
              <a:t>7/25/2021</a:t>
            </a:fld>
            <a:endParaRPr lang="en-US"/>
          </a:p>
        </p:txBody>
      </p:sp>
      <p:sp>
        <p:nvSpPr>
          <p:cNvPr id="8" name="Footer Placeholder 7"/>
          <p:cNvSpPr>
            <a:spLocks noGrp="1"/>
          </p:cNvSpPr>
          <p:nvPr>
            <p:ph type="ftr" sz="quarter" idx="11"/>
          </p:nvPr>
        </p:nvSpPr>
        <p:spPr>
          <a:xfrm>
            <a:off x="304800" y="6409944"/>
            <a:ext cx="3581400" cy="365760"/>
          </a:xfrm>
        </p:spPr>
        <p:txBody>
          <a:bodyPr/>
          <a:lstStyle/>
          <a:p>
            <a:r>
              <a:rPr lang="en-US" smtClean="0"/>
              <a:t>Prof.  Mahadev  Kamble, Bhogawati Mahavidyalaya,Kurukali.</a:t>
            </a:r>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B6F15528-21DE-4FAA-801E-634DDDAF4B2B}"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5BA6FB7-1563-4799-8D69-EDFA808C5AA2}" type="datetime1">
              <a:rPr lang="en-US" smtClean="0"/>
              <a:t>7/25/2021</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A9A352A6-69B6-4A4B-A3A5-B763B8477D3F}" type="datetime1">
              <a:rPr lang="en-US" smtClean="0"/>
              <a:t>7/25/2021</a:t>
            </a:fld>
            <a:endParaRPr lang="en-US"/>
          </a:p>
        </p:txBody>
      </p:sp>
      <p:sp>
        <p:nvSpPr>
          <p:cNvPr id="3" name="Footer Placeholder 2"/>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222EC936-D067-4EBB-B165-9C554D297F69}" type="datetime1">
              <a:rPr lang="en-US" smtClean="0"/>
              <a:t>7/25/2021</a:t>
            </a:fld>
            <a:endParaRPr lang="en-US"/>
          </a:p>
        </p:txBody>
      </p:sp>
      <p:sp>
        <p:nvSpPr>
          <p:cNvPr id="6" name="Footer Placeholder 5"/>
          <p:cNvSpPr>
            <a:spLocks noGrp="1"/>
          </p:cNvSpPr>
          <p:nvPr>
            <p:ph type="ftr" sz="quarter" idx="11"/>
          </p:nvPr>
        </p:nvSpPr>
        <p:spPr>
          <a:xfrm>
            <a:off x="301752" y="6410848"/>
            <a:ext cx="3383280" cy="365760"/>
          </a:xfrm>
        </p:spPr>
        <p:txBody>
          <a:bodyPr/>
          <a:lstStyle/>
          <a:p>
            <a:r>
              <a:rPr lang="en-US" smtClean="0"/>
              <a:t>Prof.  Mahadev  Kamble, Bhogawati Mahavidyalaya,Kurukali.</a:t>
            </a: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A305531B-EDFE-43C6-827D-A95AD3796C98}" type="datetime1">
              <a:rPr lang="en-US" smtClean="0"/>
              <a:t>7/25/2021</a:t>
            </a:fld>
            <a:endParaRPr lang="en-US"/>
          </a:p>
        </p:txBody>
      </p:sp>
      <p:sp>
        <p:nvSpPr>
          <p:cNvPr id="6" name="Footer Placeholder 5"/>
          <p:cNvSpPr>
            <a:spLocks noGrp="1"/>
          </p:cNvSpPr>
          <p:nvPr>
            <p:ph type="ftr" sz="quarter" idx="11"/>
          </p:nvPr>
        </p:nvSpPr>
        <p:spPr>
          <a:xfrm>
            <a:off x="301752" y="6410848"/>
            <a:ext cx="3584448" cy="365760"/>
          </a:xfrm>
        </p:spPr>
        <p:txBody>
          <a:bodyPr/>
          <a:lstStyle/>
          <a:p>
            <a:r>
              <a:rPr lang="en-US" smtClean="0"/>
              <a:t>Prof.  Mahadev  Kamble, Bhogawati Mahavidyalaya,Kurukali.</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44334703-F1D4-495D-940B-2927EDCE26B3}" type="datetime1">
              <a:rPr lang="en-US" smtClean="0"/>
              <a:t>7/25/2021</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r>
              <a:rPr lang="en-US" smtClean="0"/>
              <a:t>Prof.  Mahadev  Kamble, Bhogawati Mahavidyalaya,Kurukali.</a:t>
            </a:r>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6F15528-21DE-4FAA-801E-634DDDAF4B2B}"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hd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381000"/>
            <a:ext cx="8610600" cy="5932393"/>
          </a:xfrm>
          <a:prstGeom prst="rect">
            <a:avLst/>
          </a:prstGeom>
        </p:spPr>
        <p:txBody>
          <a:bodyPr wrap="square">
            <a:spAutoFit/>
          </a:bodyPr>
          <a:lstStyle/>
          <a:p>
            <a:pPr algn="ctr"/>
            <a:r>
              <a:rPr lang="mr-IN" sz="3200" b="1" dirty="0" smtClean="0">
                <a:solidFill>
                  <a:srgbClr val="FF0000"/>
                </a:solidFill>
                <a:latin typeface="Arial Unicode MS" pitchFamily="34" charset="-128"/>
                <a:ea typeface="Arial Unicode MS" pitchFamily="34" charset="-128"/>
                <a:cs typeface="Arial Unicode MS" pitchFamily="34" charset="-128"/>
              </a:rPr>
              <a:t>विषय : सहकाराचा विकास </a:t>
            </a:r>
          </a:p>
          <a:p>
            <a:pPr algn="ctr"/>
            <a:r>
              <a:rPr lang="mr-IN" sz="2800" b="1" dirty="0" smtClean="0">
                <a:solidFill>
                  <a:srgbClr val="FF0000"/>
                </a:solidFill>
                <a:latin typeface="Times New Roman" pitchFamily="18" charset="0"/>
                <a:ea typeface="Arial Unicode MS" pitchFamily="34" charset="-128"/>
                <a:cs typeface="Arial Unicode MS" pitchFamily="34" charset="-128"/>
              </a:rPr>
              <a:t>(</a:t>
            </a:r>
            <a:r>
              <a:rPr lang="en-US" sz="2800" b="1" dirty="0" smtClean="0">
                <a:solidFill>
                  <a:srgbClr val="FF0000"/>
                </a:solidFill>
                <a:latin typeface="Times New Roman" pitchFamily="18" charset="0"/>
                <a:ea typeface="Arial Unicode MS" pitchFamily="34" charset="-128"/>
                <a:cs typeface="Times New Roman" pitchFamily="18" charset="0"/>
              </a:rPr>
              <a:t>Co-operative Development)</a:t>
            </a:r>
          </a:p>
          <a:p>
            <a:pPr algn="ctr"/>
            <a:endParaRPr lang="en-US" sz="2000" b="1" dirty="0" smtClean="0">
              <a:latin typeface="Times New Roman" pitchFamily="18" charset="0"/>
              <a:ea typeface="Arial Unicode MS" pitchFamily="34" charset="-128"/>
              <a:cs typeface="Times New Roman" pitchFamily="18" charset="0"/>
            </a:endParaRPr>
          </a:p>
          <a:p>
            <a:pPr algn="ctr" eaLnBrk="0" fontAlgn="base" hangingPunct="0">
              <a:lnSpc>
                <a:spcPct val="150000"/>
              </a:lnSpc>
              <a:spcBef>
                <a:spcPct val="0"/>
              </a:spcBef>
              <a:spcAft>
                <a:spcPct val="0"/>
              </a:spcAft>
            </a:pPr>
            <a:endParaRPr lang="en-US" sz="500" b="1" dirty="0" smtClean="0">
              <a:solidFill>
                <a:srgbClr val="002060"/>
              </a:solidFill>
              <a:latin typeface="Times New Roman" pitchFamily="18" charset="0"/>
              <a:ea typeface="Arial Unicode MS" pitchFamily="34" charset="-128"/>
              <a:cs typeface="Times New Roman" pitchFamily="18" charset="0"/>
            </a:endParaRPr>
          </a:p>
          <a:p>
            <a:pPr algn="ctr">
              <a:lnSpc>
                <a:spcPct val="150000"/>
              </a:lnSpc>
            </a:pPr>
            <a:r>
              <a:rPr lang="mr-IN" sz="2800" b="1" dirty="0" smtClean="0">
                <a:solidFill>
                  <a:schemeClr val="accent5">
                    <a:lumMod val="75000"/>
                  </a:schemeClr>
                </a:solidFill>
                <a:latin typeface="Arial Unicode MS" pitchFamily="34" charset="-128"/>
                <a:ea typeface="Arial Unicode MS" pitchFamily="34" charset="-128"/>
                <a:cs typeface="Arial Unicode MS" pitchFamily="34" charset="-128"/>
              </a:rPr>
              <a:t>भारतातील </a:t>
            </a:r>
            <a:r>
              <a:rPr lang="en-US" sz="2800" b="1" dirty="0" err="1" smtClean="0">
                <a:solidFill>
                  <a:schemeClr val="accent5">
                    <a:lumMod val="75000"/>
                  </a:schemeClr>
                </a:solidFill>
                <a:latin typeface="Arial Unicode MS" pitchFamily="34" charset="-128"/>
                <a:ea typeface="Arial Unicode MS" pitchFamily="34" charset="-128"/>
                <a:cs typeface="Arial Unicode MS" pitchFamily="34" charset="-128"/>
              </a:rPr>
              <a:t>सहकारी</a:t>
            </a:r>
            <a:r>
              <a:rPr lang="en-US" sz="2800" b="1" dirty="0" smtClean="0">
                <a:solidFill>
                  <a:schemeClr val="accent5">
                    <a:lumMod val="75000"/>
                  </a:schemeClr>
                </a:solidFill>
                <a:latin typeface="Arial Unicode MS" pitchFamily="34" charset="-128"/>
                <a:ea typeface="Arial Unicode MS" pitchFamily="34" charset="-128"/>
                <a:cs typeface="Arial Unicode MS" pitchFamily="34" charset="-128"/>
              </a:rPr>
              <a:t> </a:t>
            </a:r>
            <a:r>
              <a:rPr lang="en-US" sz="2800" b="1" dirty="0" err="1" smtClean="0">
                <a:solidFill>
                  <a:schemeClr val="accent5">
                    <a:lumMod val="75000"/>
                  </a:schemeClr>
                </a:solidFill>
                <a:latin typeface="Arial Unicode MS" pitchFamily="34" charset="-128"/>
                <a:ea typeface="Arial Unicode MS" pitchFamily="34" charset="-128"/>
                <a:cs typeface="Arial Unicode MS" pitchFamily="34" charset="-128"/>
              </a:rPr>
              <a:t>गृहनिर्माण</a:t>
            </a:r>
            <a:r>
              <a:rPr lang="en-US" sz="2800" b="1" dirty="0" smtClean="0">
                <a:solidFill>
                  <a:schemeClr val="accent5">
                    <a:lumMod val="75000"/>
                  </a:schemeClr>
                </a:solidFill>
                <a:latin typeface="Arial Unicode MS" pitchFamily="34" charset="-128"/>
                <a:ea typeface="Arial Unicode MS" pitchFamily="34" charset="-128"/>
                <a:cs typeface="Arial Unicode MS" pitchFamily="34" charset="-128"/>
              </a:rPr>
              <a:t> </a:t>
            </a:r>
            <a:r>
              <a:rPr lang="en-US" sz="2800" b="1" dirty="0" err="1" smtClean="0">
                <a:solidFill>
                  <a:schemeClr val="accent5">
                    <a:lumMod val="75000"/>
                  </a:schemeClr>
                </a:solidFill>
                <a:latin typeface="Arial Unicode MS" pitchFamily="34" charset="-128"/>
                <a:ea typeface="Arial Unicode MS" pitchFamily="34" charset="-128"/>
                <a:cs typeface="Arial Unicode MS" pitchFamily="34" charset="-128"/>
              </a:rPr>
              <a:t>संस्था</a:t>
            </a:r>
            <a:endParaRPr lang="en-US" sz="2800" b="1" dirty="0" smtClean="0">
              <a:solidFill>
                <a:schemeClr val="accent5">
                  <a:lumMod val="75000"/>
                </a:schemeClr>
              </a:solidFill>
              <a:latin typeface="Arial Unicode MS" pitchFamily="34" charset="-128"/>
              <a:ea typeface="Arial Unicode MS" pitchFamily="34" charset="-128"/>
              <a:cs typeface="Arial Unicode MS" pitchFamily="34" charset="-128"/>
            </a:endParaRPr>
          </a:p>
          <a:p>
            <a:pPr algn="ctr">
              <a:lnSpc>
                <a:spcPct val="150000"/>
              </a:lnSpc>
            </a:pPr>
            <a:r>
              <a:rPr lang="en-US" sz="2800" b="1" dirty="0" smtClean="0">
                <a:solidFill>
                  <a:schemeClr val="accent5">
                    <a:lumMod val="75000"/>
                  </a:schemeClr>
                </a:solidFill>
                <a:latin typeface="Arial Unicode MS" pitchFamily="34" charset="-128"/>
                <a:ea typeface="Arial Unicode MS" pitchFamily="34" charset="-128"/>
                <a:cs typeface="Arial Unicode MS" pitchFamily="34" charset="-128"/>
              </a:rPr>
              <a:t>(</a:t>
            </a:r>
            <a:r>
              <a:rPr lang="en-US" sz="2800" b="1" dirty="0" smtClean="0">
                <a:solidFill>
                  <a:schemeClr val="accent5">
                    <a:lumMod val="75000"/>
                  </a:schemeClr>
                </a:solidFill>
                <a:latin typeface="Times New Roman" pitchFamily="18" charset="0"/>
                <a:ea typeface="Arial Unicode MS" pitchFamily="34" charset="-128"/>
                <a:cs typeface="Times New Roman" pitchFamily="18" charset="0"/>
              </a:rPr>
              <a:t>Co-operative Housing Societies in India</a:t>
            </a:r>
            <a:r>
              <a:rPr lang="en-US" sz="2800" b="1" dirty="0" smtClean="0">
                <a:solidFill>
                  <a:schemeClr val="accent5">
                    <a:lumMod val="75000"/>
                  </a:schemeClr>
                </a:solidFill>
                <a:latin typeface="Arial Unicode MS" pitchFamily="34" charset="-128"/>
                <a:ea typeface="Arial Unicode MS" pitchFamily="34" charset="-128"/>
                <a:cs typeface="Arial Unicode MS" pitchFamily="34" charset="-128"/>
              </a:rPr>
              <a:t>)</a:t>
            </a:r>
          </a:p>
          <a:p>
            <a:pPr lvl="0" algn="ctr" eaLnBrk="0" fontAlgn="base" hangingPunct="0">
              <a:lnSpc>
                <a:spcPct val="150000"/>
              </a:lnSpc>
              <a:spcBef>
                <a:spcPct val="0"/>
              </a:spcBef>
              <a:spcAft>
                <a:spcPct val="0"/>
              </a:spcAft>
            </a:pPr>
            <a:endParaRPr lang="en-GB" sz="2800" b="1" dirty="0" smtClean="0">
              <a:solidFill>
                <a:srgbClr val="002060"/>
              </a:solidFill>
              <a:latin typeface="Times New Roman" pitchFamily="18" charset="0"/>
              <a:ea typeface="Arial Unicode MS" pitchFamily="34" charset="-128"/>
              <a:cs typeface="Times New Roman" pitchFamily="18" charset="0"/>
            </a:endParaRPr>
          </a:p>
          <a:p>
            <a:pPr lvl="0" algn="ctr" eaLnBrk="0" fontAlgn="base" hangingPunct="0">
              <a:lnSpc>
                <a:spcPct val="150000"/>
              </a:lnSpc>
              <a:spcBef>
                <a:spcPct val="0"/>
              </a:spcBef>
              <a:spcAft>
                <a:spcPct val="0"/>
              </a:spcAft>
            </a:pPr>
            <a:endParaRPr lang="en-GB" sz="1600" b="1" dirty="0" smtClean="0">
              <a:solidFill>
                <a:srgbClr val="002060"/>
              </a:solidFill>
              <a:latin typeface="Times New Roman" pitchFamily="18" charset="0"/>
              <a:ea typeface="Arial Unicode MS" pitchFamily="34" charset="-128"/>
              <a:cs typeface="Times New Roman" pitchFamily="18" charset="0"/>
            </a:endParaRPr>
          </a:p>
          <a:p>
            <a:pPr algn="ctr"/>
            <a:endParaRPr lang="en-US" sz="2800" b="1" dirty="0" smtClean="0">
              <a:solidFill>
                <a:schemeClr val="accent3">
                  <a:lumMod val="75000"/>
                  <a:lumOff val="25000"/>
                </a:schemeClr>
              </a:solidFill>
              <a:latin typeface="Arial Unicode MS" pitchFamily="34" charset="-128"/>
              <a:ea typeface="Arial Unicode MS" pitchFamily="34" charset="-128"/>
              <a:cs typeface="Arial Unicode MS" pitchFamily="34" charset="-128"/>
            </a:endParaRPr>
          </a:p>
          <a:p>
            <a:pPr algn="ctr"/>
            <a:endParaRPr lang="en-US" sz="2800" b="1" dirty="0" smtClean="0">
              <a:solidFill>
                <a:schemeClr val="accent3">
                  <a:lumMod val="75000"/>
                  <a:lumOff val="25000"/>
                </a:schemeClr>
              </a:solidFill>
              <a:latin typeface="Arial Unicode MS" pitchFamily="34" charset="-128"/>
              <a:ea typeface="Arial Unicode MS" pitchFamily="34" charset="-128"/>
              <a:cs typeface="Arial Unicode MS" pitchFamily="34" charset="-128"/>
            </a:endParaRPr>
          </a:p>
          <a:p>
            <a:pPr algn="ctr"/>
            <a:r>
              <a:rPr lang="mr-IN" sz="2800" b="1" dirty="0" smtClean="0">
                <a:solidFill>
                  <a:srgbClr val="5A0644"/>
                </a:solidFill>
                <a:latin typeface="Arial Unicode MS" pitchFamily="34" charset="-128"/>
                <a:ea typeface="Arial Unicode MS" pitchFamily="34" charset="-128"/>
                <a:cs typeface="Arial Unicode MS" pitchFamily="34" charset="-128"/>
              </a:rPr>
              <a:t>प्रा.</a:t>
            </a:r>
            <a:r>
              <a:rPr lang="en-US" sz="2800" b="1" dirty="0" smtClean="0">
                <a:solidFill>
                  <a:srgbClr val="5A0644"/>
                </a:solidFill>
                <a:latin typeface="Arial Unicode MS" pitchFamily="34" charset="-128"/>
                <a:ea typeface="Arial Unicode MS" pitchFamily="34" charset="-128"/>
                <a:cs typeface="Arial Unicode MS" pitchFamily="34" charset="-128"/>
              </a:rPr>
              <a:t> </a:t>
            </a:r>
            <a:r>
              <a:rPr lang="mr-IN" sz="2800" b="1" dirty="0" smtClean="0">
                <a:solidFill>
                  <a:srgbClr val="5A0644"/>
                </a:solidFill>
                <a:latin typeface="Arial Unicode MS" pitchFamily="34" charset="-128"/>
                <a:ea typeface="Arial Unicode MS" pitchFamily="34" charset="-128"/>
                <a:cs typeface="Arial Unicode MS" pitchFamily="34" charset="-128"/>
              </a:rPr>
              <a:t>महादेव कांबळे </a:t>
            </a:r>
          </a:p>
          <a:p>
            <a:pPr algn="ctr"/>
            <a:r>
              <a:rPr lang="mr-IN" sz="2000" b="1" dirty="0" smtClean="0">
                <a:solidFill>
                  <a:srgbClr val="0070C0"/>
                </a:solidFill>
                <a:latin typeface="Arial Unicode MS" pitchFamily="34" charset="-128"/>
                <a:ea typeface="Arial Unicode MS" pitchFamily="34" charset="-128"/>
                <a:cs typeface="Arial Unicode MS" pitchFamily="34" charset="-128"/>
              </a:rPr>
              <a:t>सहाय्यक प्राध्यापक व  वाणिज्य विभाग प्रमुख</a:t>
            </a:r>
            <a:endParaRPr lang="en-US" sz="2000" b="1" dirty="0" smtClean="0">
              <a:solidFill>
                <a:srgbClr val="0070C0"/>
              </a:solidFill>
              <a:latin typeface="Arial Unicode MS" pitchFamily="34" charset="-128"/>
              <a:ea typeface="Arial Unicode MS" pitchFamily="34" charset="-128"/>
              <a:cs typeface="Arial Unicode MS" pitchFamily="34" charset="-128"/>
            </a:endParaRPr>
          </a:p>
          <a:p>
            <a:pPr algn="ctr"/>
            <a:r>
              <a:rPr lang="mr-IN" sz="2000" b="1" dirty="0" smtClean="0">
                <a:solidFill>
                  <a:srgbClr val="0070C0"/>
                </a:solidFill>
                <a:latin typeface="Arial Unicode MS" pitchFamily="34" charset="-128"/>
                <a:ea typeface="Arial Unicode MS" pitchFamily="34" charset="-128"/>
                <a:cs typeface="Arial Unicode MS" pitchFamily="34" charset="-128"/>
              </a:rPr>
              <a:t>भोगावती महाविद्यालय, कुरुकली  </a:t>
            </a:r>
            <a:endParaRPr lang="en-US" sz="1600" b="1" dirty="0" smtClean="0">
              <a:solidFill>
                <a:srgbClr val="0070C0"/>
              </a:solidFill>
              <a:latin typeface="Arial Unicode MS" pitchFamily="34" charset="-128"/>
              <a:ea typeface="Arial Unicode MS" pitchFamily="34" charset="-128"/>
              <a:cs typeface="Arial Unicode MS" pitchFamily="34" charset="-128"/>
            </a:endParaRPr>
          </a:p>
          <a:p>
            <a:pPr algn="ctr"/>
            <a:endParaRPr lang="en-US" b="1" dirty="0" smtClean="0">
              <a:solidFill>
                <a:srgbClr val="FF0000"/>
              </a:solidFill>
              <a:latin typeface="Arial Unicode MS" pitchFamily="34" charset="-128"/>
              <a:ea typeface="Arial Unicode MS" pitchFamily="34" charset="-128"/>
              <a:cs typeface="Arial Unicode MS" pitchFamily="34" charset="-128"/>
            </a:endParaRPr>
          </a:p>
        </p:txBody>
      </p:sp>
      <p:sp>
        <p:nvSpPr>
          <p:cNvPr id="5" name="Footer Placeholder 4"/>
          <p:cNvSpPr>
            <a:spLocks noGrp="1"/>
          </p:cNvSpPr>
          <p:nvPr>
            <p:ph type="ftr" sz="quarter" idx="11"/>
          </p:nvPr>
        </p:nvSpPr>
        <p:spPr>
          <a:xfrm>
            <a:off x="304800" y="6410848"/>
            <a:ext cx="4648200" cy="218552"/>
          </a:xfrm>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pic>
        <p:nvPicPr>
          <p:cNvPr id="3" name="Picture 2" descr="F:\Mahadev Kamble Sir PPT\1-removebg-preview.png"/>
          <p:cNvPicPr>
            <a:picLocks noChangeAspect="1" noChangeArrowheads="1"/>
          </p:cNvPicPr>
          <p:nvPr/>
        </p:nvPicPr>
        <p:blipFill>
          <a:blip r:embed="rId2" cstate="print"/>
          <a:srcRect/>
          <a:stretch>
            <a:fillRect/>
          </a:stretch>
        </p:blipFill>
        <p:spPr bwMode="auto">
          <a:xfrm>
            <a:off x="457200" y="2895600"/>
            <a:ext cx="2147455" cy="22860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04800" y="6410848"/>
            <a:ext cx="5029200" cy="218552"/>
          </a:xfrm>
        </p:spPr>
        <p:txBody>
          <a:bodyPr/>
          <a:lstStyle/>
          <a:p>
            <a:r>
              <a:rPr lang="en-US" smtClean="0"/>
              <a:t>Prof.  Mahadev  Kamble, Bhogawati Mahavidyalaya,Kurukali.</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10</a:t>
            </a:fld>
            <a:endParaRPr lang="en-US"/>
          </a:p>
        </p:txBody>
      </p:sp>
      <p:sp>
        <p:nvSpPr>
          <p:cNvPr id="44033" name="Rectangle 1"/>
          <p:cNvSpPr>
            <a:spLocks noChangeArrowheads="1"/>
          </p:cNvSpPr>
          <p:nvPr/>
        </p:nvSpPr>
        <p:spPr bwMode="auto">
          <a:xfrm>
            <a:off x="381000" y="611118"/>
            <a:ext cx="8458200" cy="45704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FF5050"/>
                </a:solidFill>
                <a:effectLst/>
                <a:latin typeface="Arial Unicode MS" pitchFamily="34" charset="-128"/>
                <a:ea typeface="Arial Unicode MS" pitchFamily="34" charset="-128"/>
                <a:cs typeface="Arial Unicode MS" pitchFamily="34" charset="-128"/>
              </a:rPr>
              <a:t>२. गृहनिर्माण संस्था नोंदणी ठरावास मान्यता : </a:t>
            </a:r>
            <a:endParaRPr kumimoji="0" lang="en-US" sz="2600" b="0" i="0" u="none" strike="noStrike" cap="none" normalizeH="0" baseline="0" dirty="0" smtClean="0">
              <a:ln>
                <a:noFill/>
              </a:ln>
              <a:solidFill>
                <a:srgbClr val="FF5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संस्थेच्या प्रस्तावित सभासदांच्या पहिल्या सभेने वरीलप्रमाणे सहकारी गृहनिर्माण संस्थेच्या नोंदणीसाठी ठराव मांडून त्यास बहुमताने मान्यता दिली पाहिजे. तसेच, सदर कार्यावर देखरेख व नियंत्रण ठेवण्यासाठी आपल्यातील एका सभासदाची मुख्य प्रवर्तक म्हणून निवड करण्यासंदर्भातील आणि प्रस्तावित संस्थेला देण्यात येणाऱ्या नावाची दोन वैकल्पिक नावांसह निश्चिती करण्यासंदर्भातील ठरावांना मान्यता दिली पाहिजे.</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04800" y="6410848"/>
            <a:ext cx="5334000" cy="218552"/>
          </a:xfrm>
        </p:spPr>
        <p:txBody>
          <a:bodyPr/>
          <a:lstStyle/>
          <a:p>
            <a:r>
              <a:rPr lang="en-US" smtClean="0"/>
              <a:t>Prof.  Mahadev  Kamble, Bhogawati Mahavidyalaya,Kurukali.</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11</a:t>
            </a:fld>
            <a:endParaRPr lang="en-US"/>
          </a:p>
        </p:txBody>
      </p:sp>
      <p:sp>
        <p:nvSpPr>
          <p:cNvPr id="45057" name="Rectangle 1"/>
          <p:cNvSpPr>
            <a:spLocks noChangeArrowheads="1"/>
          </p:cNvSpPr>
          <p:nvPr/>
        </p:nvSpPr>
        <p:spPr bwMode="auto">
          <a:xfrm>
            <a:off x="457200" y="915918"/>
            <a:ext cx="8305800" cy="45704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FF5050"/>
                </a:solidFill>
                <a:effectLst/>
                <a:latin typeface="Arial Unicode MS" pitchFamily="34" charset="-128"/>
                <a:ea typeface="Arial Unicode MS" pitchFamily="34" charset="-128"/>
                <a:cs typeface="Arial Unicode MS" pitchFamily="34" charset="-128"/>
              </a:rPr>
              <a:t>३. संस्था नाव आरक्षणासाठी निबंधकाकडे अर्ज करणे : </a:t>
            </a:r>
            <a:endParaRPr kumimoji="0" lang="en-US" sz="2600" b="0" i="0" u="none" strike="noStrike" cap="none" normalizeH="0" baseline="0" dirty="0" smtClean="0">
              <a:ln>
                <a:noFill/>
              </a:ln>
              <a:solidFill>
                <a:srgbClr val="FF5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गृहनिर्माण संस्था नोंदणी प्रक्रियेतील सदर टप्प्यात गृहनिर्माण संस्थेच्या प्रकारानुसार आवश्यक अशा कागदपत्रांसह तसेच संस्था सभासदांच्या पहिल्या सभेत मान्य करण्यात आलेल्या ठरावाच्या प्रतीसह विहित नमुन्यात मुख्य प्रवर्तकाने निबंधकाकडे संस्थेच्या प्रस्तावित नावाच्या आरक्षणासाठी अर्ज करणे आवश्यक आहे. सदर अर्ज प्राप्तीनंतर ३० दिवसांच्या मुदतीत निबंधक अशा अर्जावर आपला निर्णय घेईल.</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04800" y="6410848"/>
            <a:ext cx="5181600" cy="447152"/>
          </a:xfrm>
        </p:spPr>
        <p:txBody>
          <a:bodyPr/>
          <a:lstStyle/>
          <a:p>
            <a:r>
              <a:rPr lang="en-US" smtClean="0"/>
              <a:t>Prof.  Mahadev  Kamble, Bhogawati Mahavidyalaya,Kurukali.</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12</a:t>
            </a:fld>
            <a:endParaRPr lang="en-US"/>
          </a:p>
        </p:txBody>
      </p:sp>
      <p:sp>
        <p:nvSpPr>
          <p:cNvPr id="46081" name="Rectangle 1"/>
          <p:cNvSpPr>
            <a:spLocks noChangeArrowheads="1"/>
          </p:cNvSpPr>
          <p:nvPr/>
        </p:nvSpPr>
        <p:spPr bwMode="auto">
          <a:xfrm>
            <a:off x="457200" y="488752"/>
            <a:ext cx="8305800" cy="46166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FF5050"/>
                </a:solidFill>
                <a:effectLst/>
                <a:latin typeface="Arial Unicode MS" pitchFamily="34" charset="-128"/>
                <a:ea typeface="Arial Unicode MS" pitchFamily="34" charset="-128"/>
                <a:cs typeface="Arial Unicode MS" pitchFamily="34" charset="-128"/>
              </a:rPr>
              <a:t>४. प्रस्तावित सहकारी गृहनिर्माण संस्थेच्या नावे बँकेत खाते उघडणे : </a:t>
            </a:r>
            <a:endParaRPr kumimoji="0" lang="en-US" sz="2600" b="0" i="0" u="none" strike="noStrike" cap="none" normalizeH="0" baseline="0" dirty="0" smtClean="0">
              <a:ln>
                <a:noFill/>
              </a:ln>
              <a:solidFill>
                <a:srgbClr val="FF5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निबंधकाकडून संस्थेच्या नावास मान्यता मिळाल्यानंतर अशा मान्यता पत्राच्या आधारे संस्थेच्या मुख्य प्रवर्तक व सह प्रवर्तकांनी प्रस्तावित संस्थेच्या नावे बँकेत खाते उघडले पाहिजे व अशा खात्यावर संस्थेचे भागभांडवल, बांधकाम निर्मात्याकडून प्राप्त रक्कम आणि संस्थेच्या नावाने गोळा करण्यात आलेली इतर रक्कम जमा केली पाहिजे.</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04800" y="6410848"/>
            <a:ext cx="4419600" cy="447152"/>
          </a:xfrm>
        </p:spPr>
        <p:txBody>
          <a:bodyPr/>
          <a:lstStyle/>
          <a:p>
            <a:r>
              <a:rPr lang="en-US" smtClean="0"/>
              <a:t>Prof.  Mahadev  Kamble, Bhogawati Mahavidyalaya,Kurukali.</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13</a:t>
            </a:fld>
            <a:endParaRPr lang="en-US"/>
          </a:p>
        </p:txBody>
      </p:sp>
      <p:sp>
        <p:nvSpPr>
          <p:cNvPr id="47105" name="Rectangle 1"/>
          <p:cNvSpPr>
            <a:spLocks noChangeArrowheads="1"/>
          </p:cNvSpPr>
          <p:nvPr/>
        </p:nvSpPr>
        <p:spPr bwMode="auto">
          <a:xfrm>
            <a:off x="228600" y="316007"/>
            <a:ext cx="8686800" cy="593239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F5050"/>
                </a:solidFill>
                <a:effectLst/>
                <a:latin typeface="Arial Unicode MS" pitchFamily="34" charset="-128"/>
                <a:ea typeface="Arial Unicode MS" pitchFamily="34" charset="-128"/>
                <a:cs typeface="Arial Unicode MS" pitchFamily="34" charset="-128"/>
              </a:rPr>
              <a:t>५. संस्था नोंदणीसाठी प्रस्ताव अर्ज दाखल करणे :</a:t>
            </a:r>
            <a:r>
              <a:rPr kumimoji="0" lang="mr-IN" sz="2400" b="0" i="0" u="none" strike="noStrike" cap="none" normalizeH="0" baseline="0" dirty="0" smtClean="0">
                <a:ln>
                  <a:noFill/>
                </a:ln>
                <a:solidFill>
                  <a:srgbClr val="FF5050"/>
                </a:solidFill>
                <a:effectLst/>
                <a:latin typeface="Arial Unicode MS" pitchFamily="34" charset="-128"/>
                <a:ea typeface="Arial Unicode MS" pitchFamily="34" charset="-128"/>
                <a:cs typeface="Arial Unicode MS" pitchFamily="34" charset="-128"/>
              </a:rPr>
              <a:t> </a:t>
            </a:r>
            <a:endParaRPr kumimoji="0" lang="en-US" sz="2400" b="0" i="0" u="none" strike="noStrike" cap="none" normalizeH="0" baseline="0" dirty="0" smtClean="0">
              <a:ln>
                <a:noFill/>
              </a:ln>
              <a:solidFill>
                <a:srgbClr val="FF5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200" dirty="0" smtClean="0">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गृहनिर्माण संस्था नोंदणीसाठी विहित नमुना 'अर्ज अ' (एकूण चार प्रतीमध्ये ज्यावर अशा संस्थेच्या कमीतकमी ५१ टक्के प्रवर्तक सदस्यांच्या मुख्य प्रवर्तकाद्वारे सत्यापित करण्यात आलेल्यास्वाक्षऱ्या असतील.) संस्था नोंदणीसाठी शासकीय कोषागारात रुपये २,५०० इतके नोंदणी शुल्क जमा करण्यात आलेले चलन तसेच सहकारी गृहनिर्माण संस्था नोंदणी निकषानुसार आवश्यक दस्तऐवज व कागदपत्रे निबंधकाकडे जमा करावी लागतील. निबंधकाकडे जमा कराव्या लागणाऱ्या प्रमुख दस्तऐवज व कागदपत्रांमध्ये जागेबाबतचा ७/१२ उतारा अथवा मालमत्ता पत्रक, बांधकामाचा नकाशा, बांधकाम परवानगी पत्र, बांधकाम पूर्णत्वाचा दाखला, संस्था सभासद यादी, फ्लॅट खरेदीचा करारनामा, संस्था उपविधीच्या दोन प्रती, संस्थेची योजना, बँक शिल्लक दाखला जमा व खर्च विवरण इत्यादींचा समावेश असेल.</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04800" y="6410848"/>
            <a:ext cx="4572000" cy="447152"/>
          </a:xfrm>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14</a:t>
            </a:fld>
            <a:endParaRPr lang="en-US"/>
          </a:p>
        </p:txBody>
      </p:sp>
      <p:sp>
        <p:nvSpPr>
          <p:cNvPr id="48129" name="Rectangle 1"/>
          <p:cNvSpPr>
            <a:spLocks noChangeArrowheads="1"/>
          </p:cNvSpPr>
          <p:nvPr/>
        </p:nvSpPr>
        <p:spPr bwMode="auto">
          <a:xfrm>
            <a:off x="228600" y="975861"/>
            <a:ext cx="8686800" cy="45704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FF5050"/>
                </a:solidFill>
                <a:effectLst/>
                <a:latin typeface="Arial Unicode MS" pitchFamily="34" charset="-128"/>
                <a:ea typeface="Arial Unicode MS" pitchFamily="34" charset="-128"/>
                <a:cs typeface="Arial Unicode MS" pitchFamily="34" charset="-128"/>
              </a:rPr>
              <a:t>६. संस्था नोंदणी पत्रक जारी होणे : </a:t>
            </a:r>
            <a:endParaRPr kumimoji="0" lang="en-US" sz="2600" b="0" i="0" u="none" strike="noStrike" cap="none" normalizeH="0" baseline="0" dirty="0" smtClean="0">
              <a:ln>
                <a:noFill/>
              </a:ln>
              <a:solidFill>
                <a:srgbClr val="FF5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वरीलप्रमाणे नमूद संस्था नोंदणी प्रस्ताव अर्ज व आवश्यक दस्तऐवज प्राप्त झाल्यानंतर त्यांची योग्य प्रकारे छाननी करून तसेच आवश्यक अशा सर्व कायदेशीर औपचारिकतांची पूर्तता होत असल्याची निश्चिती करून अर्ज प्राप्तीपासून दोन महिन्यांच्या मुदतीत निबंधक संस्थेची व तिच्या उपविधींची नोंदणी करून त्या संदर्भातील प्रमाणपत्र जारी करेल व या संदर्भातील आशय शासकीय राजपत्रात प्रसिद्ध करण्यासाठी पुढील कार्यवाही करेल.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04800" y="6410848"/>
            <a:ext cx="5181600" cy="447152"/>
          </a:xfrm>
        </p:spPr>
        <p:txBody>
          <a:bodyPr/>
          <a:lstStyle/>
          <a:p>
            <a:r>
              <a:rPr lang="en-US" smtClean="0"/>
              <a:t>Prof.  Mahadev  Kamble, Bhogawati Mahavidyalaya,Kurukali.</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15</a:t>
            </a:fld>
            <a:endParaRPr lang="en-US"/>
          </a:p>
        </p:txBody>
      </p:sp>
      <p:sp>
        <p:nvSpPr>
          <p:cNvPr id="4" name="Rectangle 3"/>
          <p:cNvSpPr/>
          <p:nvPr/>
        </p:nvSpPr>
        <p:spPr>
          <a:xfrm>
            <a:off x="304800" y="914401"/>
            <a:ext cx="8458200" cy="3970318"/>
          </a:xfrm>
          <a:prstGeom prst="rect">
            <a:avLst/>
          </a:prstGeom>
        </p:spPr>
        <p:txBody>
          <a:bodyPr wrap="square">
            <a:spAutoFit/>
          </a:bodyPr>
          <a:lstStyle/>
          <a:p>
            <a:pPr algn="just">
              <a:lnSpc>
                <a:spcPct val="150000"/>
              </a:lnSpc>
            </a:pPr>
            <a:r>
              <a:rPr lang="en-US" sz="2400" dirty="0" smtClean="0">
                <a:latin typeface="Arial Unicode MS" pitchFamily="34" charset="-128"/>
                <a:ea typeface="Arial Unicode MS" pitchFamily="34" charset="-128"/>
                <a:cs typeface="Arial Unicode MS" pitchFamily="34" charset="-128"/>
              </a:rPr>
              <a:t>	</a:t>
            </a:r>
            <a:r>
              <a:rPr lang="mr-IN" sz="2400" dirty="0" smtClean="0">
                <a:latin typeface="Arial Unicode MS" pitchFamily="34" charset="-128"/>
                <a:ea typeface="Arial Unicode MS" pitchFamily="34" charset="-128"/>
                <a:cs typeface="Arial Unicode MS" pitchFamily="34" charset="-128"/>
              </a:rPr>
              <a:t>संस्थेची नोंदणी नाकारली जाण्याच्या परिस्थितीत असा आदेश पारित करून त्याची प्रत नोंदणी अधिकाऱ्याने संबंधितांकडे देणे आवश्यक असेल. निबंधकाने संस्था नोंदणी संदर्भात विहित दोन महिन्यांच्या मुदतीत निर्णय न घेतल्यास असा प्रस्ताव त्याच्या लगतच्या वरिष्ठ अधिकाऱ्याकडे न पाठवावा लागेल व असा वरिष्ठ अधिकारीसुद्धा या संदर्भातील निर्णय घेण्यात अपयशी ठरल्यास संस्था व तिचे उपविधी नोंदणीकृत असल्याचे मानले जाईल. </a:t>
            </a:r>
            <a:endParaRPr lang="en-US" sz="2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04800" y="6410848"/>
            <a:ext cx="4953000" cy="447152"/>
          </a:xfrm>
        </p:spPr>
        <p:txBody>
          <a:bodyPr/>
          <a:lstStyle/>
          <a:p>
            <a:r>
              <a:rPr lang="en-US" smtClean="0"/>
              <a:t>Prof.  Mahadev  Kamble, Bhogawati Mahavidyalaya,Kurukali.</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16</a:t>
            </a:fld>
            <a:endParaRPr lang="en-US"/>
          </a:p>
        </p:txBody>
      </p:sp>
      <p:sp>
        <p:nvSpPr>
          <p:cNvPr id="49153" name="Rectangle 1"/>
          <p:cNvSpPr>
            <a:spLocks noChangeArrowheads="1"/>
          </p:cNvSpPr>
          <p:nvPr/>
        </p:nvSpPr>
        <p:spPr bwMode="auto">
          <a:xfrm>
            <a:off x="228600" y="117441"/>
            <a:ext cx="8686800" cy="62324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2">
                    <a:lumMod val="75000"/>
                  </a:schemeClr>
                </a:solidFill>
                <a:effectLst/>
                <a:latin typeface="Arial Unicode MS" pitchFamily="34" charset="-128"/>
                <a:ea typeface="Arial Unicode MS" pitchFamily="34" charset="-128"/>
                <a:cs typeface="Arial Unicode MS" pitchFamily="34" charset="-128"/>
              </a:rPr>
              <a:t>महाराष्ट्र सहकारी गृहनिर्माण संस्था आदर्श उपविधी</a:t>
            </a:r>
            <a:endParaRPr kumimoji="0" lang="en-US" sz="2400" b="0" i="0" u="none" strike="noStrike" cap="none" normalizeH="0" baseline="0" dirty="0" smtClean="0">
              <a:ln>
                <a:noFill/>
              </a:ln>
              <a:solidFill>
                <a:schemeClr val="accent2">
                  <a:lumMod val="75000"/>
                </a:schemeClr>
              </a:solidFill>
              <a:effectLst/>
              <a:latin typeface="Arial" pitchFamily="34" charset="0"/>
              <a:cs typeface="Arial" pitchFamily="34" charset="0"/>
            </a:endParaRPr>
          </a:p>
          <a:p>
            <a:pPr marL="0" marR="0" lvl="0" indent="457200" algn="ctr" defTabSz="914400" rtl="0" eaLnBrk="0" fontAlgn="base" latinLnBrk="0" hangingPunct="0">
              <a:lnSpc>
                <a:spcPct val="150000"/>
              </a:lnSpc>
              <a:spcBef>
                <a:spcPct val="0"/>
              </a:spcBef>
              <a:spcAft>
                <a:spcPct val="0"/>
              </a:spcAft>
              <a:buClrTx/>
              <a:buSzTx/>
              <a:buFontTx/>
              <a:buNone/>
              <a:tabLst/>
            </a:pPr>
            <a:r>
              <a:rPr kumimoji="0" lang="en-GB" sz="2200" b="1" i="0" u="none" strike="noStrike" cap="none" normalizeH="0" baseline="0" dirty="0" smtClean="0">
                <a:ln>
                  <a:noFill/>
                </a:ln>
                <a:solidFill>
                  <a:schemeClr val="accent2">
                    <a:lumMod val="75000"/>
                  </a:schemeClr>
                </a:solidFill>
                <a:effectLst/>
                <a:latin typeface="Times New Roman" pitchFamily="18" charset="0"/>
                <a:ea typeface="Arial Unicode MS" pitchFamily="34" charset="-128"/>
                <a:cs typeface="Times New Roman" pitchFamily="18" charset="0"/>
              </a:rPr>
              <a:t>(Maharashtra Co-operative Housing Society Model Bye-Laws)</a:t>
            </a:r>
          </a:p>
          <a:p>
            <a:pPr marL="0" marR="0" lvl="0" indent="457200" algn="ctr" defTabSz="914400" rtl="0" eaLnBrk="0" fontAlgn="base" latinLnBrk="0" hangingPunct="0">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accent2">
                  <a:lumMod val="75000"/>
                </a:schemeClr>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1" i="0" u="none" strike="noStrike" cap="none" normalizeH="0" baseline="0" dirty="0" smtClean="0">
                <a:ln>
                  <a:noFill/>
                </a:ln>
                <a:solidFill>
                  <a:schemeClr val="accent1"/>
                </a:solidFill>
                <a:effectLst/>
                <a:latin typeface="Arial Unicode MS" pitchFamily="34" charset="-128"/>
                <a:ea typeface="Arial Unicode MS" pitchFamily="34" charset="-128"/>
                <a:cs typeface="Arial Unicode MS" pitchFamily="34" charset="-128"/>
              </a:rPr>
              <a:t>प्रास्ताविक : </a:t>
            </a:r>
            <a:endParaRPr kumimoji="0" lang="en-US" sz="2200" b="1" i="0" u="none" strike="noStrike" cap="none" normalizeH="0" baseline="0" dirty="0" smtClean="0">
              <a:ln>
                <a:noFill/>
              </a:ln>
              <a:solidFill>
                <a:schemeClr val="accent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गृहनिर्माण संस्थेचे अंतर्गत कामकाज सुरळीत चालण्यासाठी तयार करण्यात आलेली नियमावली म्हणजेच संस्थेचा उपविधी होय. संस्थेच्या कामकाजाचे नियमन करणारा हा एक मूलभूत दस्तऐवज आहे. सदर उपविधींमध्ये शासनाने आवश्यकतेनुसार वेळोवेळी सुधारणाही केल्या असून सदर उपविधी महाराष्ट्रात नोंदणीकृत होणाऱ्या सहकारी गृहनिर्माण संस्था नोंदणी करताना स्वीकारू शकतात किंवा त्याआधारे आपल्या उपविधीची निर्मिती करून त्याला संस्था नोंदणी करते वेळी निबंधकाकडून मान्यता घेऊ शकतात. सदर प्रकरणात आपण महाराष्ट्र सहकारी गृहनिर्माण संस्था आदर्श उपविधीचे संक्षेपाने माहिती घेणार आहोत.</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04800" y="6410848"/>
            <a:ext cx="4419600" cy="447152"/>
          </a:xfrm>
        </p:spPr>
        <p:txBody>
          <a:bodyPr/>
          <a:lstStyle/>
          <a:p>
            <a:r>
              <a:rPr lang="en-US" smtClean="0"/>
              <a:t>Prof.  Mahadev  Kamble, Bhogawati Mahavidyalaya,Kurukali.</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17</a:t>
            </a:fld>
            <a:endParaRPr lang="en-US"/>
          </a:p>
        </p:txBody>
      </p:sp>
      <p:sp>
        <p:nvSpPr>
          <p:cNvPr id="51201" name="Rectangle 1"/>
          <p:cNvSpPr>
            <a:spLocks noChangeArrowheads="1"/>
          </p:cNvSpPr>
          <p:nvPr/>
        </p:nvSpPr>
        <p:spPr bwMode="auto">
          <a:xfrm>
            <a:off x="228600" y="228600"/>
            <a:ext cx="8610600" cy="54938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chemeClr val="accent2">
                    <a:lumMod val="75000"/>
                  </a:schemeClr>
                </a:solidFill>
                <a:effectLst/>
                <a:latin typeface="Times New Roman" pitchFamily="18" charset="0"/>
                <a:ea typeface="Arial Unicode MS" pitchFamily="34" charset="-128"/>
                <a:cs typeface="Arial Unicode MS" pitchFamily="34" charset="-128"/>
              </a:rPr>
              <a:t>उपविधी संकल्पना </a:t>
            </a:r>
            <a:endParaRPr kumimoji="0" lang="en-US" sz="2600" b="1" i="0" u="none" strike="noStrike" cap="none" normalizeH="0" baseline="0" dirty="0" smtClean="0">
              <a:ln>
                <a:noFill/>
              </a:ln>
              <a:solidFill>
                <a:schemeClr val="accent2">
                  <a:lumMod val="75000"/>
                </a:schemeClr>
              </a:solidFill>
              <a:effectLst/>
              <a:latin typeface="Times New Roman" pitchFamily="18" charset="0"/>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chemeClr val="accent2">
                    <a:lumMod val="75000"/>
                  </a:schemeClr>
                </a:solidFill>
                <a:effectLst/>
                <a:latin typeface="Times New Roman" pitchFamily="18" charset="0"/>
                <a:ea typeface="Arial Unicode MS" pitchFamily="34" charset="-128"/>
                <a:cs typeface="Arial Unicode MS" pitchFamily="34" charset="-128"/>
              </a:rPr>
              <a:t>(</a:t>
            </a:r>
            <a:r>
              <a:rPr kumimoji="0" lang="en-GB" sz="2600" b="1" i="0" u="none" strike="noStrike" cap="none" normalizeH="0" baseline="0" dirty="0" smtClean="0">
                <a:ln>
                  <a:noFill/>
                </a:ln>
                <a:solidFill>
                  <a:schemeClr val="accent2">
                    <a:lumMod val="75000"/>
                  </a:schemeClr>
                </a:solidFill>
                <a:effectLst/>
                <a:latin typeface="Times New Roman" pitchFamily="18" charset="0"/>
                <a:ea typeface="Arial Unicode MS" pitchFamily="34" charset="-128"/>
                <a:cs typeface="Times New Roman" pitchFamily="18" charset="0"/>
              </a:rPr>
              <a:t>Concept of Bye-Laws)</a:t>
            </a:r>
            <a:endParaRPr kumimoji="0" lang="en-US" sz="2600" b="0" i="0" u="none" strike="noStrike" cap="none" normalizeH="0" baseline="0" dirty="0" smtClean="0">
              <a:ln>
                <a:noFill/>
              </a:ln>
              <a:solidFill>
                <a:schemeClr val="accent2">
                  <a:lumMod val="75000"/>
                </a:schemeClr>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गृहनिर्माण संस्थेत असू शकणाऱ्या सदस्य संख्येचा विचार करता 'व्यक्ती तितक्या प्रकृती' या न्यायाने विविध विचारांच्या व्यक्ती अशा संस्थेत सदस्य असू शकतात. संस्थेचे कामकाज चालविण्याचा या सर्वांना मार्गदर्शन करेल व एकत्रित घेऊन जाईल अशा मान्यताप्राप्त नियमांची यामुळे आवश्यकता भासते. सदर नियमांना सदस्यांनी संस्थेची नोंदणी करत असताना निबंधकाकडून मान्यता घेतलेली असते व अशा नियमांना संस्थेचा उपविधी म्हणून संबोधले जाते.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04800" y="6410848"/>
            <a:ext cx="4724400" cy="447152"/>
          </a:xfrm>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18</a:t>
            </a:fld>
            <a:endParaRPr lang="en-US"/>
          </a:p>
        </p:txBody>
      </p:sp>
      <p:sp>
        <p:nvSpPr>
          <p:cNvPr id="52225" name="Rectangle 1"/>
          <p:cNvSpPr>
            <a:spLocks noChangeArrowheads="1"/>
          </p:cNvSpPr>
          <p:nvPr/>
        </p:nvSpPr>
        <p:spPr bwMode="auto">
          <a:xfrm>
            <a:off x="228600" y="214365"/>
            <a:ext cx="8686800" cy="593239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महाराष्ट्र सहकारी गृहनिर्माण संस्था आदर्श उपविधीमध्ये दिलेल्या व्याख्येनुसार, </a:t>
            </a:r>
            <a:r>
              <a:rPr kumimoji="0" lang="mr-IN" sz="2200" b="1" i="0" u="none" strike="noStrike" cap="none" normalizeH="0" baseline="0" dirty="0" smtClean="0">
                <a:ln>
                  <a:noFill/>
                </a:ln>
                <a:solidFill>
                  <a:srgbClr val="FF3300"/>
                </a:solidFill>
                <a:effectLst/>
                <a:latin typeface="Arial Unicode MS" pitchFamily="34" charset="-128"/>
                <a:ea typeface="Arial Unicode MS" pitchFamily="34" charset="-128"/>
                <a:cs typeface="Arial Unicode MS" pitchFamily="34" charset="-128"/>
              </a:rPr>
              <a:t>"उपविधी याचा अर्थ अधिनियमाशी सुसंगत असलेले आणि त्या वेळी अमलात असलेल्या अधिनियमान्वये नोंदलेले आणि तीत उपविधीच्या अशा नोंदलेल्या सुधारणांचा समावेश होतो.</a:t>
            </a:r>
            <a:r>
              <a:rPr kumimoji="0" lang="mr-IN" sz="2200" b="1" i="0" u="none" strike="noStrike" cap="none" normalizeH="0" baseline="0" dirty="0" smtClean="0">
                <a:ln>
                  <a:noFill/>
                </a:ln>
                <a:solidFill>
                  <a:srgbClr val="FF3300"/>
                </a:solidFill>
                <a:effectLst/>
                <a:latin typeface="Calibri"/>
                <a:ea typeface="Arial Unicode MS" pitchFamily="34" charset="-128"/>
                <a:cs typeface="Arial Unicode MS" pitchFamily="34" charset="-128"/>
              </a:rPr>
              <a:t>”</a:t>
            </a:r>
            <a:r>
              <a:rPr kumimoji="0" lang="mr-IN" sz="2200" b="1" i="0" u="none" strike="noStrike" cap="none" normalizeH="0" baseline="0" dirty="0" smtClean="0">
                <a:ln>
                  <a:noFill/>
                </a:ln>
                <a:solidFill>
                  <a:srgbClr val="FF3300"/>
                </a:solidFill>
                <a:effectLst/>
                <a:latin typeface="Arial Unicode MS" pitchFamily="34" charset="-128"/>
                <a:ea typeface="Arial Unicode MS" pitchFamily="34" charset="-128"/>
                <a:cs typeface="Arial Unicode MS" pitchFamily="34" charset="-128"/>
              </a:rPr>
              <a:t> </a:t>
            </a:r>
            <a:endParaRPr kumimoji="0" lang="en-US" sz="2200" b="1" i="0" u="none" strike="noStrike" cap="none" normalizeH="0" baseline="0" dirty="0" smtClean="0">
              <a:ln>
                <a:noFill/>
              </a:ln>
              <a:solidFill>
                <a:srgbClr val="FF3300"/>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1100" b="1" i="0" u="none" strike="noStrike" cap="none" normalizeH="0" baseline="0" dirty="0" smtClean="0">
              <a:ln>
                <a:noFill/>
              </a:ln>
              <a:solidFill>
                <a:srgbClr val="FF33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महाराष्ट्रात नोंदणीकृत होणाऱ्या सहकारी संस्था कायद्याच्या चौकटीत स्वतंत्र उपविधीची निर्मिती करू शकतात. सदर उपविधी हा संस्था आणि संस्थेचे सभासद यांच्यातील एक करार असून त्यानुसार संस्थेचे कामकाज होणे अपेक्षित असते. सहकारी गृहनिर्माण संस्थेची नोंदणी करत असताना सदर उपविधींना मान्यता घेण्यात आलेली असते त्यामुळे संस्था कामकाजाच्या दृष्टीने हे उपविधी बंधनकारक असतात. तसेच कायदेशीरदृष्ट्या विचार करता अशा उपविधीमध्ये वेळोवेळी करण्यात आलेल्या बदलांनासुद्धा सहकार विभागाची संमती घेणे आवश्यक असते. </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04800" y="6410848"/>
            <a:ext cx="4953000" cy="447152"/>
          </a:xfrm>
        </p:spPr>
        <p:txBody>
          <a:bodyPr/>
          <a:lstStyle/>
          <a:p>
            <a:r>
              <a:rPr lang="en-US" smtClean="0"/>
              <a:t>Prof.  Mahadev  Kamble, Bhogawati Mahavidyalaya,Kurukali.</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19</a:t>
            </a:fld>
            <a:endParaRPr lang="en-US"/>
          </a:p>
        </p:txBody>
      </p:sp>
      <p:sp>
        <p:nvSpPr>
          <p:cNvPr id="61441" name="Rectangle 1"/>
          <p:cNvSpPr>
            <a:spLocks noChangeArrowheads="1"/>
          </p:cNvSpPr>
          <p:nvPr/>
        </p:nvSpPr>
        <p:spPr bwMode="auto">
          <a:xfrm>
            <a:off x="304800" y="657285"/>
            <a:ext cx="85344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महाराष्ट्र सहकारी गृहनिर्माण संस्था आदर्श उपविधी</a:t>
            </a:r>
            <a:endParaRPr kumimoji="0" lang="en-US" sz="2600" b="0" i="0" u="none" strike="noStrike" cap="none" normalizeH="0" baseline="0" dirty="0" smtClean="0">
              <a:ln>
                <a:noFill/>
              </a:ln>
              <a:solidFill>
                <a:srgbClr val="002060"/>
              </a:solidFill>
              <a:effectLst/>
              <a:latin typeface="Arial" pitchFamily="34" charset="0"/>
              <a:cs typeface="Arial" pitchFamily="34" charset="0"/>
            </a:endParaRPr>
          </a:p>
          <a:p>
            <a:pPr marL="0" marR="0" lvl="0" indent="0" algn="ctr" defTabSz="914400" rtl="0" eaLnBrk="0" fontAlgn="base" latinLnBrk="0" hangingPunct="0">
              <a:lnSpc>
                <a:spcPct val="150000"/>
              </a:lnSpc>
              <a:spcBef>
                <a:spcPct val="0"/>
              </a:spcBef>
              <a:spcAft>
                <a:spcPct val="0"/>
              </a:spcAft>
              <a:buClrTx/>
              <a:buSzTx/>
              <a:buFontTx/>
              <a:buNone/>
              <a:tabLst/>
            </a:pPr>
            <a:r>
              <a:rPr kumimoji="0" lang="en-GB" sz="22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 (Maharashtra Co-operative Housing Society Model Bye-Laws) </a:t>
            </a:r>
            <a:endParaRPr kumimoji="0" lang="en-US" sz="2200" b="0" i="0" u="none" strike="noStrike" cap="none" normalizeH="0" baseline="0" dirty="0" smtClean="0">
              <a:ln>
                <a:noFill/>
              </a:ln>
              <a:solidFill>
                <a:srgbClr val="002060"/>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भाडेकरू सहभागीदार सहकारी गृहनिर्माण संस्थांसाठी अद्ययावत करण्यात आलेले सदर उपविधी वीस प्रकरणात विभागण्यात आलेले असून त्यामध्ये एकूण १७४ नियमांचा अंतर्भाव करण्यात आलेला आहे. </a:t>
            </a: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प्रकरणनिहाय सदर उपविधीचा आढावा आपल्याला खालीलप्रमाणे घेता येईल.</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228600" y="6400800"/>
            <a:ext cx="5105400" cy="457200"/>
          </a:xfrm>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a:t>
            </a:fld>
            <a:endParaRPr lang="en-US"/>
          </a:p>
        </p:txBody>
      </p:sp>
      <p:sp>
        <p:nvSpPr>
          <p:cNvPr id="1025" name="Rectangle 1"/>
          <p:cNvSpPr>
            <a:spLocks noChangeArrowheads="1"/>
          </p:cNvSpPr>
          <p:nvPr/>
        </p:nvSpPr>
        <p:spPr bwMode="auto">
          <a:xfrm>
            <a:off x="228600" y="191408"/>
            <a:ext cx="8686800" cy="62093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tx2"/>
                </a:solidFill>
                <a:effectLst/>
                <a:latin typeface="Times New Roman" pitchFamily="18" charset="0"/>
                <a:ea typeface="Arial Unicode MS" pitchFamily="34" charset="-128"/>
                <a:cs typeface="Arial Unicode MS" pitchFamily="34" charset="-128"/>
              </a:rPr>
              <a:t>सहकारी गृहनिर्माण संस्था</a:t>
            </a:r>
            <a:endParaRPr kumimoji="0" lang="en-US" sz="2800" b="1" i="0" u="none" strike="noStrike" cap="none" normalizeH="0" baseline="0" dirty="0" smtClean="0">
              <a:ln>
                <a:noFill/>
              </a:ln>
              <a:solidFill>
                <a:schemeClr val="tx2"/>
              </a:solidFill>
              <a:effectLst/>
              <a:latin typeface="Times New Roman" pitchFamily="18" charset="0"/>
              <a:cs typeface="Times New Roman" pitchFamily="18" charset="0"/>
            </a:endParaRPr>
          </a:p>
          <a:p>
            <a:pPr marL="0" marR="0" lvl="0" indent="457200" algn="ctr" defTabSz="914400" rtl="0" eaLnBrk="0" fontAlgn="base" latinLnBrk="0" hangingPunct="0">
              <a:lnSpc>
                <a:spcPct val="150000"/>
              </a:lnSpc>
              <a:spcBef>
                <a:spcPct val="0"/>
              </a:spcBef>
              <a:spcAft>
                <a:spcPct val="0"/>
              </a:spcAft>
              <a:buClrTx/>
              <a:buSzTx/>
              <a:buFontTx/>
              <a:buNone/>
              <a:tabLst/>
            </a:pPr>
            <a:r>
              <a:rPr kumimoji="0" lang="en-GB" sz="2400" b="1" i="0" u="none" strike="noStrike" cap="none" normalizeH="0" baseline="0" dirty="0" smtClean="0">
                <a:ln>
                  <a:noFill/>
                </a:ln>
                <a:solidFill>
                  <a:schemeClr val="tx2"/>
                </a:solidFill>
                <a:effectLst/>
                <a:latin typeface="Times New Roman" pitchFamily="18" charset="0"/>
                <a:ea typeface="Arial Unicode MS" pitchFamily="34" charset="-128"/>
                <a:cs typeface="Times New Roman" pitchFamily="18" charset="0"/>
              </a:rPr>
              <a:t>(Co-operative Housing Societies)</a:t>
            </a:r>
            <a:endParaRPr kumimoji="0" lang="en-US" sz="2400" b="1" i="0" u="none" strike="noStrike" cap="none" normalizeH="0" baseline="0" dirty="0" smtClean="0">
              <a:ln>
                <a:noFill/>
              </a:ln>
              <a:solidFill>
                <a:schemeClr val="tx2"/>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प्रास्ताविक </a:t>
            </a:r>
            <a:endParaRPr kumimoji="0" lang="en-US" sz="2400" b="0"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गृहनिर्माण संस्था स्थापन करून व्यक्ती आपली निवाऱ्याची गरज कमी खर्चात किंवा गुंतवणुकीत पूर्ण करू शकतात. अशा संस्थांना शासनही अल्प मोबदल्यात आपल्याकडील अतिरिक्त जमीन देते. तसेच बांधकाम साहित्याचाही वाजवी किमतीत पुरवठा केला जातो. सहकारी गृहनिर्माण संस्थेद्वारे गाळे पद्धतीने गृहाची रचना केल्यास थोड्या अधिक लोकांची निवासाची सोय होते. तसेच व्यक्तीला घर बांधण्यासाठी कर्ज मिळविण्यात अडचणी येतात; परंतु गृहनिर्माण संस्थांना अल्पावधीत कर्जे मंजूर होतात. त्यांचा कालावधीही जास्त असतो. सभासदांनाही कर्जे सुलभ हप्त्याने परत करता येतात. म्हणजेच मर्यादित प्राप्ती असणाऱ्या मध्यमवर्गीयांचेही निवारा किंवा घर बांधण्याचे स्वप्न सहकारी गृहनिर्माण संस्थांमुळे साकार होण्यास मदत होते. </a:t>
            </a:r>
            <a:endParaRPr kumimoji="0" lang="mr-IN" sz="21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04800" y="6410848"/>
            <a:ext cx="4572000" cy="218552"/>
          </a:xfrm>
        </p:spPr>
        <p:txBody>
          <a:bodyPr/>
          <a:lstStyle/>
          <a:p>
            <a:r>
              <a:rPr lang="en-US" smtClean="0"/>
              <a:t>Prof.  Mahadev  Kamble, Bhogawati Mahavidyalaya,Kurukali.</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20</a:t>
            </a:fld>
            <a:endParaRPr lang="en-US"/>
          </a:p>
        </p:txBody>
      </p:sp>
      <p:sp>
        <p:nvSpPr>
          <p:cNvPr id="53249" name="Rectangle 1"/>
          <p:cNvSpPr>
            <a:spLocks noChangeArrowheads="1"/>
          </p:cNvSpPr>
          <p:nvPr/>
        </p:nvSpPr>
        <p:spPr bwMode="auto">
          <a:xfrm>
            <a:off x="228600" y="671438"/>
            <a:ext cx="8686800" cy="512448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600" b="1" i="0" u="none" strike="noStrike" cap="none" normalizeH="0" baseline="0" dirty="0" smtClean="0">
                <a:ln>
                  <a:noFill/>
                </a:ln>
                <a:solidFill>
                  <a:schemeClr val="accent3">
                    <a:lumMod val="75000"/>
                    <a:lumOff val="25000"/>
                  </a:schemeClr>
                </a:solidFill>
                <a:effectLst/>
                <a:latin typeface="Arial Unicode MS" pitchFamily="34" charset="-128"/>
                <a:ea typeface="Arial Unicode MS" pitchFamily="34" charset="-128"/>
                <a:cs typeface="Arial Unicode MS" pitchFamily="34" charset="-128"/>
              </a:rPr>
              <a:t>१. प्रारंभिक </a:t>
            </a:r>
            <a:r>
              <a:rPr kumimoji="0" lang="mr-IN" sz="2600" b="1" i="0" u="none" strike="noStrike" cap="none" normalizeH="0" baseline="0" dirty="0" smtClean="0">
                <a:ln>
                  <a:noFill/>
                </a:ln>
                <a:solidFill>
                  <a:schemeClr val="accent3">
                    <a:lumMod val="75000"/>
                    <a:lumOff val="25000"/>
                  </a:schemeClr>
                </a:solidFill>
                <a:effectLst/>
                <a:latin typeface="Times New Roman" pitchFamily="18" charset="0"/>
                <a:ea typeface="Arial Unicode MS" pitchFamily="34" charset="-128"/>
                <a:cs typeface="Arial Unicode MS" pitchFamily="34" charset="-128"/>
              </a:rPr>
              <a:t>(</a:t>
            </a:r>
            <a:r>
              <a:rPr kumimoji="0" lang="en-GB" sz="2600" b="1" i="0" u="none" strike="noStrike" cap="none" normalizeH="0" baseline="0" dirty="0" smtClean="0">
                <a:ln>
                  <a:noFill/>
                </a:ln>
                <a:solidFill>
                  <a:schemeClr val="accent3">
                    <a:lumMod val="75000"/>
                    <a:lumOff val="25000"/>
                  </a:schemeClr>
                </a:solidFill>
                <a:effectLst/>
                <a:latin typeface="Times New Roman" pitchFamily="18" charset="0"/>
                <a:ea typeface="Arial Unicode MS" pitchFamily="34" charset="-128"/>
                <a:cs typeface="Times New Roman" pitchFamily="18" charset="0"/>
              </a:rPr>
              <a:t>Preliminary) :</a:t>
            </a:r>
            <a:endParaRPr kumimoji="0" lang="en-US" sz="2600" b="0" i="0" u="none" strike="noStrike" cap="none" normalizeH="0" baseline="0" dirty="0" smtClean="0">
              <a:ln>
                <a:noFill/>
              </a:ln>
              <a:solidFill>
                <a:schemeClr val="accent3">
                  <a:lumMod val="75000"/>
                  <a:lumOff val="25000"/>
                </a:schemeClr>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गृहनिर्माण संस्थेचे नाव, संस्थेच्या नावात बदल करण्याची कार्यपद्धती, संस्थेचे वर्गीकरण, संस्थेचा नोंदणीकृत आणि व्यवहाराचा पत्ता तसेच सदर पत्त्यात बदल करण्याची कार्यपद्धती आणि संस्थेचे नाव नोंदणी क्रमांक व नोंदणीकृत पत्ता संस्थेच्या प्रवेशद्वाराजवळ फलकावर दर्शविण्यासंदर्भातील नियमांचा समावेश सदर प्रकरणात करण्यात आलेला आहे. सदर नियमांतर्गत संस्थेने आपल्या नोंदणीकृत पत्त्यात कोणताही बदल केल्यास तो संबंधित अधिकाऱ्याला अशा बदल केलेल्या दिवसापासून ३० दिवसांच्या मुदतीत कळविणे आवश्यक असेल.</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6200" y="6410848"/>
            <a:ext cx="5181600" cy="447152"/>
          </a:xfrm>
        </p:spPr>
        <p:txBody>
          <a:bodyPr/>
          <a:lstStyle/>
          <a:p>
            <a:r>
              <a:rPr lang="en-US" smtClean="0"/>
              <a:t>Prof.  Mahadev  Kamble, Bhogawati Mahavidyalaya,Kurukali.</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21</a:t>
            </a:fld>
            <a:endParaRPr lang="en-US"/>
          </a:p>
        </p:txBody>
      </p:sp>
      <p:sp>
        <p:nvSpPr>
          <p:cNvPr id="54273" name="Rectangle 1"/>
          <p:cNvSpPr>
            <a:spLocks noChangeArrowheads="1"/>
          </p:cNvSpPr>
          <p:nvPr/>
        </p:nvSpPr>
        <p:spPr bwMode="auto">
          <a:xfrm>
            <a:off x="228600" y="371356"/>
            <a:ext cx="86868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3">
                    <a:lumMod val="75000"/>
                    <a:lumOff val="25000"/>
                  </a:schemeClr>
                </a:solidFill>
                <a:effectLst/>
                <a:latin typeface="Arial Unicode MS" pitchFamily="34" charset="-128"/>
                <a:ea typeface="Arial Unicode MS" pitchFamily="34" charset="-128"/>
                <a:cs typeface="Arial Unicode MS" pitchFamily="34" charset="-128"/>
              </a:rPr>
              <a:t>२. व्याख्या </a:t>
            </a:r>
            <a:r>
              <a:rPr kumimoji="0" lang="mr-IN" sz="2800" b="1" i="0" u="none" strike="noStrike" cap="none" normalizeH="0" baseline="0" dirty="0" smtClean="0">
                <a:ln>
                  <a:noFill/>
                </a:ln>
                <a:solidFill>
                  <a:schemeClr val="accent3">
                    <a:lumMod val="75000"/>
                    <a:lumOff val="25000"/>
                  </a:schemeClr>
                </a:solidFill>
                <a:effectLst/>
                <a:latin typeface="Times New Roman" pitchFamily="18" charset="0"/>
                <a:ea typeface="Arial Unicode MS" pitchFamily="34" charset="-128"/>
                <a:cs typeface="Arial Unicode MS" pitchFamily="34" charset="-128"/>
              </a:rPr>
              <a:t>(</a:t>
            </a:r>
            <a:r>
              <a:rPr kumimoji="0" lang="en-GB" sz="2800" b="1" i="0" u="none" strike="noStrike" cap="none" normalizeH="0" baseline="0" dirty="0" smtClean="0">
                <a:ln>
                  <a:noFill/>
                </a:ln>
                <a:solidFill>
                  <a:schemeClr val="accent3">
                    <a:lumMod val="75000"/>
                    <a:lumOff val="25000"/>
                  </a:schemeClr>
                </a:solidFill>
                <a:effectLst/>
                <a:latin typeface="Times New Roman" pitchFamily="18" charset="0"/>
                <a:ea typeface="Arial Unicode MS" pitchFamily="34" charset="-128"/>
                <a:cs typeface="Times New Roman" pitchFamily="18" charset="0"/>
              </a:rPr>
              <a:t>Interpretations) : </a:t>
            </a:r>
            <a:endParaRPr kumimoji="0" lang="en-US" sz="2800" b="0" i="0" u="none" strike="noStrike" cap="none" normalizeH="0" baseline="0" dirty="0" smtClean="0">
              <a:ln>
                <a:noFill/>
              </a:ln>
              <a:solidFill>
                <a:schemeClr val="accent3">
                  <a:lumMod val="75000"/>
                  <a:lumOff val="25000"/>
                </a:schemeClr>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सदर प्रकरणात उपविधी अंतर्गत वापरण्यात आलेल्या संज्ञांचा अर्थ विषद करून देण्यात आलेला आहे. तसेच आवश्यक तेथे त्या संदर्भातील स्पष्टीकरण दिलेले आहे. सदर प्रकरणात विशद करण्यात आलेल्या संज्ञांमध्ये अधिनियम, उपविधी, मुख्य प्रवर्तक, समिती, पूर्ण दिवसांची नोटीस, सदनिका, गृहनिर्माण संस्था संघ, कागदपत्र, प्रवर्तक, विविध प्रकारचे निधी, नगरपालिका अधिनियम, सामायिक क्षेत्रे व सुविधा, क्रियाशील सदस्य व इतर सभासद प्रकार, हस्तांतरण मूल्य, खेळते भांडवल इत्यादी संज्ञा स्पष्ट करण्यात आलेल्या आहेत. उपविधी नियमांचा नेमका अर्थ व उद्देश लक्षात येण्यासाठी सदर संज्ञांचा अर्थ लक्षात घेणे महत्त्वाचे ठरते.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04800" y="6410848"/>
            <a:ext cx="4876800" cy="447152"/>
          </a:xfrm>
        </p:spPr>
        <p:txBody>
          <a:bodyPr/>
          <a:lstStyle/>
          <a:p>
            <a:r>
              <a:rPr lang="en-US" smtClean="0"/>
              <a:t>Prof.  Mahadev  Kamble, Bhogawati Mahavidyalaya,Kurukali.</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22</a:t>
            </a:fld>
            <a:endParaRPr lang="en-US"/>
          </a:p>
        </p:txBody>
      </p:sp>
      <p:sp>
        <p:nvSpPr>
          <p:cNvPr id="55297" name="Rectangle 1"/>
          <p:cNvSpPr>
            <a:spLocks noChangeArrowheads="1"/>
          </p:cNvSpPr>
          <p:nvPr/>
        </p:nvSpPr>
        <p:spPr bwMode="auto">
          <a:xfrm>
            <a:off x="228600" y="228600"/>
            <a:ext cx="8610600" cy="607089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3">
                    <a:lumMod val="75000"/>
                    <a:lumOff val="25000"/>
                  </a:schemeClr>
                </a:solidFill>
                <a:effectLst/>
                <a:latin typeface="Arial Unicode MS" pitchFamily="34" charset="-128"/>
                <a:ea typeface="Arial Unicode MS" pitchFamily="34" charset="-128"/>
                <a:cs typeface="Arial Unicode MS" pitchFamily="34" charset="-128"/>
              </a:rPr>
              <a:t>३..उद्दिष्टे (</a:t>
            </a:r>
            <a:r>
              <a:rPr kumimoji="0" lang="en-GB" sz="2400" b="1" i="0" u="none" strike="noStrike" cap="none" normalizeH="0" baseline="0" dirty="0" smtClean="0">
                <a:ln>
                  <a:noFill/>
                </a:ln>
                <a:solidFill>
                  <a:schemeClr val="accent3">
                    <a:lumMod val="75000"/>
                    <a:lumOff val="25000"/>
                  </a:schemeClr>
                </a:solidFill>
                <a:effectLst/>
                <a:latin typeface="Arial Unicode MS" pitchFamily="34" charset="-128"/>
                <a:ea typeface="Arial Unicode MS" pitchFamily="34" charset="-128"/>
                <a:cs typeface="Arial Unicode MS" pitchFamily="34" charset="-128"/>
              </a:rPr>
              <a:t>Objects) :</a:t>
            </a:r>
            <a:endParaRPr kumimoji="0" lang="en-US" sz="2400" b="0" i="0" u="none" strike="noStrike" cap="none" normalizeH="0" baseline="0" dirty="0" smtClean="0">
              <a:ln>
                <a:noFill/>
              </a:ln>
              <a:solidFill>
                <a:schemeClr val="accent3">
                  <a:lumMod val="75000"/>
                  <a:lumOff val="2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GB"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सदर प्रकरणात सहकारी गृहनिर्माण संस्थेच्या खालील उद्दिष्टांचा निर्देश करण्यात आलेला आहे.</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 भूखंड मालक/प्रवर्तक यांचेकडून नियमानुसार इमारत जागेतील हक्क, मालकी हक्क व हितसंबंधविषयक अभिहस्तांतरण करून घेणे.</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 भूखंड विकत किंवा भाडेतत्त्वावर घेणे आणि त्यावर सहकारी संस्थेच्या सदस्यांना वाटप करण्याकरिता सदनिका बांधणे.</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 संस्थेच्या मालमत्तेचे व्यवस्थापन, देखभाल आणि प्रशासन करणे.</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(ड) संस्थेच्या उद्दिष्टपूर्तीसाठी निधी उभारणे. </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(इ) सांस्कृतिक आणि मनोरंजनात्मक कार्यक्रम आयोजित करणे व त्यासाठी तरतूद करणे.</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1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(फ) सहकार विषयाचे शिक्षण आणि प्रशिक्षणाचा संस्थेशी संबंधित व्यक्तींमध्ये प्रसार करणे.</a:t>
            </a:r>
            <a:endParaRPr kumimoji="0" lang="en-US" sz="19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(ग) संस्थेच्या उद्देशपूर्तीसाठी आवश्यक अशा इतर सर्व गोष्टी करणे.</a:t>
            </a:r>
            <a:endParaRPr kumimoji="0" lang="mr-IN"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04800" y="6410848"/>
            <a:ext cx="4876800" cy="447152"/>
          </a:xfrm>
        </p:spPr>
        <p:txBody>
          <a:bodyPr/>
          <a:lstStyle/>
          <a:p>
            <a:r>
              <a:rPr lang="en-US" smtClean="0"/>
              <a:t>Prof.  Mahadev  Kamble, Bhogawati Mahavidyalaya,Kurukali.</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23</a:t>
            </a:fld>
            <a:endParaRPr lang="en-US"/>
          </a:p>
        </p:txBody>
      </p:sp>
      <p:sp>
        <p:nvSpPr>
          <p:cNvPr id="56321" name="Rectangle 1"/>
          <p:cNvSpPr>
            <a:spLocks noChangeArrowheads="1"/>
          </p:cNvSpPr>
          <p:nvPr/>
        </p:nvSpPr>
        <p:spPr bwMode="auto">
          <a:xfrm>
            <a:off x="228600" y="590520"/>
            <a:ext cx="8686800" cy="512448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indent="457200" algn="just" fontAlgn="base">
              <a:lnSpc>
                <a:spcPct val="150000"/>
              </a:lnSpc>
              <a:spcBef>
                <a:spcPct val="0"/>
              </a:spcBef>
              <a:spcAft>
                <a:spcPct val="0"/>
              </a:spcAft>
            </a:pPr>
            <a:r>
              <a:rPr lang="mr-IN" sz="2600" b="1" dirty="0" smtClean="0">
                <a:solidFill>
                  <a:schemeClr val="accent3">
                    <a:lumMod val="75000"/>
                    <a:lumOff val="25000"/>
                  </a:schemeClr>
                </a:solidFill>
                <a:latin typeface="Arial Unicode MS" pitchFamily="34" charset="-128"/>
                <a:ea typeface="Arial Unicode MS" pitchFamily="34" charset="-128"/>
                <a:cs typeface="Arial Unicode MS" pitchFamily="34" charset="-128"/>
              </a:rPr>
              <a:t>४. कार्यक्षेत्र (</a:t>
            </a:r>
            <a:r>
              <a:rPr lang="en-GB" sz="2600" b="1" dirty="0" smtClean="0">
                <a:solidFill>
                  <a:schemeClr val="accent3">
                    <a:lumMod val="75000"/>
                    <a:lumOff val="25000"/>
                  </a:schemeClr>
                </a:solidFill>
                <a:latin typeface="Arial Unicode MS" pitchFamily="34" charset="-128"/>
                <a:ea typeface="Arial Unicode MS" pitchFamily="34" charset="-128"/>
                <a:cs typeface="Arial Unicode MS" pitchFamily="34" charset="-128"/>
              </a:rPr>
              <a:t>Area of Operation) : </a:t>
            </a:r>
            <a:endParaRPr lang="en-US" sz="2600" dirty="0" smtClean="0">
              <a:solidFill>
                <a:schemeClr val="accent3">
                  <a:lumMod val="75000"/>
                  <a:lumOff val="25000"/>
                </a:schemeClr>
              </a:solidFill>
              <a:latin typeface="Arial" pitchFamily="34" charset="0"/>
              <a:cs typeface="Arial" pitchFamily="34" charset="0"/>
            </a:endParaRPr>
          </a:p>
          <a:p>
            <a:pPr lvl="0" indent="457200" algn="just" eaLnBrk="0" fontAlgn="base" hangingPunct="0">
              <a:lnSpc>
                <a:spcPct val="150000"/>
              </a:lnSpc>
              <a:spcBef>
                <a:spcPct val="0"/>
              </a:spcBef>
              <a:spcAft>
                <a:spcPct val="0"/>
              </a:spcAft>
            </a:pPr>
            <a:r>
              <a:rPr lang="mr-IN" sz="2400" dirty="0" smtClean="0">
                <a:latin typeface="Arial Unicode MS" pitchFamily="34" charset="-128"/>
                <a:ea typeface="Arial Unicode MS" pitchFamily="34" charset="-128"/>
                <a:cs typeface="Arial Unicode MS" pitchFamily="34" charset="-128"/>
              </a:rPr>
              <a:t>	संस्थेच्या कार्यक्षेत्रासंदर्भातील मर्यादा तसेच संस्थेच्या जागेसंदर्भातील नोंदणी यांचा सदर प्रकरणात समावेश करण्यात आलेला आहे. </a:t>
            </a:r>
            <a:endParaRPr lang="en-US" sz="2400" dirty="0" smtClean="0">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R="0" indent="457200" algn="just" fontAlgn="base">
              <a:lnSpc>
                <a:spcPct val="150000"/>
              </a:lnSpc>
              <a:spcBef>
                <a:spcPct val="0"/>
              </a:spcBef>
              <a:spcAft>
                <a:spcPct val="0"/>
              </a:spcAft>
              <a:buClrTx/>
              <a:buSzTx/>
              <a:buFontTx/>
              <a:buNone/>
              <a:tabLst/>
            </a:pPr>
            <a:r>
              <a:rPr lang="mr-IN" sz="2600" b="1" dirty="0" smtClean="0">
                <a:solidFill>
                  <a:schemeClr val="accent3">
                    <a:lumMod val="75000"/>
                    <a:lumOff val="25000"/>
                  </a:schemeClr>
                </a:solidFill>
                <a:latin typeface="Arial Unicode MS" pitchFamily="34" charset="-128"/>
                <a:ea typeface="Arial Unicode MS" pitchFamily="34" charset="-128"/>
                <a:cs typeface="Arial Unicode MS" pitchFamily="34" charset="-128"/>
              </a:rPr>
              <a:t>५. संलग्नता (</a:t>
            </a:r>
            <a:r>
              <a:rPr lang="en-GB" sz="2600" b="1" dirty="0" smtClean="0">
                <a:solidFill>
                  <a:schemeClr val="accent3">
                    <a:lumMod val="75000"/>
                    <a:lumOff val="25000"/>
                  </a:schemeClr>
                </a:solidFill>
                <a:latin typeface="Arial Unicode MS" pitchFamily="34" charset="-128"/>
                <a:ea typeface="Arial Unicode MS" pitchFamily="34" charset="-128"/>
                <a:cs typeface="Arial Unicode MS" pitchFamily="34" charset="-128"/>
              </a:rPr>
              <a:t>Affiliation) : </a:t>
            </a:r>
            <a:endParaRPr lang="en-US" sz="2600" b="1" dirty="0" smtClean="0">
              <a:solidFill>
                <a:schemeClr val="accent3">
                  <a:lumMod val="75000"/>
                  <a:lumOff val="25000"/>
                </a:schemeClr>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सहकारी गृहनिर्माण संस्थेची नोंदणी झाल्यानंतर अशी संस्था संबंधित जिल्हा / प्रभाग/तालुका येथील सहकारी गृहनिर्माण महासंघ व जिल्हा मध्यवर्ती सहकारी बँकेची सभासद होऊन अशा निर्दिष्ट संस्थेच्या उपविधीतील तरतुदींच्या अनुषंगाने लागू होणाऱ्या सर्व रकमांचा वेळोवेळी भरणा करेल.</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04800" y="6410848"/>
            <a:ext cx="5486400" cy="447152"/>
          </a:xfrm>
        </p:spPr>
        <p:txBody>
          <a:bodyPr/>
          <a:lstStyle/>
          <a:p>
            <a:r>
              <a:rPr lang="en-US" smtClean="0"/>
              <a:t>Prof.  Mahadev  Kamble, Bhogawati Mahavidyalaya,Kurukali.</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24</a:t>
            </a:fld>
            <a:endParaRPr lang="en-US"/>
          </a:p>
        </p:txBody>
      </p:sp>
      <p:sp>
        <p:nvSpPr>
          <p:cNvPr id="57345" name="Rectangle 1"/>
          <p:cNvSpPr>
            <a:spLocks noChangeArrowheads="1"/>
          </p:cNvSpPr>
          <p:nvPr/>
        </p:nvSpPr>
        <p:spPr bwMode="auto">
          <a:xfrm>
            <a:off x="304800" y="124506"/>
            <a:ext cx="85344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chemeClr val="accent3">
                    <a:lumMod val="75000"/>
                    <a:lumOff val="25000"/>
                  </a:schemeClr>
                </a:solidFill>
                <a:effectLst/>
                <a:latin typeface="Times New Roman" pitchFamily="18" charset="0"/>
                <a:ea typeface="Arial Unicode MS" pitchFamily="34" charset="-128"/>
                <a:cs typeface="Arial Unicode MS" pitchFamily="34" charset="-128"/>
              </a:rPr>
              <a:t>६. संस्था निधी, तिचा उपयोग आणि गुंतवणूक </a:t>
            </a:r>
          </a:p>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3">
                    <a:lumMod val="75000"/>
                    <a:lumOff val="25000"/>
                  </a:schemeClr>
                </a:solidFill>
                <a:effectLst/>
                <a:latin typeface="Times New Roman" pitchFamily="18" charset="0"/>
                <a:ea typeface="Arial Unicode MS" pitchFamily="34" charset="-128"/>
                <a:cs typeface="Arial Unicode MS" pitchFamily="34" charset="-128"/>
              </a:rPr>
              <a:t>(</a:t>
            </a:r>
            <a:r>
              <a:rPr kumimoji="0" lang="en-GB" sz="2400" b="1" i="0" u="none" strike="noStrike" cap="none" normalizeH="0" baseline="0" dirty="0" smtClean="0">
                <a:ln>
                  <a:noFill/>
                </a:ln>
                <a:solidFill>
                  <a:schemeClr val="accent3">
                    <a:lumMod val="75000"/>
                    <a:lumOff val="25000"/>
                  </a:schemeClr>
                </a:solidFill>
                <a:effectLst/>
                <a:latin typeface="Times New Roman" pitchFamily="18" charset="0"/>
                <a:ea typeface="Arial Unicode MS" pitchFamily="34" charset="-128"/>
                <a:cs typeface="Times New Roman" pitchFamily="18" charset="0"/>
              </a:rPr>
              <a:t>Funds, Their Utilisation and Investment) : </a:t>
            </a:r>
            <a:endParaRPr kumimoji="0" lang="en-US" sz="2400" b="0" i="0" u="none" strike="noStrike" cap="none" normalizeH="0" baseline="0" dirty="0" smtClean="0">
              <a:ln>
                <a:noFill/>
              </a:ln>
              <a:solidFill>
                <a:schemeClr val="accent3">
                  <a:lumMod val="75000"/>
                  <a:lumOff val="25000"/>
                </a:schemeClr>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सदर प्रकरण एकूण सात पोटनियमांत विभागले असून यामध्ये उपविधी क्रमांक सात ते उपविधी क्रमांक पंधरा यांचा समावेश होतो. प्रामुख्याने संस्थेची भांडवल उभारणी व तिचा विनियोग याविषयक नियमांचा या प्रकरणात समावेश करण्यात आलेला आहे.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सदर प्रकरणातील नियम पुढीलप्रमाणे</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indent="457200" algn="just" fontAlgn="base">
              <a:lnSpc>
                <a:spcPct val="150000"/>
              </a:lnSpc>
              <a:spcBef>
                <a:spcPct val="0"/>
              </a:spcBef>
              <a:spcAft>
                <a:spcPct val="0"/>
              </a:spcAft>
            </a:pPr>
            <a:r>
              <a:rPr lang="mr-IN" sz="2400" b="1" dirty="0" smtClean="0">
                <a:solidFill>
                  <a:srgbClr val="F254D4"/>
                </a:solidFill>
                <a:latin typeface="Times New Roman" pitchFamily="18" charset="0"/>
                <a:ea typeface="Arial Unicode MS" pitchFamily="34" charset="-128"/>
                <a:cs typeface="Arial Unicode MS" pitchFamily="34" charset="-128"/>
              </a:rPr>
              <a:t>(अ) निधीची उभारणी : </a:t>
            </a:r>
            <a:endParaRPr lang="en-US" sz="2400" b="1" dirty="0" smtClean="0">
              <a:solidFill>
                <a:srgbClr val="F254D4"/>
              </a:solidFill>
              <a:latin typeface="Times New Roman" pitchFamily="18" charset="0"/>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संस्थेला आपला निधी प्रवेश शुल्क, भाग विक्री, कर्ज अथवा ठेवी स्वरूपात, ऐच्छिक देगणी रूपाने, इमारत अंशदानाद्वारे, मोकळ्या जागा भाडेपट्टीने देऊन किंवा परवानगी दिलेल्या अन्य पद्धतीने उभारता येईल.</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04800" y="6410848"/>
            <a:ext cx="5715000" cy="447152"/>
          </a:xfrm>
        </p:spPr>
        <p:txBody>
          <a:bodyPr/>
          <a:lstStyle/>
          <a:p>
            <a:r>
              <a:rPr lang="en-US" smtClean="0"/>
              <a:t>Prof.  Mahadev  Kamble, Bhogawati Mahavidyalaya,Kurukali.</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25</a:t>
            </a:fld>
            <a:endParaRPr lang="en-US"/>
          </a:p>
        </p:txBody>
      </p:sp>
      <p:sp>
        <p:nvSpPr>
          <p:cNvPr id="58369" name="Rectangle 1"/>
          <p:cNvSpPr>
            <a:spLocks noChangeArrowheads="1"/>
          </p:cNvSpPr>
          <p:nvPr/>
        </p:nvSpPr>
        <p:spPr bwMode="auto">
          <a:xfrm>
            <a:off x="228600" y="191408"/>
            <a:ext cx="8534400" cy="62093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400" b="1" dirty="0" smtClean="0">
                <a:solidFill>
                  <a:srgbClr val="F254D4"/>
                </a:solidFill>
                <a:latin typeface="Times New Roman" pitchFamily="18" charset="0"/>
                <a:ea typeface="Arial Unicode MS" pitchFamily="34" charset="-128"/>
                <a:cs typeface="Arial Unicode MS" pitchFamily="34" charset="-128"/>
              </a:rPr>
              <a:t>(ब) भागभांडवल : </a:t>
            </a:r>
            <a:endParaRPr lang="en-US" sz="2400" b="1" dirty="0" smtClean="0">
              <a:solidFill>
                <a:srgbClr val="F254D4"/>
              </a:solidFill>
              <a:latin typeface="Times New Roman" pitchFamily="18" charset="0"/>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अधिकृत भांडवल व त्या संदर्भात सदस्यांना देण्यात येणाऱ्या भागांची संख्या व मूल्य दर्शविणारे भागपत्र देण्यासंदर्भातील सदर नियम आहे.</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mr-IN" sz="2400" b="1" dirty="0" smtClean="0">
                <a:solidFill>
                  <a:srgbClr val="F254D4"/>
                </a:solidFill>
                <a:latin typeface="Times New Roman" pitchFamily="18" charset="0"/>
                <a:ea typeface="Arial Unicode MS" pitchFamily="34" charset="-128"/>
                <a:cs typeface="Arial Unicode MS" pitchFamily="34" charset="-128"/>
              </a:rPr>
              <a:t>(क) दायित्व मर्यादा : </a:t>
            </a:r>
            <a:endParaRPr lang="en-US" sz="2400" b="1" dirty="0" smtClean="0">
              <a:solidFill>
                <a:srgbClr val="F254D4"/>
              </a:solidFill>
              <a:latin typeface="Times New Roman" pitchFamily="18" charset="0"/>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निधी उभारण्यासाठी संस्थेद्वारे स्वीकारण्यात येणाऱ्या ठेवी अथवा घेतली जाणारी कर्जे यातून उद्भवणाऱ्या दायित्वाची निश्चिती करणे व त्यावर मर्यादा आणणे सदर नियमांतर्गत नमूद करण्यात आले आहे.</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indent="457200" algn="just" eaLnBrk="0" fontAlgn="base" hangingPunct="0">
              <a:lnSpc>
                <a:spcPct val="150000"/>
              </a:lnSpc>
              <a:spcBef>
                <a:spcPct val="0"/>
              </a:spcBef>
              <a:spcAft>
                <a:spcPct val="0"/>
              </a:spcAft>
            </a:pPr>
            <a:r>
              <a:rPr lang="mr-IN" sz="2400" b="1" dirty="0" smtClean="0">
                <a:solidFill>
                  <a:srgbClr val="F254D4"/>
                </a:solidFill>
                <a:latin typeface="Times New Roman" pitchFamily="18" charset="0"/>
                <a:ea typeface="Arial Unicode MS" pitchFamily="34" charset="-128"/>
                <a:cs typeface="Arial Unicode MS" pitchFamily="34" charset="-128"/>
              </a:rPr>
              <a:t>(ड) राखीव निधी उभारणी : </a:t>
            </a:r>
            <a:endParaRPr lang="en-US" sz="2400" b="1" dirty="0" smtClean="0">
              <a:solidFill>
                <a:srgbClr val="F254D4"/>
              </a:solidFill>
              <a:latin typeface="Times New Roman" pitchFamily="18" charset="0"/>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संस्थेच्या राखीव निधीत समावेश करावयाच्या बाबी सदर नियमात दिलेल्या आहेत.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04800" y="6410848"/>
            <a:ext cx="5638800" cy="447152"/>
          </a:xfrm>
        </p:spPr>
        <p:txBody>
          <a:bodyPr/>
          <a:lstStyle/>
          <a:p>
            <a:r>
              <a:rPr lang="en-US" smtClean="0"/>
              <a:t>Prof.  Mahadev  Kamble, Bhogawati Mahavidyalaya,Kurukali.</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26</a:t>
            </a:fld>
            <a:endParaRPr lang="en-US"/>
          </a:p>
        </p:txBody>
      </p:sp>
      <p:sp>
        <p:nvSpPr>
          <p:cNvPr id="59393" name="Rectangle 1"/>
          <p:cNvSpPr>
            <a:spLocks noChangeArrowheads="1"/>
          </p:cNvSpPr>
          <p:nvPr/>
        </p:nvSpPr>
        <p:spPr bwMode="auto">
          <a:xfrm>
            <a:off x="304800" y="270175"/>
            <a:ext cx="8534400" cy="59670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400" b="1" dirty="0" smtClean="0">
                <a:solidFill>
                  <a:srgbClr val="F254D4"/>
                </a:solidFill>
                <a:latin typeface="Times New Roman" pitchFamily="18" charset="0"/>
                <a:ea typeface="Arial Unicode MS" pitchFamily="34" charset="-128"/>
                <a:cs typeface="Arial Unicode MS" pitchFamily="34" charset="-128"/>
              </a:rPr>
              <a:t>(इ) इतर निधी उभारणी : </a:t>
            </a:r>
            <a:endParaRPr lang="en-US" sz="2400" b="1" dirty="0" smtClean="0">
              <a:solidFill>
                <a:srgbClr val="F254D4"/>
              </a:solidFill>
              <a:latin typeface="Times New Roman" pitchFamily="18" charset="0"/>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संस्थेद्वारे उभे केले जाणारे इतर निधी जसे दुरुस्ती व देखभाल निधी, प्रमुख दुरुस्ती निधी, संस्था कर्ज निवारण निधी, शिक्षण व प्रशिक्षण निधी या संदर्भातील सदर नियम आहे. </a:t>
            </a:r>
            <a:endParaRPr kumimoji="0" lang="en-US"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Arial" pitchFamily="34" charset="0"/>
              <a:cs typeface="Arial" pitchFamily="34" charset="0"/>
            </a:endParaRPr>
          </a:p>
          <a:p>
            <a:pPr indent="457200" algn="just" fontAlgn="base">
              <a:lnSpc>
                <a:spcPct val="150000"/>
              </a:lnSpc>
              <a:spcBef>
                <a:spcPct val="0"/>
              </a:spcBef>
              <a:spcAft>
                <a:spcPct val="0"/>
              </a:spcAft>
            </a:pPr>
            <a:r>
              <a:rPr lang="mr-IN" sz="2400" b="1" dirty="0" smtClean="0">
                <a:solidFill>
                  <a:srgbClr val="F254D4"/>
                </a:solidFill>
                <a:latin typeface="Times New Roman" pitchFamily="18" charset="0"/>
                <a:ea typeface="Arial Unicode MS" pitchFamily="34" charset="-128"/>
                <a:cs typeface="Arial Unicode MS" pitchFamily="34" charset="-128"/>
              </a:rPr>
              <a:t>(फ) निधीचा विनियोग : </a:t>
            </a:r>
            <a:endParaRPr lang="en-US" sz="2400" b="1" dirty="0" smtClean="0">
              <a:solidFill>
                <a:srgbClr val="F254D4"/>
              </a:solidFill>
              <a:latin typeface="Times New Roman" pitchFamily="18" charset="0"/>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संस्थेद्वारे उभ्या करण्यात आलेल्या निधीच्या विनियोगासंदर्भात सदर नियम असून या नियमानुसार संस्थेच्या सर्वसाधारण सभेची मंजुरी कोणत्याही निधीच्या विनियोगासाठी आवश्यक असेल.</a:t>
            </a:r>
            <a:endParaRPr kumimoji="0" lang="en-US"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mr-IN" sz="2400" b="1" dirty="0" smtClean="0">
                <a:solidFill>
                  <a:srgbClr val="F254D4"/>
                </a:solidFill>
                <a:latin typeface="Times New Roman" pitchFamily="18" charset="0"/>
                <a:ea typeface="Arial Unicode MS" pitchFamily="34" charset="-128"/>
                <a:cs typeface="Arial Unicode MS" pitchFamily="34" charset="-128"/>
              </a:rPr>
              <a:t> (य) निधीतील रकमांची गुंतवणूक : </a:t>
            </a:r>
            <a:r>
              <a:rPr kumimoji="0" lang="en-US"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संस्थेकडील वापरात नसलेल्या निधीच्या गुंतवणुकीसंदर्भात सदर नियम आहे. </a:t>
            </a:r>
            <a:endParaRPr kumimoji="0" lang="mr-IN" sz="23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04800" y="6410848"/>
            <a:ext cx="4724400" cy="447152"/>
          </a:xfrm>
        </p:spPr>
        <p:txBody>
          <a:bodyPr/>
          <a:lstStyle/>
          <a:p>
            <a:r>
              <a:rPr lang="en-US" smtClean="0"/>
              <a:t>Prof.  Mahadev  Kamble, Bhogawati Mahavidyalaya,Kurukali.</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27</a:t>
            </a:fld>
            <a:endParaRPr lang="en-US"/>
          </a:p>
        </p:txBody>
      </p:sp>
      <p:sp>
        <p:nvSpPr>
          <p:cNvPr id="60417" name="Rectangle 1"/>
          <p:cNvSpPr>
            <a:spLocks noChangeArrowheads="1"/>
          </p:cNvSpPr>
          <p:nvPr/>
        </p:nvSpPr>
        <p:spPr bwMode="auto">
          <a:xfrm>
            <a:off x="228600" y="408087"/>
            <a:ext cx="86868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3">
                    <a:lumMod val="75000"/>
                    <a:lumOff val="25000"/>
                  </a:schemeClr>
                </a:solidFill>
                <a:effectLst/>
                <a:latin typeface="Arial Unicode MS" pitchFamily="34" charset="-128"/>
                <a:ea typeface="Arial Unicode MS" pitchFamily="34" charset="-128"/>
                <a:cs typeface="Arial Unicode MS" pitchFamily="34" charset="-128"/>
              </a:rPr>
              <a:t>७. संस्था सभासद, त्यांचे हक्क, जबाबदाऱ्या व दायित्वे </a:t>
            </a:r>
            <a:endParaRPr kumimoji="0" lang="en-US" sz="2400" b="1" i="0" u="none" strike="noStrike" cap="none" normalizeH="0" baseline="0" dirty="0" smtClean="0">
              <a:ln>
                <a:noFill/>
              </a:ln>
              <a:solidFill>
                <a:schemeClr val="accent3">
                  <a:lumMod val="75000"/>
                  <a:lumOff val="25000"/>
                </a:schemeClr>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3">
                    <a:lumMod val="75000"/>
                    <a:lumOff val="25000"/>
                  </a:schemeClr>
                </a:solidFill>
                <a:effectLst/>
                <a:latin typeface="Times New Roman" pitchFamily="18" charset="0"/>
                <a:ea typeface="Arial Unicode MS" pitchFamily="34" charset="-128"/>
                <a:cs typeface="Arial Unicode MS" pitchFamily="34" charset="-128"/>
              </a:rPr>
              <a:t>(</a:t>
            </a:r>
            <a:r>
              <a:rPr kumimoji="0" lang="en-GB" sz="2400" b="1" i="0" u="none" strike="noStrike" cap="none" normalizeH="0" baseline="0" dirty="0" smtClean="0">
                <a:ln>
                  <a:noFill/>
                </a:ln>
                <a:solidFill>
                  <a:schemeClr val="accent3">
                    <a:lumMod val="75000"/>
                    <a:lumOff val="25000"/>
                  </a:schemeClr>
                </a:solidFill>
                <a:effectLst/>
                <a:latin typeface="Times New Roman" pitchFamily="18" charset="0"/>
                <a:ea typeface="Arial Unicode MS" pitchFamily="34" charset="-128"/>
                <a:cs typeface="Times New Roman" pitchFamily="18" charset="0"/>
              </a:rPr>
              <a:t>Members, their Rights Responsibilities and Liabilities) :</a:t>
            </a:r>
            <a:endParaRPr kumimoji="0" lang="en-US" sz="2400" b="0" i="0" u="none" strike="noStrike" cap="none" normalizeH="0" baseline="0" dirty="0" smtClean="0">
              <a:ln>
                <a:noFill/>
              </a:ln>
              <a:solidFill>
                <a:schemeClr val="accent3">
                  <a:lumMod val="75000"/>
                  <a:lumOff val="25000"/>
                </a:schemeClr>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पोटनियम क्रमांक १६ ते ४२ अंतर्गत सहकारी गृहनिर्माण संस्थेच्या सभासदांचे हक्क, जबाबदाऱ्या व दायित्वे विशद करण्यात आलेली आहेत. सदर नियम पुढीलप्रमाणे</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(अ) सदस्यांचे वर्ग : </a:t>
            </a:r>
            <a:endParaRPr kumimoji="0" lang="en-US" sz="2400" b="1" i="0" u="none" strike="noStrike" cap="none" normalizeH="0" baseline="0" dirty="0" smtClean="0">
              <a:ln>
                <a:noFill/>
              </a:ln>
              <a:solidFill>
                <a:srgbClr val="F254D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संस्था सदस्यांचे सदस्य व सहयोगी सदस्य आणि नाममात्र सभासद असे दोन वर्ग असतील.</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04800" y="6410848"/>
            <a:ext cx="4953000" cy="218552"/>
          </a:xfrm>
        </p:spPr>
        <p:txBody>
          <a:bodyPr/>
          <a:lstStyle/>
          <a:p>
            <a:r>
              <a:rPr lang="en-US" smtClean="0"/>
              <a:t>Prof.  Mahadev  Kamble, Bhogawati Mahavidyalaya,Kurukali.</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28</a:t>
            </a:fld>
            <a:endParaRPr lang="en-US"/>
          </a:p>
        </p:txBody>
      </p:sp>
      <p:sp>
        <p:nvSpPr>
          <p:cNvPr id="62465" name="Rectangle 1"/>
          <p:cNvSpPr>
            <a:spLocks noChangeArrowheads="1"/>
          </p:cNvSpPr>
          <p:nvPr/>
        </p:nvSpPr>
        <p:spPr bwMode="auto">
          <a:xfrm>
            <a:off x="228600" y="170672"/>
            <a:ext cx="86868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(ब) सदस्यत्व पात्रता : </a:t>
            </a:r>
            <a:endParaRPr kumimoji="0" lang="en-US" sz="2400" b="0" i="0" u="none" strike="noStrike" cap="none" normalizeH="0" baseline="0" dirty="0" smtClean="0">
              <a:ln>
                <a:noFill/>
              </a:ln>
              <a:solidFill>
                <a:srgbClr val="F254D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भारतीय करार कायदा, १८७२, संस्था नोंदणी कायदा, १८६० आणि महाराष्ट्र सहकारी संस्था कायदा, १९६० अंतर्गत येणारी सक्षम व्यक्ती अथवा संस्था, राज्य शासन किंवा केंद्र सरकार, स्थानिक प्राधिकरण व सार्वजनिक विश्वस्त मंडळ कायद्याअंतर्गत नोंदणीकृत विश्वस्त मंडळ यांच्याखेरीज कोणालाही संस्था सदस्यत्वासाठी मान्यता दिली जाणार नाही. इतर व्यक्ती व संस्था सदस्यत्व यांच्याबाबतीत निर्णय हा लागू होणाऱ्या अधिनियमाद्वारे घेण्यात येईल.</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(क) सदस्यत्वासाठीच्या अटी: </a:t>
            </a:r>
            <a:endParaRPr kumimoji="0" lang="en-US" sz="2400" b="0" i="0" u="none" strike="noStrike" cap="none" normalizeH="0" baseline="0" dirty="0" smtClean="0">
              <a:ln>
                <a:noFill/>
              </a:ln>
              <a:solidFill>
                <a:srgbClr val="F254D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गृहनिर्माण सहकारी संस्थेचे सभासद होण्यासाठी पात्र प्रत्येक व्यक्ती आणि संस्थेसाठीच्या अटी सदर नियमात दिलेल्या आहेत.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04800" y="6410848"/>
            <a:ext cx="5410200" cy="142352"/>
          </a:xfrm>
        </p:spPr>
        <p:txBody>
          <a:bodyPr/>
          <a:lstStyle/>
          <a:p>
            <a:r>
              <a:rPr lang="en-US" smtClean="0"/>
              <a:t>Prof.  Mahadev  Kamble, Bhogawati Mahavidyalaya,Kurukali.</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29</a:t>
            </a:fld>
            <a:endParaRPr lang="en-US"/>
          </a:p>
        </p:txBody>
      </p:sp>
      <p:sp>
        <p:nvSpPr>
          <p:cNvPr id="63489" name="Rectangle 1"/>
          <p:cNvSpPr>
            <a:spLocks noChangeArrowheads="1"/>
          </p:cNvSpPr>
          <p:nvPr/>
        </p:nvSpPr>
        <p:spPr bwMode="auto">
          <a:xfrm>
            <a:off x="304800" y="304086"/>
            <a:ext cx="84582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ड) सभासदांचे हक्क व कर्तव्य </a:t>
            </a:r>
            <a:endParaRPr kumimoji="0" lang="en-US" sz="24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rgbClr val="F254D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गृहनिर्माण संस्थेच्या सभासदाला त्याचे हक्क त्यांनी संबंधित संस्थेला सदस्यत्वासाठी आवश्यक रक्कम दिल्याशिवाय किंवा असे हितसंबंध संपादित केल्याशिवाय मिळणार नाहीत. संस्था सभासदाला प्राप्त होणान्या हक्कात संस्था उपविधी लेख परीक्षण अहवालाची प्रत मिळविणे, तसेच इतर पुस्तके व व अभिलेख पाहण्यासाठी वा त्या या प्रती मिळविणे, सदनिका वाटप पत्रातील अटी व शर्तीच्या अधीन राहून सदनिका भोगवटाचा हक्क इत्यादी हक्कांचा समावेश होतो.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04800" y="6339840"/>
            <a:ext cx="4800600" cy="518160"/>
          </a:xfrm>
        </p:spPr>
        <p:txBody>
          <a:bodyPr/>
          <a:lstStyle/>
          <a:p>
            <a:r>
              <a:rPr lang="en-US" smtClean="0"/>
              <a:t>Prof.  Mahadev  Kamble, Bhogawati Mahavidyalaya,Kurukali.</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3</a:t>
            </a:fld>
            <a:endParaRPr lang="en-US"/>
          </a:p>
        </p:txBody>
      </p:sp>
      <p:sp>
        <p:nvSpPr>
          <p:cNvPr id="36865" name="Rectangle 1"/>
          <p:cNvSpPr>
            <a:spLocks noChangeArrowheads="1"/>
          </p:cNvSpPr>
          <p:nvPr/>
        </p:nvSpPr>
        <p:spPr bwMode="auto">
          <a:xfrm>
            <a:off x="228600" y="200706"/>
            <a:ext cx="86868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B050"/>
                </a:solidFill>
                <a:effectLst/>
                <a:latin typeface="Times New Roman" pitchFamily="18" charset="0"/>
                <a:ea typeface="Arial Unicode MS" pitchFamily="34" charset="-128"/>
                <a:cs typeface="Arial Unicode MS" pitchFamily="34" charset="-128"/>
              </a:rPr>
              <a:t>सहकारी गृहनिर्माण संस्था : अर्थ, व्याख्या </a:t>
            </a:r>
            <a:endParaRPr kumimoji="0" lang="en-US" sz="2800" b="1" i="0" u="none" strike="noStrike" cap="none" normalizeH="0" baseline="0" dirty="0" smtClean="0">
              <a:ln>
                <a:noFill/>
              </a:ln>
              <a:solidFill>
                <a:srgbClr val="00B050"/>
              </a:solidFill>
              <a:effectLst/>
              <a:latin typeface="Times New Roman" pitchFamily="18" charset="0"/>
              <a:ea typeface="Arial Unicode MS" pitchFamily="34" charset="-128"/>
              <a:cs typeface="Times New Roman" pitchFamily="18" charset="0"/>
            </a:endParaRPr>
          </a:p>
          <a:p>
            <a:pPr marL="0" marR="0" lvl="0" indent="457200" algn="ctr" defTabSz="914400" rtl="0" eaLnBrk="1" fontAlgn="base" latinLnBrk="0" hangingPunct="1">
              <a:lnSpc>
                <a:spcPct val="150000"/>
              </a:lnSpc>
              <a:spcBef>
                <a:spcPct val="0"/>
              </a:spcBef>
              <a:spcAft>
                <a:spcPct val="0"/>
              </a:spcAft>
              <a:buClrTx/>
              <a:buSzTx/>
              <a:buFontTx/>
              <a:buNone/>
              <a:tabLst/>
            </a:pPr>
            <a:r>
              <a:rPr kumimoji="0" lang="en-GB" sz="2400" b="1" i="0" u="none" strike="noStrike" cap="none" normalizeH="0" baseline="0" dirty="0" smtClean="0">
                <a:ln>
                  <a:noFill/>
                </a:ln>
                <a:solidFill>
                  <a:srgbClr val="00B050"/>
                </a:solidFill>
                <a:effectLst/>
                <a:latin typeface="Times New Roman" pitchFamily="18" charset="0"/>
                <a:ea typeface="Arial Unicode MS" pitchFamily="34" charset="-128"/>
                <a:cs typeface="Times New Roman" pitchFamily="18" charset="0"/>
              </a:rPr>
              <a:t>(Co-operative Housing Societies: Meaning, Definition)</a:t>
            </a:r>
            <a:endParaRPr kumimoji="0" lang="en-US" sz="2400" b="0" i="0" u="none" strike="noStrike" cap="none" normalizeH="0" baseline="0" dirty="0" smtClean="0">
              <a:ln>
                <a:noFill/>
              </a:ln>
              <a:solidFill>
                <a:srgbClr val="00B050"/>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निवाऱ्याची समान गरज असणाऱ्या मर्यादित किंवा नियमित उत्पन्न गटातील व्यक्तींनी गृहनिर्माण करण्यासाठी स्वेच्छेने सहकारी तत्त्वावर स्थापन केलेल्या संस्थेस सहकारी गृहनिर्माण संस्था असे म्हणतात."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महाराष्ट्र सहकारी संस्था कायदा, १९६० नुसार, </a:t>
            </a:r>
            <a:r>
              <a:rPr kumimoji="0" lang="mr-IN" sz="2400" b="0" i="0" u="none" strike="noStrike" cap="none" normalizeH="0" baseline="0" dirty="0" smtClean="0">
                <a:ln>
                  <a:noFill/>
                </a:ln>
                <a:solidFill>
                  <a:schemeClr val="tx1"/>
                </a:solidFill>
                <a:effectLst/>
                <a:latin typeface="Calibri"/>
                <a:ea typeface="Arial Unicode MS" pitchFamily="34" charset="-128"/>
                <a:cs typeface="Arial Unicode MS" pitchFamily="34" charset="-128"/>
              </a:rPr>
              <a:t>“</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गृहनिर्माण संस्था म्हणजे आपल्या सदस्यांना गृहनिर्माणासाठी खुले भूखंड, राहण्याची घरे किंवा सदनिका यांची तरतूद करणे किंवा जर घरांसाठी खुले भूखंड, राहण्याची घरे किंवा सदनिका अगोदरच संपादन करण्यात आल्या असतील तर आपल्या सदस्यांना सर्वसामान्य सुखसोई व सेवा पुरविणे हे ज्या संस्थेचे उद्दिष्ट असेल अशी संस्था होय.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04800" y="6410848"/>
            <a:ext cx="4572000" cy="447152"/>
          </a:xfrm>
        </p:spPr>
        <p:txBody>
          <a:bodyPr/>
          <a:lstStyle/>
          <a:p>
            <a:r>
              <a:rPr lang="en-US" smtClean="0"/>
              <a:t>Prof.  Mahadev  Kamble, Bhogawati Mahavidyalaya,Kurukali.</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30</a:t>
            </a:fld>
            <a:endParaRPr lang="en-US"/>
          </a:p>
        </p:txBody>
      </p:sp>
      <p:sp>
        <p:nvSpPr>
          <p:cNvPr id="64513" name="Rectangle 1"/>
          <p:cNvSpPr>
            <a:spLocks noChangeArrowheads="1"/>
          </p:cNvSpPr>
          <p:nvPr/>
        </p:nvSpPr>
        <p:spPr bwMode="auto">
          <a:xfrm>
            <a:off x="304800" y="124506"/>
            <a:ext cx="85344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chemeClr val="accent3">
                    <a:lumMod val="75000"/>
                    <a:lumOff val="25000"/>
                  </a:schemeClr>
                </a:solidFill>
                <a:effectLst/>
                <a:latin typeface="Arial Unicode MS" pitchFamily="34" charset="-128"/>
                <a:ea typeface="Arial Unicode MS" pitchFamily="34" charset="-128"/>
                <a:cs typeface="Arial Unicode MS" pitchFamily="34" charset="-128"/>
              </a:rPr>
              <a:t>८. सदस्यांच्या जबाबदाऱ्या व दायित्वे </a:t>
            </a:r>
            <a:endParaRPr kumimoji="0" lang="en-US" sz="2600" b="1" i="0" u="none" strike="noStrike" cap="none" normalizeH="0" baseline="0" dirty="0" smtClean="0">
              <a:ln>
                <a:noFill/>
              </a:ln>
              <a:solidFill>
                <a:schemeClr val="accent3">
                  <a:lumMod val="75000"/>
                  <a:lumOff val="25000"/>
                </a:schemeClr>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3">
                    <a:lumMod val="75000"/>
                    <a:lumOff val="25000"/>
                  </a:schemeClr>
                </a:solidFill>
                <a:effectLst/>
                <a:latin typeface="Times New Roman" pitchFamily="18" charset="0"/>
                <a:ea typeface="Arial Unicode MS" pitchFamily="34" charset="-128"/>
                <a:cs typeface="Arial Unicode MS" pitchFamily="34" charset="-128"/>
              </a:rPr>
              <a:t>(</a:t>
            </a:r>
            <a:r>
              <a:rPr kumimoji="0" lang="en-GB" sz="2400" b="1" i="0" u="none" strike="noStrike" cap="none" normalizeH="0" baseline="0" dirty="0" smtClean="0">
                <a:ln>
                  <a:noFill/>
                </a:ln>
                <a:solidFill>
                  <a:schemeClr val="accent3">
                    <a:lumMod val="75000"/>
                    <a:lumOff val="25000"/>
                  </a:schemeClr>
                </a:solidFill>
                <a:effectLst/>
                <a:latin typeface="Times New Roman" pitchFamily="18" charset="0"/>
                <a:ea typeface="Arial Unicode MS" pitchFamily="34" charset="-128"/>
                <a:cs typeface="Times New Roman" pitchFamily="18" charset="0"/>
              </a:rPr>
              <a:t>Responsibilities and </a:t>
            </a:r>
            <a:r>
              <a:rPr lang="en-GB" sz="2400" b="1" dirty="0" smtClean="0">
                <a:solidFill>
                  <a:schemeClr val="accent3">
                    <a:lumMod val="75000"/>
                    <a:lumOff val="25000"/>
                  </a:schemeClr>
                </a:solidFill>
                <a:latin typeface="Times New Roman" pitchFamily="18" charset="0"/>
                <a:ea typeface="Arial Unicode MS" pitchFamily="34" charset="-128"/>
                <a:cs typeface="Times New Roman" pitchFamily="18" charset="0"/>
              </a:rPr>
              <a:t>l</a:t>
            </a:r>
            <a:r>
              <a:rPr kumimoji="0" lang="en-GB" sz="2400" b="1" i="0" u="none" strike="noStrike" cap="none" normalizeH="0" baseline="0" dirty="0" smtClean="0">
                <a:ln>
                  <a:noFill/>
                </a:ln>
                <a:solidFill>
                  <a:schemeClr val="accent3">
                    <a:lumMod val="75000"/>
                    <a:lumOff val="25000"/>
                  </a:schemeClr>
                </a:solidFill>
                <a:effectLst/>
                <a:latin typeface="Times New Roman" pitchFamily="18" charset="0"/>
                <a:ea typeface="Arial Unicode MS" pitchFamily="34" charset="-128"/>
                <a:cs typeface="Times New Roman" pitchFamily="18" charset="0"/>
              </a:rPr>
              <a:t>iabilities of Members</a:t>
            </a:r>
            <a:r>
              <a:rPr kumimoji="0" lang="en-GB" sz="2400" b="0" i="0" u="none" strike="noStrike" cap="none" normalizeH="0" baseline="0" dirty="0" smtClean="0">
                <a:ln>
                  <a:noFill/>
                </a:ln>
                <a:solidFill>
                  <a:schemeClr val="accent3">
                    <a:lumMod val="75000"/>
                    <a:lumOff val="25000"/>
                  </a:schemeClr>
                </a:solidFill>
                <a:effectLst/>
                <a:latin typeface="Times New Roman" pitchFamily="18" charset="0"/>
                <a:ea typeface="Arial Unicode MS" pitchFamily="34" charset="-128"/>
                <a:cs typeface="Times New Roman" pitchFamily="18" charset="0"/>
              </a:rPr>
              <a:t>) </a:t>
            </a:r>
            <a:endParaRPr kumimoji="0" lang="en-US" sz="2400" b="0" i="0" u="none" strike="noStrike" cap="none" normalizeH="0" baseline="0" dirty="0" smtClean="0">
              <a:ln>
                <a:noFill/>
              </a:ln>
              <a:solidFill>
                <a:schemeClr val="accent3">
                  <a:lumMod val="75000"/>
                  <a:lumOff val="25000"/>
                </a:schemeClr>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पोटनियम क्रमांक ४४ ते ६२ अंतर्गत गृहनिर्माण संस्थेच्या सभासदांच्या जबाबदाऱ्या व दायित्वे विशद करण्यात आलेली आहेत. सदर पोटनियमांतर्गत येणारे नियम पुढीलप्रमाणे</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 संस्था सदस्याकडून होणारा सदनिकेचा वापर, रखरखाव, त्यातील फेरबदल तसेच सदनिकेचा उपयोग या संदर्भात पोटनियम क्रमांक ४४ ते ४७ अंतर्गत नियम देण्यात आलेले आहेत.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 गृहनिर्माण सहकारी संस्थेतून कोणत्या परिस्थितीत एखाद्या सभासदाला काढता येईल त्या संदर्भातील नियम व कार्यपद्धती पोटनियम क्रमांक ४८ ते ५४ अंतर्गत देण्यात आलेली आहे.</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04800" y="6410848"/>
            <a:ext cx="5257800" cy="218552"/>
          </a:xfrm>
        </p:spPr>
        <p:txBody>
          <a:bodyPr/>
          <a:lstStyle/>
          <a:p>
            <a:r>
              <a:rPr lang="en-US" smtClean="0"/>
              <a:t>Prof.  Mahadev  Kamble, Bhogawati Mahavidyalaya,Kurukali.</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31</a:t>
            </a:fld>
            <a:endParaRPr lang="en-US"/>
          </a:p>
        </p:txBody>
      </p:sp>
      <p:sp>
        <p:nvSpPr>
          <p:cNvPr id="65537" name="Rectangle 1"/>
          <p:cNvSpPr>
            <a:spLocks noChangeArrowheads="1"/>
          </p:cNvSpPr>
          <p:nvPr/>
        </p:nvSpPr>
        <p:spPr bwMode="auto">
          <a:xfrm>
            <a:off x="228600" y="265122"/>
            <a:ext cx="8610600" cy="56784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chemeClr val="accent3">
                    <a:lumMod val="75000"/>
                    <a:lumOff val="25000"/>
                  </a:schemeClr>
                </a:solidFill>
                <a:effectLst/>
                <a:latin typeface="Times New Roman" pitchFamily="18" charset="0"/>
                <a:ea typeface="Arial Unicode MS" pitchFamily="34" charset="-128"/>
                <a:cs typeface="Arial Unicode MS" pitchFamily="34" charset="-128"/>
              </a:rPr>
              <a:t>९. संस्थेची शुल्क आकारणी (</a:t>
            </a:r>
            <a:r>
              <a:rPr kumimoji="0" lang="en-GB" sz="2600" b="1" i="0" u="none" strike="noStrike" cap="none" normalizeH="0" baseline="0" dirty="0" smtClean="0">
                <a:ln>
                  <a:noFill/>
                </a:ln>
                <a:solidFill>
                  <a:schemeClr val="accent3">
                    <a:lumMod val="75000"/>
                    <a:lumOff val="25000"/>
                  </a:schemeClr>
                </a:solidFill>
                <a:effectLst/>
                <a:latin typeface="Times New Roman" pitchFamily="18" charset="0"/>
                <a:ea typeface="Arial Unicode MS" pitchFamily="34" charset="-128"/>
                <a:cs typeface="Times New Roman" pitchFamily="18" charset="0"/>
              </a:rPr>
              <a:t>Levy of charges of society) : </a:t>
            </a:r>
            <a:endParaRPr kumimoji="0" lang="en-US" sz="2600" b="0" i="0" u="none" strike="noStrike" cap="none" normalizeH="0" baseline="0" dirty="0" smtClean="0">
              <a:ln>
                <a:noFill/>
              </a:ln>
              <a:solidFill>
                <a:schemeClr val="accent3">
                  <a:lumMod val="75000"/>
                  <a:lumOff val="25000"/>
                </a:schemeClr>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गृहनिर्माण संस्थेद्वारे आकारल्या जाणाऱ्या शुल्कात समाविष्ट असणारी शुल्के तसेच या अंतर्गत मिळणाऱ्या सेवा खर्चाची विभागणी, संस्थेच्या खर्चाची सदस्यांमध्ये होणारी विभागणी, प्रत्येक सदनिकेच्या संबंधात समितीद्वारे करण्यात येणारी खर्चाची निश्चिती, संस्थेद्वारे करावयाच्या दुरुस्ती व देखभाल या संदर्भातील नियम तसेच संस्थेद्वारे आकारल्या जाणाऱ्या शुल्कासंदर्भात उद्भवणाऱ्या इतर बाबी जसे शुल्क जमा करण्याची प्रक्रिया, थकीत शुल्क व त्यावर आकारावयाचे व्याज आणि इतर नियम सदर प्रकरणात दिलेले आहेत.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04800" y="6410848"/>
            <a:ext cx="4343400" cy="447152"/>
          </a:xfrm>
        </p:spPr>
        <p:txBody>
          <a:bodyPr/>
          <a:lstStyle/>
          <a:p>
            <a:r>
              <a:rPr lang="en-US" smtClean="0"/>
              <a:t>Prof.  Mahadev  Kamble, Bhogawati Mahavidyalaya,Kurukali.</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32</a:t>
            </a:fld>
            <a:endParaRPr lang="en-US"/>
          </a:p>
        </p:txBody>
      </p:sp>
      <p:sp>
        <p:nvSpPr>
          <p:cNvPr id="1025" name="Rectangle 1"/>
          <p:cNvSpPr>
            <a:spLocks noChangeArrowheads="1"/>
          </p:cNvSpPr>
          <p:nvPr/>
        </p:nvSpPr>
        <p:spPr bwMode="auto">
          <a:xfrm>
            <a:off x="228600" y="230624"/>
            <a:ext cx="8686800" cy="609397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3">
                    <a:lumMod val="75000"/>
                    <a:lumOff val="25000"/>
                  </a:schemeClr>
                </a:solidFill>
                <a:effectLst/>
                <a:latin typeface="Arial Unicode MS" pitchFamily="34" charset="-128"/>
                <a:ea typeface="Arial Unicode MS" pitchFamily="34" charset="-128"/>
                <a:cs typeface="Arial Unicode MS" pitchFamily="34" charset="-128"/>
              </a:rPr>
              <a:t>१०. संस्थेची स्थापना, कर्तव्य व अधिकार</a:t>
            </a:r>
            <a:endParaRPr kumimoji="0" lang="en-US" sz="2800" b="1" i="0" u="none" strike="noStrike" cap="none" normalizeH="0" baseline="0" dirty="0" smtClean="0">
              <a:ln>
                <a:noFill/>
              </a:ln>
              <a:solidFill>
                <a:schemeClr val="accent3">
                  <a:lumMod val="75000"/>
                  <a:lumOff val="25000"/>
                </a:schemeClr>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3">
                    <a:lumMod val="75000"/>
                    <a:lumOff val="25000"/>
                  </a:schemeClr>
                </a:solidFill>
                <a:effectLst/>
                <a:latin typeface="Times New Roman" pitchFamily="18" charset="0"/>
                <a:ea typeface="Arial Unicode MS" pitchFamily="34" charset="-128"/>
                <a:cs typeface="Arial Unicode MS" pitchFamily="34" charset="-128"/>
              </a:rPr>
              <a:t> (</a:t>
            </a:r>
            <a:r>
              <a:rPr kumimoji="0" lang="en-GB" sz="2400" b="1" i="0" u="none" strike="noStrike" cap="none" normalizeH="0" baseline="0" dirty="0" smtClean="0">
                <a:ln>
                  <a:noFill/>
                </a:ln>
                <a:solidFill>
                  <a:schemeClr val="accent3">
                    <a:lumMod val="75000"/>
                    <a:lumOff val="25000"/>
                  </a:schemeClr>
                </a:solidFill>
                <a:effectLst/>
                <a:latin typeface="Times New Roman" pitchFamily="18" charset="0"/>
                <a:ea typeface="Arial Unicode MS" pitchFamily="34" charset="-128"/>
                <a:cs typeface="Times New Roman" pitchFamily="18" charset="0"/>
              </a:rPr>
              <a:t>Incorporation. Duties and Powers of the Society) :</a:t>
            </a:r>
            <a:endParaRPr kumimoji="0" lang="en-US" sz="2400" b="0" i="0" u="none" strike="noStrike" cap="none" normalizeH="0" baseline="0" dirty="0" smtClean="0">
              <a:ln>
                <a:noFill/>
              </a:ln>
              <a:solidFill>
                <a:schemeClr val="accent3">
                  <a:lumMod val="75000"/>
                  <a:lumOff val="25000"/>
                </a:schemeClr>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गृहनिर्माण संस्थेची कायद्याअंतर्गत नोंदणी झाल्यानंतर एका अर्थाने संस्थेला कायदेशीर अस्तित्व प्राप्त होईल व त्यानुसार तिला मालमत्ता संपादन करण्याचा, मालमत्ता धारण करण्याचा तसेच तिचा विनियोग करण्याचा, करार करण्याचा, कायदेशीर कार्यवाही दाखल करण्याचा व त्यात प्रतिवाद करण्याचा तसेच ज्या कारणासाठी संस्थेची निर्मिती करण्यात आली आहे अशा सर्व गोष्टी करण्याचा अधिकार प्राप्त होईल. संस्था कायदेशीररित्या अस्तित्वात आल्यानंतर तिला तिच्या नावाने शिक्का वापरता येईल व तिचे अस्तित्व निरंतर समजले जाईल. संस्थेच्या वतीने संस्थेचा शिक्का संस्था सचिवाच्या ताब्यात राहील व तो संस्था नियामक समितीने केलेल्या ठरावाद्वारे समितीच्या अधिकारात वापरण्यात येईल.</a:t>
            </a:r>
            <a:endParaRPr kumimoji="0" lang="mr-IN" sz="23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04800" y="6410848"/>
            <a:ext cx="4648200" cy="447152"/>
          </a:xfrm>
        </p:spPr>
        <p:txBody>
          <a:bodyPr/>
          <a:lstStyle/>
          <a:p>
            <a:r>
              <a:rPr lang="en-US" smtClean="0"/>
              <a:t>Prof.  Mahadev  Kamble, Bhogawati Mahavidyalaya,Kurukali.</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33</a:t>
            </a:fld>
            <a:endParaRPr lang="en-US"/>
          </a:p>
        </p:txBody>
      </p:sp>
      <p:sp>
        <p:nvSpPr>
          <p:cNvPr id="47105" name="Rectangle 1"/>
          <p:cNvSpPr>
            <a:spLocks noChangeArrowheads="1"/>
          </p:cNvSpPr>
          <p:nvPr/>
        </p:nvSpPr>
        <p:spPr bwMode="auto">
          <a:xfrm>
            <a:off x="228600" y="230624"/>
            <a:ext cx="8610600" cy="595547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chemeClr val="accent3">
                    <a:lumMod val="75000"/>
                    <a:lumOff val="25000"/>
                  </a:schemeClr>
                </a:solidFill>
                <a:effectLst/>
                <a:latin typeface="Arial Unicode MS" pitchFamily="34" charset="-128"/>
                <a:ea typeface="Arial Unicode MS" pitchFamily="34" charset="-128"/>
                <a:cs typeface="Arial Unicode MS" pitchFamily="34" charset="-128"/>
              </a:rPr>
              <a:t>११. संस्था सर्वसाधारण सभा (</a:t>
            </a:r>
            <a:r>
              <a:rPr kumimoji="0" lang="en-GB" sz="2600" b="1" i="0" u="none" strike="noStrike" cap="none" normalizeH="0" baseline="0" dirty="0" smtClean="0">
                <a:ln>
                  <a:noFill/>
                </a:ln>
                <a:solidFill>
                  <a:schemeClr val="accent3">
                    <a:lumMod val="75000"/>
                    <a:lumOff val="25000"/>
                  </a:schemeClr>
                </a:solidFill>
                <a:effectLst/>
                <a:latin typeface="Arial Unicode MS" pitchFamily="34" charset="-128"/>
                <a:ea typeface="Arial Unicode MS" pitchFamily="34" charset="-128"/>
                <a:cs typeface="Arial Unicode MS" pitchFamily="34" charset="-128"/>
              </a:rPr>
              <a:t>General Meetings) : </a:t>
            </a:r>
            <a:endParaRPr kumimoji="0" lang="en-US" sz="2600" b="0" i="0" u="none" strike="noStrike" cap="none" normalizeH="0" baseline="0" dirty="0" smtClean="0">
              <a:ln>
                <a:noFill/>
              </a:ln>
              <a:solidFill>
                <a:schemeClr val="accent3">
                  <a:lumMod val="75000"/>
                  <a:lumOff val="2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गृहनिर्माण संस्थेने घ्यावयाच्या पहिली सर्वसाधारण सभा, वार्षिक सर्वसाधारण सभा आणि विशेष सर्वसाधारण सभा बोलावण्याबाबतीतील नियम तसेच अशा सभेत पार पाडावयाच्या कामकाजासंदर्भातील नियमांचा समावेश सदर प्रकरणातील पोटनियमात आहे.</a:t>
            </a:r>
            <a:endParaRPr lang="en-US" sz="2400" dirty="0" smtClean="0">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पहिली सर्वसाधारण सभा :</a:t>
            </a:r>
            <a:r>
              <a:rPr kumimoji="0" lang="mr-IN" sz="2400" b="0"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 </a:t>
            </a:r>
            <a:endParaRPr kumimoji="0" lang="en-US" sz="2400" b="0" i="0" u="none" strike="noStrike" cap="none" normalizeH="0" baseline="0" dirty="0" smtClean="0">
              <a:ln>
                <a:noFill/>
              </a:ln>
              <a:solidFill>
                <a:srgbClr val="F254D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संस्थेची पहिली सर्वसाधारण सभा ही संस्था नोंदणी पश्चात तीन महिन्यांच्या मुदतीत घेणे आवश्यक असेल व ह्याची जबाबदारी संस्थेच्या मुख्य प्रवर्तकावर राहील. सदर प्रकारे सभा बोलविण्यात प्रवर्तकाकडून कसूर झाल्यास अशी सभा नोंदणी अधिकारी बोलावेल.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04800" y="6410848"/>
            <a:ext cx="4648200" cy="447152"/>
          </a:xfrm>
        </p:spPr>
        <p:txBody>
          <a:bodyPr/>
          <a:lstStyle/>
          <a:p>
            <a:r>
              <a:rPr lang="en-US" smtClean="0"/>
              <a:t>Prof.  Mahadev  Kamble, Bhogawati Mahavidyalaya,Kurukali.</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34</a:t>
            </a:fld>
            <a:endParaRPr lang="en-US"/>
          </a:p>
        </p:txBody>
      </p:sp>
      <p:sp>
        <p:nvSpPr>
          <p:cNvPr id="48129" name="Rectangle 1"/>
          <p:cNvSpPr>
            <a:spLocks noChangeArrowheads="1"/>
          </p:cNvSpPr>
          <p:nvPr/>
        </p:nvSpPr>
        <p:spPr bwMode="auto">
          <a:xfrm>
            <a:off x="304800" y="273802"/>
            <a:ext cx="8610600" cy="6126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2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पहिल्या सर्वसाधारण सभेत खालील कार्ये पार पाडली जातात.</a:t>
            </a:r>
            <a:endParaRPr kumimoji="0" lang="en-US" sz="2200" b="1" i="0" u="none" strike="noStrike" cap="none" normalizeH="0" baseline="0" dirty="0" smtClean="0">
              <a:ln>
                <a:noFill/>
              </a:ln>
              <a:solidFill>
                <a:srgbClr val="F254D4"/>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सभेसाठी अध्यक्षाची निवड करणे.</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प्रवर्तकाखेरीज संस्था सदस्यत्वासाठी अर्ज केलेल्या नव्या सदस्यांना दाखल करून घेणे. </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संस्थेच्या पहिल्या प्रवर्तकाने तयार केलेल्या लेख्यांचे विवरणपत्र स्वीकारून त्यास मंजुरी देणे. </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संस्थेची नियमित निवडणूक होईपर्यंत कामकाज पाहण्यासाठी हंगामी समिती स्थापन करणे.</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५. संस्थेबाहेरून उभारावयाच्या निधीची निश्चिती करणे.</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६. मुख्य प्रवर्तक म्हणजेच बांधकाम व्यावसायिकाकडून संस्थेच्या नावे मालमत्तेतील हक्क, मालकी हक्क व हितसंबंध हस्तांतरित करून घेण्यासाठी हंगामी समितीकडे अधिकार सुपूर्द करणे.</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04800" y="6410848"/>
            <a:ext cx="4495800" cy="447152"/>
          </a:xfrm>
        </p:spPr>
        <p:txBody>
          <a:bodyPr/>
          <a:lstStyle/>
          <a:p>
            <a:r>
              <a:rPr lang="en-US" smtClean="0"/>
              <a:t>Prof.  Mahadev  Kamble, Bhogawati Mahavidyalaya,Kurukali.</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35</a:t>
            </a:fld>
            <a:endParaRPr lang="en-US"/>
          </a:p>
        </p:txBody>
      </p:sp>
      <p:sp>
        <p:nvSpPr>
          <p:cNvPr id="49153" name="Rectangle 1"/>
          <p:cNvSpPr>
            <a:spLocks noChangeArrowheads="1"/>
          </p:cNvSpPr>
          <p:nvPr/>
        </p:nvSpPr>
        <p:spPr bwMode="auto">
          <a:xfrm>
            <a:off x="304800" y="197602"/>
            <a:ext cx="8610600" cy="6126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७. आवश्यकतेनुसार अंतर्गत लेखापरीक्षकाची नेमणूक करणे व त्याचा मोबदला ठरविणे.</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८. हंगामी समितीतील कोणत्याही एका सदस्यास हंगामी समितीची पहिली सभा बोलविण्याचा अधिकार देणे.</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९. जिल्हा गृहनिर्माण संघ व उपविधीत नमूद इतर संस्थांचा सदस्य म्हणून संलग्न होण्याबद्दल विचार करणे. </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१०. अध्यक्षांच्या परवानगीने ऐनवेळी येणारे विषय</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११. बांधकाम प्रकल्पाच्या बाबतीत कामाचा आढावा घेणे.</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१२. संस्थेच्या मुख्य प्रवर्तकाने भूखंड / इमारत खरेदीसाठी विक्रेत्याबरोबर केलेल्या करारास मान्यता देणे.</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१३. बांधकाम जागेचे नियोजन व बांधकाम योजना मंजूर करणे. </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१४. नवीन किंवा पूर्व नियुक्त वास्तुशास्त्रज्ञाच्या नेमणुकीस परवानगी देणे.</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04800" y="6410848"/>
            <a:ext cx="4419600" cy="447152"/>
          </a:xfrm>
        </p:spPr>
        <p:txBody>
          <a:bodyPr/>
          <a:lstStyle/>
          <a:p>
            <a:r>
              <a:rPr lang="en-US" smtClean="0"/>
              <a:t>Prof.  Mahadev  Kamble, Bhogawati Mahavidyalaya,Kurukali.</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36</a:t>
            </a:fld>
            <a:endParaRPr lang="en-US"/>
          </a:p>
        </p:txBody>
      </p:sp>
      <p:sp>
        <p:nvSpPr>
          <p:cNvPr id="50177" name="Rectangle 1"/>
          <p:cNvSpPr>
            <a:spLocks noChangeArrowheads="1"/>
          </p:cNvSpPr>
          <p:nvPr/>
        </p:nvSpPr>
        <p:spPr bwMode="auto">
          <a:xfrm>
            <a:off x="228600" y="170672"/>
            <a:ext cx="86106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वार्षिक सर्वसाधारण सभा </a:t>
            </a:r>
            <a:endParaRPr kumimoji="0" lang="en-US" sz="2600" b="0" i="0" u="none" strike="noStrike" cap="none" normalizeH="0" baseline="0" dirty="0" smtClean="0">
              <a:ln>
                <a:noFill/>
              </a:ln>
              <a:solidFill>
                <a:srgbClr val="F254D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गृहनिर्माण सहकारी संस्थांची वार्षिक सर्वसाधारण सभा दरवर्षी ३० सप्टेंबर रोजी किंवा त्यापूर्वी बोलावण्यात आली पाहिजे. वार्षिक सर्वसाधारण सभेची सूचना अशा सभेच्या किमान १४ दिवस आधी देणे आवश्यक असेल. सदर सभेत केले जाणारे कामकाज पुढीलप्रमाणे</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मागील वार्षिक सर्वसाधारण अथवा विशेष सर्वसाधारण सभेच्या इतिवृत्ताचे वाचन व केलेल्या कार्यवाहीची नोंद करणे.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मागील वर्षाच्या कामकाजाचा वार्षिक अहवाल, तसेच उत्पन्न व खर्चाचा ताळेबंद दर्शविणारे पत्रक स्वीकारणे.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वैधानिक लेखापरीक्षकाकडून प्राप्त मागील वर्षाचा लेखापरीक्षा अहवाल विचारात घेणे.</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04800" y="6410848"/>
            <a:ext cx="4953000" cy="447152"/>
          </a:xfrm>
        </p:spPr>
        <p:txBody>
          <a:bodyPr/>
          <a:lstStyle/>
          <a:p>
            <a:r>
              <a:rPr lang="en-US" smtClean="0"/>
              <a:t>Prof.  Mahadev  Kamble, Bhogawati Mahavidyalaya,Kurukali.</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37</a:t>
            </a:fld>
            <a:endParaRPr lang="en-US"/>
          </a:p>
        </p:txBody>
      </p:sp>
      <p:sp>
        <p:nvSpPr>
          <p:cNvPr id="51201" name="Rectangle 1"/>
          <p:cNvSpPr>
            <a:spLocks noChangeArrowheads="1"/>
          </p:cNvSpPr>
          <p:nvPr/>
        </p:nvSpPr>
        <p:spPr bwMode="auto">
          <a:xfrm>
            <a:off x="228600" y="197602"/>
            <a:ext cx="8686800" cy="6126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दुरुस्ती अहवाल स्वीकारणे व त्यावर कारवाई करणे.</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५. पुढील वर्षासाठीच्या वार्षिक अर्थसंकल्पावर विचार करणे. </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६. चालू वर्षाच्या लेखापरीक्षणासाठी वैधानिक लेखापरीक्षकाची नेमणूक करणे.</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७. कलम ७५ (२) अंतर्गत विहित वार्षिक अहवाल समितीकडून स्वीकारणे. </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८. सहकारी कायदा नियम अथवा संस्था पोटनियमातील तरतुदीनुसार निर्णय घेणे आवश्यक असणारा विषय सभेसमोर ठेवणे. </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९. नोंदणी अधिकारी, वैधानिक लेखापरीक्षक, शासन, जिल्हाधिकारी, स्थानिक प्राधिकरण व अन्य सक्षम प्राधिकरणाकडून प्राप्त महत्त्वाच्या विषयांवरील पत्रव्यवहारावर विचार करणे.</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१०. कार्यकालानुसार निवडणुका जवळ आल्या असल्यास त्या घोषित करणे व पार पाडणे. </a:t>
            </a: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११. अध्यक्षांच्या परवानगीने ऐनवेळी येणारे विषय सभेसमोर मांडणे.</a:t>
            </a:r>
            <a:r>
              <a:rPr kumimoji="0" lang="en-US" sz="2200"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6200" y="6410848"/>
            <a:ext cx="4419600" cy="447152"/>
          </a:xfrm>
        </p:spPr>
        <p:txBody>
          <a:bodyPr/>
          <a:lstStyle/>
          <a:p>
            <a:r>
              <a:rPr lang="en-US" smtClean="0"/>
              <a:t>Prof.  Mahadev  Kamble, Bhogawati Mahavidyalaya,Kurukali.</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38</a:t>
            </a:fld>
            <a:endParaRPr lang="en-US"/>
          </a:p>
        </p:txBody>
      </p:sp>
      <p:sp>
        <p:nvSpPr>
          <p:cNvPr id="52225" name="Rectangle 1"/>
          <p:cNvSpPr>
            <a:spLocks noChangeArrowheads="1"/>
          </p:cNvSpPr>
          <p:nvPr/>
        </p:nvSpPr>
        <p:spPr bwMode="auto">
          <a:xfrm>
            <a:off x="304800" y="127684"/>
            <a:ext cx="8534400" cy="65017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0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विशेष सर्वसाधारण सभा</a:t>
            </a:r>
            <a:r>
              <a:rPr kumimoji="0" lang="mr-IN" sz="2000" b="0"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 </a:t>
            </a:r>
            <a:endParaRPr kumimoji="0" lang="en-US" sz="2000" b="0" i="0" u="none" strike="noStrike" cap="none" normalizeH="0" baseline="0" dirty="0" smtClean="0">
              <a:ln>
                <a:noFill/>
              </a:ln>
              <a:solidFill>
                <a:srgbClr val="F254D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अध्यक्ष अथवा समिती सदस्यांच्या मताधिक्क्याने सहकारी गृहनिर्माण संस्थेची विशेष सर्वसाधारण सभा केव्हाही बोलविता येते. यासाठी संस्थेच्या किमान एक पंचमांश सदस्यांनी स्वाक्षऱ्या केलेले लेखी मागणी पत्र अथवा अशी संस्था ज्या जिल्हा सहकारी महासंघाशी संलग्न आहे त्या संघाकडून तशी सूचना मिळाल्याच्या तारखेपासून एक महिन्याच्या आत बोलविण्यात आली पाहिजे. विशेष सर्वसाधारण सभेच्या सूचनेत नमूद केलेल्या विषयाव्यतिरिक्त इतर कोणताही विषय अशा सभेत चर्चेस घेता येत नाही. विशेष सर्वसाधारण सभा बोलवण्या बाबतीत ५ पूर्ण दिवसांची नोटीस अथवा सूचना संस्थेच्या सर्व सदस्यांना देण्यात येईल. अशा सूचनेची प्रत नोंदणी अधिकारी आणि गृहनिर्माण संघाकडे पाठविणे आवश्यक असेल. निकडीच्या प्रसंगी विशेष सर्वसाधारण सभा कमी मुदतीची सूचना देऊनसुद्धा बोलविता येईल, मात्र अशा बैठकीची विषय पत्रिका व त्या संदर्भातील कारण सर्व सदस्यांपर्यंत लेखी स्वरूपात पोहोचविणे तसेच अशा बैठकीत घेण्यात आलेले निर्णय बैठक संपल्यानंतर दोन दिवसांच्या मुदतीत सर्व सदस्यांना लेखी स्वरूपात कळविण्यात आले पाहिजेत. </a:t>
            </a:r>
            <a:endParaRPr kumimoji="0" lang="mr-IN"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0" y="6410848"/>
            <a:ext cx="4419600" cy="447152"/>
          </a:xfrm>
        </p:spPr>
        <p:txBody>
          <a:bodyPr/>
          <a:lstStyle/>
          <a:p>
            <a:r>
              <a:rPr lang="en-US" smtClean="0"/>
              <a:t>Prof.  Mahadev  Kamble, Bhogawati Mahavidyalaya,Kurukali.</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39</a:t>
            </a:fld>
            <a:endParaRPr lang="en-US"/>
          </a:p>
        </p:txBody>
      </p:sp>
      <p:sp>
        <p:nvSpPr>
          <p:cNvPr id="53249" name="Rectangle 1"/>
          <p:cNvSpPr>
            <a:spLocks noChangeArrowheads="1"/>
          </p:cNvSpPr>
          <p:nvPr/>
        </p:nvSpPr>
        <p:spPr bwMode="auto">
          <a:xfrm>
            <a:off x="228600" y="138291"/>
            <a:ext cx="86106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3">
                    <a:lumMod val="75000"/>
                    <a:lumOff val="25000"/>
                  </a:schemeClr>
                </a:solidFill>
                <a:effectLst/>
                <a:latin typeface="Arial Unicode MS" pitchFamily="34" charset="-128"/>
                <a:ea typeface="Arial Unicode MS" pitchFamily="34" charset="-128"/>
                <a:cs typeface="Arial Unicode MS" pitchFamily="34" charset="-128"/>
              </a:rPr>
              <a:t>१२. संस्था कामकाजाचे व्यवस्थापन (</a:t>
            </a:r>
            <a:r>
              <a:rPr kumimoji="0" lang="en-GB" sz="2400" b="1" i="0" u="none" strike="noStrike" cap="none" normalizeH="0" baseline="0" dirty="0" smtClean="0">
                <a:ln>
                  <a:noFill/>
                </a:ln>
                <a:solidFill>
                  <a:schemeClr val="accent3">
                    <a:lumMod val="75000"/>
                    <a:lumOff val="25000"/>
                  </a:schemeClr>
                </a:solidFill>
                <a:effectLst/>
                <a:latin typeface="Arial Unicode MS" pitchFamily="34" charset="-128"/>
                <a:ea typeface="Arial Unicode MS" pitchFamily="34" charset="-128"/>
                <a:cs typeface="Arial Unicode MS" pitchFamily="34" charset="-128"/>
              </a:rPr>
              <a:t>Management of Society)</a:t>
            </a:r>
            <a:r>
              <a:rPr kumimoji="0" lang="en-GB" sz="2400" b="0" i="0" u="none" strike="noStrike" cap="none" normalizeH="0" baseline="0" dirty="0" smtClean="0">
                <a:ln>
                  <a:noFill/>
                </a:ln>
                <a:solidFill>
                  <a:schemeClr val="accent3">
                    <a:lumMod val="75000"/>
                    <a:lumOff val="25000"/>
                  </a:schemeClr>
                </a:solidFill>
                <a:effectLst/>
                <a:latin typeface="Arial Unicode MS" pitchFamily="34" charset="-128"/>
                <a:ea typeface="Arial Unicode MS" pitchFamily="34" charset="-128"/>
                <a:cs typeface="Arial Unicode MS" pitchFamily="34" charset="-128"/>
              </a:rPr>
              <a:t> : </a:t>
            </a:r>
            <a:endParaRPr kumimoji="0" lang="en-US" sz="2400" b="0" i="0" u="none" strike="noStrike" cap="none" normalizeH="0" baseline="0" dirty="0" smtClean="0">
              <a:ln>
                <a:noFill/>
              </a:ln>
              <a:solidFill>
                <a:schemeClr val="accent3">
                  <a:lumMod val="75000"/>
                  <a:lumOff val="2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000" dirty="0" smtClean="0">
                <a:latin typeface="Arial Unicode MS" pitchFamily="34" charset="-128"/>
                <a:ea typeface="Arial Unicode MS" pitchFamily="34" charset="-128"/>
                <a:cs typeface="Arial Unicode MS" pitchFamily="34" charset="-128"/>
              </a:rPr>
              <a:t>	</a:t>
            </a: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गृहनिर्माण संस्थांच्या बाबतीत संस्था व्यवस्थापनाचा अंतिम अधिकार हा कायदा, नियमावली व संस्था उपविधीतील तरतुदीनुसार निर्मित केलेल्या समितीकडे राहील. सदर समिती तिला सर्वसाधारण सभेने निर्देशित केलेल्या तसचे समिती उपविधी क्रमांक १३८ अंतर्गत प्राप्त होणाऱ्या अधिकारांचा वापर आपली कार्ये पार पाडण्याकरिता करेल, संस्था कामकाज व्यवस्थापन समितीची निवडणूक दर पाच वर्षांनी एकदा अस्तित्वातील समितीची मुदत संपण्यापूर्वी घेण्यात येईल. संस्था व्यवस्थापनाच्या दृष्टीने संस्थेला आपल्या उद्देश व कार्याशी संबंधित दोन तज्ज्ञ संचालकांचा समावेश व्यवस्थापन समितीत करता येईल मात्र अशा सदस्यांना संस्था निवडणुकीत मतदान करण्याचा किंवा निर्वाचित पदाधिकारी म्हणून निवडणूक लढविण्याचा अधिकार असणार नाही. याशिवाय संस्था व्यवस्थापन समिती दोन कार्यकारी संचालक स्वीकृत करू शकेल मात्र त्यांची गणना समितीच्या संचालक संख्येत होणार नाही तसेच त्यांनाही मतदानाचा अधिकार असणार नाही.</a:t>
            </a:r>
            <a:endParaRPr kumimoji="0" lang="mr-IN"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04800" y="6410848"/>
            <a:ext cx="4419600" cy="218552"/>
          </a:xfrm>
        </p:spPr>
        <p:txBody>
          <a:bodyPr/>
          <a:lstStyle/>
          <a:p>
            <a:r>
              <a:rPr lang="en-US" smtClean="0"/>
              <a:t>Prof.  Mahadev  Kamble, Bhogawati Mahavidyalaya,Kurukali.</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4</a:t>
            </a:fld>
            <a:endParaRPr lang="en-US"/>
          </a:p>
        </p:txBody>
      </p:sp>
      <p:sp>
        <p:nvSpPr>
          <p:cNvPr id="37889" name="Rectangle 1"/>
          <p:cNvSpPr>
            <a:spLocks noChangeArrowheads="1"/>
          </p:cNvSpPr>
          <p:nvPr/>
        </p:nvSpPr>
        <p:spPr bwMode="auto">
          <a:xfrm>
            <a:off x="228600" y="230624"/>
            <a:ext cx="8686800" cy="609397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F87BD"/>
                </a:solidFill>
                <a:effectLst/>
                <a:latin typeface="Arial Unicode MS" pitchFamily="34" charset="-128"/>
                <a:ea typeface="Arial Unicode MS" pitchFamily="34" charset="-128"/>
                <a:cs typeface="Arial Unicode MS" pitchFamily="34" charset="-128"/>
              </a:rPr>
              <a:t>सहकारी गृहनिर्माण संस्थांचे प्रकार</a:t>
            </a:r>
            <a:endParaRPr kumimoji="0" lang="en-US" sz="2800" b="0" i="0" u="none" strike="noStrike" cap="none" normalizeH="0" baseline="0" dirty="0" smtClean="0">
              <a:ln>
                <a:noFill/>
              </a:ln>
              <a:solidFill>
                <a:srgbClr val="0F87BD"/>
              </a:solidFill>
              <a:effectLst/>
              <a:latin typeface="Arial" pitchFamily="34" charset="0"/>
              <a:cs typeface="Arial" pitchFamily="34" charset="0"/>
            </a:endParaRPr>
          </a:p>
          <a:p>
            <a:pPr marL="0" marR="0" lvl="0" indent="457200" algn="ctr" defTabSz="914400" rtl="0" eaLnBrk="0" fontAlgn="base" latinLnBrk="0" hangingPunct="0">
              <a:lnSpc>
                <a:spcPct val="150000"/>
              </a:lnSpc>
              <a:spcBef>
                <a:spcPct val="0"/>
              </a:spcBef>
              <a:spcAft>
                <a:spcPct val="0"/>
              </a:spcAft>
              <a:buClrTx/>
              <a:buSzTx/>
              <a:buFontTx/>
              <a:buNone/>
              <a:tabLst/>
            </a:pPr>
            <a:r>
              <a:rPr kumimoji="0" lang="en-GB" sz="2000" b="1" i="0" u="none" strike="noStrike" cap="none" normalizeH="0" baseline="0" dirty="0" smtClean="0">
                <a:ln>
                  <a:noFill/>
                </a:ln>
                <a:solidFill>
                  <a:srgbClr val="0F87BD"/>
                </a:solidFill>
                <a:effectLst/>
                <a:latin typeface="Times New Roman" pitchFamily="18" charset="0"/>
                <a:ea typeface="Arial Unicode MS" pitchFamily="34" charset="-128"/>
                <a:cs typeface="Times New Roman" pitchFamily="18" charset="0"/>
              </a:rPr>
              <a:t>(Types of Co-operative Housing Societies)</a:t>
            </a:r>
          </a:p>
          <a:p>
            <a:pPr marL="0" marR="0" lvl="0" indent="457200" algn="ctr" defTabSz="914400" rtl="0" eaLnBrk="0" fontAlgn="base" latinLnBrk="0" hangingPunct="0">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rgbClr val="0F87BD"/>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AutoNum type="hindiNumPeriod"/>
              <a:tabLst/>
            </a:pPr>
            <a:r>
              <a:rPr kumimoji="0" lang="mr-IN" sz="2400" b="1" i="0" u="none" strike="noStrike" cap="none" normalizeH="0" baseline="0" dirty="0" smtClean="0">
                <a:ln>
                  <a:noFill/>
                </a:ln>
                <a:solidFill>
                  <a:srgbClr val="002060"/>
                </a:solidFill>
                <a:effectLst/>
                <a:latin typeface="Times New Roman" pitchFamily="18" charset="0"/>
                <a:ea typeface="Arial Unicode MS" pitchFamily="34" charset="-128"/>
                <a:cs typeface="Arial Unicode MS" pitchFamily="34" charset="-128"/>
              </a:rPr>
              <a:t>भाडेकरू मालकी सहकारी गृहनिर्माण संस्था </a:t>
            </a:r>
            <a:endParaRPr kumimoji="0" lang="en-US" sz="2400" b="1" i="0" u="none" strike="noStrike" cap="none" normalizeH="0" baseline="0" dirty="0" smtClean="0">
              <a:ln>
                <a:noFill/>
              </a:ln>
              <a:solidFill>
                <a:srgbClr val="002060"/>
              </a:solidFill>
              <a:effectLst/>
              <a:latin typeface="Times New Roman" pitchFamily="18" charset="0"/>
              <a:ea typeface="Arial Unicode MS" pitchFamily="34" charset="-128"/>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tabLst/>
            </a:pPr>
            <a:r>
              <a:rPr kumimoji="0" lang="mr-IN" sz="2000" b="1" i="0" u="none" strike="noStrike" cap="none" normalizeH="0" baseline="0" dirty="0" smtClean="0">
                <a:ln>
                  <a:noFill/>
                </a:ln>
                <a:solidFill>
                  <a:srgbClr val="002060"/>
                </a:solidFill>
                <a:effectLst/>
                <a:latin typeface="Times New Roman" pitchFamily="18" charset="0"/>
                <a:ea typeface="Arial Unicode MS" pitchFamily="34" charset="-128"/>
                <a:cs typeface="Arial Unicode MS" pitchFamily="34" charset="-128"/>
              </a:rPr>
              <a:t>(</a:t>
            </a:r>
            <a:r>
              <a:rPr kumimoji="0" lang="en-GB" sz="2000" b="1" i="0" u="none" strike="noStrike" cap="none" normalizeH="0" baseline="0" dirty="0" smtClean="0">
                <a:ln>
                  <a:noFill/>
                </a:ln>
                <a:solidFill>
                  <a:srgbClr val="002060"/>
                </a:solidFill>
                <a:effectLst/>
                <a:latin typeface="Times New Roman" pitchFamily="18" charset="0"/>
                <a:ea typeface="Arial Unicode MS" pitchFamily="34" charset="-128"/>
                <a:cs typeface="Times New Roman" pitchFamily="18" charset="0"/>
              </a:rPr>
              <a:t>Tenant Ownership Housing Societies) :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पद्धतीत सभासद एकत्रित येऊन गृहनिर्माण संस्थेच्या नावाने भूखंड अथवा जागा विकत घेतात व तिचे तुकडे (प्लॉट) पाडून ते संस्था सभासदांना ९९ ते ९९९ वर्षांच्या भाडेपट्टी करारान्वये वापरावयास देतात. सभासद येथे त्याला मिळालेल्या जमिनीच्या तुकड्यावर स्वतः घरे बांधू शकतात किंवा त्यांना संस्था घरे बांधून देते व बांधकामाचा खर्च सभासदांकडून वसूल करते. सदर प्रकारात सभासदांना संस्थेच्या परवानगीशिवाय आपले घर दुसऱ्यास विकता येत नाहीत.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04800" y="6410848"/>
            <a:ext cx="5029200" cy="447152"/>
          </a:xfrm>
        </p:spPr>
        <p:txBody>
          <a:bodyPr/>
          <a:lstStyle/>
          <a:p>
            <a:r>
              <a:rPr lang="en-US" smtClean="0"/>
              <a:t>Prof.  Mahadev  Kamble, Bhogawati Mahavidyalaya,Kurukali.</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40</a:t>
            </a:fld>
            <a:endParaRPr lang="en-US"/>
          </a:p>
        </p:txBody>
      </p:sp>
      <p:sp>
        <p:nvSpPr>
          <p:cNvPr id="54273" name="Rectangle 1"/>
          <p:cNvSpPr>
            <a:spLocks noChangeArrowheads="1"/>
          </p:cNvSpPr>
          <p:nvPr/>
        </p:nvSpPr>
        <p:spPr bwMode="auto">
          <a:xfrm>
            <a:off x="228600" y="124506"/>
            <a:ext cx="86868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3">
                    <a:lumMod val="75000"/>
                    <a:lumOff val="25000"/>
                  </a:schemeClr>
                </a:solidFill>
                <a:effectLst/>
                <a:latin typeface="Arial Unicode MS" pitchFamily="34" charset="-128"/>
                <a:ea typeface="Arial Unicode MS" pitchFamily="34" charset="-128"/>
                <a:cs typeface="Arial Unicode MS" pitchFamily="34" charset="-128"/>
              </a:rPr>
              <a:t>१३. लेखा पुस्तके व नोंदवह्या ठेवणे </a:t>
            </a:r>
            <a:endParaRPr kumimoji="0" lang="en-US" sz="2800" b="1" i="0" u="none" strike="noStrike" cap="none" normalizeH="0" baseline="0" dirty="0" smtClean="0">
              <a:ln>
                <a:noFill/>
              </a:ln>
              <a:solidFill>
                <a:schemeClr val="accent3">
                  <a:lumMod val="75000"/>
                  <a:lumOff val="25000"/>
                </a:schemeClr>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3">
                    <a:lumMod val="75000"/>
                    <a:lumOff val="25000"/>
                  </a:schemeClr>
                </a:solidFill>
                <a:effectLst/>
                <a:latin typeface="Times New Roman" pitchFamily="18" charset="0"/>
                <a:ea typeface="Arial Unicode MS" pitchFamily="34" charset="-128"/>
                <a:cs typeface="Arial Unicode MS" pitchFamily="34" charset="-128"/>
              </a:rPr>
              <a:t>(</a:t>
            </a:r>
            <a:r>
              <a:rPr kumimoji="0" lang="en-GB" sz="2400" b="1" i="0" u="none" strike="noStrike" cap="none" normalizeH="0" baseline="0" dirty="0" smtClean="0">
                <a:ln>
                  <a:noFill/>
                </a:ln>
                <a:solidFill>
                  <a:schemeClr val="accent3">
                    <a:lumMod val="75000"/>
                    <a:lumOff val="25000"/>
                  </a:schemeClr>
                </a:solidFill>
                <a:effectLst/>
                <a:latin typeface="Times New Roman" pitchFamily="18" charset="0"/>
                <a:ea typeface="Arial Unicode MS" pitchFamily="34" charset="-128"/>
                <a:cs typeface="Times New Roman" pitchFamily="18" charset="0"/>
              </a:rPr>
              <a:t>Maintenance of Account Books and Registers) </a:t>
            </a:r>
            <a:endParaRPr kumimoji="0" lang="en-US" sz="2400" b="0" i="0" u="none" strike="noStrike" cap="none" normalizeH="0" baseline="0" dirty="0" smtClean="0">
              <a:ln>
                <a:noFill/>
              </a:ln>
              <a:solidFill>
                <a:schemeClr val="accent3">
                  <a:lumMod val="75000"/>
                  <a:lumOff val="25000"/>
                </a:schemeClr>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गृहनिर्माण संस्थेने ठेवावयाची लेखा पुस्तके व नोंदवह्या व इतरकागदपत्रे तसेच अशी पुस्तके व नोंदवह्या ठेवण्यास संदर्भातील जबाबदारी व अशा विषयांना अंतिम स्वरूप देणे व वार्षिक विवरणपत्र भरणे संदर्भातील नियम सदर प्रकरणात नमूद आहेत.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सदर प्रकरणातील नियमानुसार सहकारी गृहनिर्माण संस्थेने खालील लेखा पुस्तके, अभिलेख व नोंदवह्या ठेवणे आवश्यक असेल.</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महाराष्ट्र सहकारी संस्था नियमावलीतील नियम ३२ नुसार विहित आय नमुन्यातील सदस्य नोंदवही, नियम ३३ नुसार विहित जे नमुन्यातील सदस्यांची यादी तसेच ओ-लेखापरीक्षा दुरुस्ती नोंदवही.</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6200" y="6410848"/>
            <a:ext cx="5638800" cy="447152"/>
          </a:xfrm>
        </p:spPr>
        <p:txBody>
          <a:bodyPr/>
          <a:lstStyle/>
          <a:p>
            <a:r>
              <a:rPr lang="en-US" smtClean="0"/>
              <a:t>Prof.  Mahadev  Kamble, Bhogawati Mahavidyalaya,Kurukali.</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41</a:t>
            </a:fld>
            <a:endParaRPr lang="en-US"/>
          </a:p>
        </p:txBody>
      </p:sp>
      <p:sp>
        <p:nvSpPr>
          <p:cNvPr id="55297" name="Rectangle 1"/>
          <p:cNvSpPr>
            <a:spLocks noChangeArrowheads="1"/>
          </p:cNvSpPr>
          <p:nvPr/>
        </p:nvSpPr>
        <p:spPr bwMode="auto">
          <a:xfrm>
            <a:off x="228600" y="276791"/>
            <a:ext cx="8686800" cy="60478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रोकड वही</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सर्वसाधारण खतावणी</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वैयक्तिक खतावणी</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५. मालमत्ता नोंद व पुस्तक व कर्ज निवारण निधी नोंद पुस्तक</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६. गुंतवणूक नोंदवही</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७. नामनिर्देशन नोंदवही</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८. संस्था / सदस्य कर्ज नोंदवही/गहाण ठेवल्यासंबंधी नोंदवही</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९. समितीच्या सभांचे इतिवृत्त</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१०. संस्थेच्या सर्वसाधारण सभेचे इतिवृत्त</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११. फर्निचर, स्थिर सामान व कार्यालयीन सामग्री यांचे नोंदवही</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१२. संरचनात्मक लेखापरीक्षा आणि आग प्रतिबंधक लेखापरीक्षा नोंदवही</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१३. नाममात्र सदस्यांची नोंदवही</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१४. क्रियाशील सदस्यांची नोंदवही </a:t>
            </a:r>
            <a:endParaRPr kumimoji="0" lang="mr-IN"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04800" y="6410848"/>
            <a:ext cx="6096000" cy="447152"/>
          </a:xfrm>
        </p:spPr>
        <p:txBody>
          <a:bodyPr/>
          <a:lstStyle/>
          <a:p>
            <a:r>
              <a:rPr lang="en-US" smtClean="0"/>
              <a:t>Prof.  Mahadev  Kamble, Bhogawati Mahavidyalaya,Kurukali.</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42</a:t>
            </a:fld>
            <a:endParaRPr lang="en-US"/>
          </a:p>
        </p:txBody>
      </p:sp>
      <p:sp>
        <p:nvSpPr>
          <p:cNvPr id="56322" name="Rectangle 2"/>
          <p:cNvSpPr>
            <a:spLocks noChangeArrowheads="1"/>
          </p:cNvSpPr>
          <p:nvPr/>
        </p:nvSpPr>
        <p:spPr bwMode="auto">
          <a:xfrm>
            <a:off x="228600" y="228600"/>
            <a:ext cx="8686800"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3">
                    <a:lumMod val="75000"/>
                    <a:lumOff val="25000"/>
                  </a:schemeClr>
                </a:solidFill>
                <a:effectLst/>
                <a:latin typeface="Arial Unicode MS" pitchFamily="34" charset="-128"/>
                <a:ea typeface="Arial Unicode MS" pitchFamily="34" charset="-128"/>
                <a:cs typeface="Arial Unicode MS" pitchFamily="34" charset="-128"/>
              </a:rPr>
              <a:t>१४. संस्थेच्या नफ्याचे विनियोजन (</a:t>
            </a:r>
            <a:r>
              <a:rPr kumimoji="0" lang="en-GB" sz="2400" b="1" i="0" u="none" strike="noStrike" cap="none" normalizeH="0" baseline="0" dirty="0" smtClean="0">
                <a:ln>
                  <a:noFill/>
                </a:ln>
                <a:solidFill>
                  <a:schemeClr val="accent3">
                    <a:lumMod val="75000"/>
                    <a:lumOff val="25000"/>
                  </a:schemeClr>
                </a:solidFill>
                <a:effectLst/>
                <a:latin typeface="Arial Unicode MS" pitchFamily="34" charset="-128"/>
                <a:ea typeface="Arial Unicode MS" pitchFamily="34" charset="-128"/>
                <a:cs typeface="Arial Unicode MS" pitchFamily="34" charset="-128"/>
              </a:rPr>
              <a:t>Appropriation of Profits) : </a:t>
            </a:r>
            <a:endParaRPr kumimoji="0" lang="en-US" sz="2400" b="0" i="0" u="none" strike="noStrike" cap="none" normalizeH="0" baseline="0" dirty="0" smtClean="0">
              <a:ln>
                <a:noFill/>
              </a:ln>
              <a:solidFill>
                <a:schemeClr val="accent3">
                  <a:lumMod val="75000"/>
                  <a:lumOff val="2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1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1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गृहनिर्माण संस्थेने कर्जे व ठेवी यावरील द्यावयाच्या व्याजाची तरतूद तसेच कायद्यान्वये आवश्यक इतर वजावटी केल्यावर तिच्या नावावर राहणाऱ्या निव्वळ नफ्याच्या २५ टक्के नफा संस्था राखीव निधीत जमा केला पाहिजे. उर्वरित ७५ टक्के नफा रकमेचा विनियोग हा संस्थेला महाराष्ट्र सहकारी संस्था नियम १९६१ अंतर्गत नियम ५०, ५१, ५२, ५३ नुसार खालीलप्रमाणे करता येईल.</a:t>
            </a:r>
            <a:endParaRPr kumimoji="0" lang="en-US" sz="19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1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वार्षिक सर्वसाधारण सभेच्या मान्यतेने भरणा झालेल्या भांडवलावर दरसाल दरशेकडा जास्तीतजास्त १५ टक्के इतक्या दराने लाभांश देणे.</a:t>
            </a:r>
            <a:endParaRPr kumimoji="0" lang="en-US" sz="19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1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संस्था पदाधिकाऱ्यांना त्यांच्या योगदानासाठी नफ्यातील अधिकतम १५ टक्के अथवा सर्वसाधारण सभेद्वारे ठरविण्यात येणारी रक्कम मानधन म्हणून देणे. </a:t>
            </a:r>
            <a:endParaRPr kumimoji="0" lang="en-US" sz="19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1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वार्षिक सर्वसाधारण सभा निश्चित करेल इतकी रक्कम सामायिक कल्याण निधीच्या खाती वर्ग करणे.</a:t>
            </a:r>
            <a:endParaRPr kumimoji="0" lang="en-US" sz="19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1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शिल्लक नफा पुढे ओढणे अथवा वार्षिक सर्वसाधारण सभा ठरवेल त्या पद्धतीने वापरणे.</a:t>
            </a:r>
            <a:endParaRPr kumimoji="0" lang="mr-IN" sz="19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228600" y="6410848"/>
            <a:ext cx="4800600" cy="447152"/>
          </a:xfrm>
        </p:spPr>
        <p:txBody>
          <a:bodyPr/>
          <a:lstStyle/>
          <a:p>
            <a:r>
              <a:rPr lang="en-US" smtClean="0"/>
              <a:t>Prof.  Mahadev  Kamble, Bhogawati Mahavidyalaya,Kurukali.</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43</a:t>
            </a:fld>
            <a:endParaRPr lang="en-US"/>
          </a:p>
        </p:txBody>
      </p:sp>
      <p:sp>
        <p:nvSpPr>
          <p:cNvPr id="57345" name="Rectangle 1"/>
          <p:cNvSpPr>
            <a:spLocks noChangeArrowheads="1"/>
          </p:cNvSpPr>
          <p:nvPr/>
        </p:nvSpPr>
        <p:spPr bwMode="auto">
          <a:xfrm>
            <a:off x="228600" y="133573"/>
            <a:ext cx="8534400" cy="60478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chemeClr val="accent3">
                    <a:lumMod val="75000"/>
                    <a:lumOff val="25000"/>
                  </a:schemeClr>
                </a:solidFill>
                <a:effectLst/>
                <a:latin typeface="Arial Unicode MS" pitchFamily="34" charset="-128"/>
                <a:ea typeface="Arial Unicode MS" pitchFamily="34" charset="-128"/>
                <a:cs typeface="Arial Unicode MS" pitchFamily="34" charset="-128"/>
              </a:rPr>
              <a:t>१५. बुडीत देय रकमांचे निर्लेखन </a:t>
            </a:r>
            <a:endParaRPr kumimoji="0" lang="en-US" sz="2600" b="1" i="0" u="none" strike="noStrike" cap="none" normalizeH="0" baseline="0" dirty="0" smtClean="0">
              <a:ln>
                <a:noFill/>
              </a:ln>
              <a:solidFill>
                <a:schemeClr val="accent3">
                  <a:lumMod val="75000"/>
                  <a:lumOff val="25000"/>
                </a:schemeClr>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chemeClr val="accent3">
                    <a:lumMod val="75000"/>
                    <a:lumOff val="25000"/>
                  </a:schemeClr>
                </a:solidFill>
                <a:effectLst/>
                <a:latin typeface="Times New Roman" pitchFamily="18" charset="0"/>
                <a:ea typeface="Arial Unicode MS" pitchFamily="34" charset="-128"/>
                <a:cs typeface="Arial Unicode MS" pitchFamily="34" charset="-128"/>
              </a:rPr>
              <a:t>(</a:t>
            </a:r>
            <a:r>
              <a:rPr kumimoji="0" lang="en-GB" sz="2600" b="1" i="0" u="none" strike="noStrike" cap="none" normalizeH="0" baseline="0" dirty="0" smtClean="0">
                <a:ln>
                  <a:noFill/>
                </a:ln>
                <a:solidFill>
                  <a:schemeClr val="accent3">
                    <a:lumMod val="75000"/>
                    <a:lumOff val="25000"/>
                  </a:schemeClr>
                </a:solidFill>
                <a:effectLst/>
                <a:latin typeface="Times New Roman" pitchFamily="18" charset="0"/>
                <a:ea typeface="Arial Unicode MS" pitchFamily="34" charset="-128"/>
                <a:cs typeface="Times New Roman" pitchFamily="18" charset="0"/>
              </a:rPr>
              <a:t>To Write off Irrecoverable dues) </a:t>
            </a: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1050" b="0" i="0" u="none" strike="noStrike" cap="none" normalizeH="0" baseline="0" dirty="0" smtClean="0">
              <a:ln>
                <a:noFill/>
              </a:ln>
              <a:solidFill>
                <a:schemeClr val="accent3">
                  <a:lumMod val="75000"/>
                  <a:lumOff val="25000"/>
                </a:schemeClr>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सदर प्रकरणातील पोट नियमानुसार संस्थेच्या लेखापरीक्षकाकडून प्रमाणित करण्यात आलेल्या बुडीत रकमांचे निर्लेखन संस्थेला सर्वसाधारण सभेच्या मान्यतेने करता येईल. सदर बुडीत रकमात संस्था सदस्यांकडून येणे असलेल्या संस्थेच्या आकारणीच्या रकमा, वसुली कार्यात खर्च झालेल्या रकमा व संचित तोटा यांचा समावेश असेल. वरीलप्रमाणे बुडीत रकमांचे निर्लेखन करताना त्याला संस्थेच्या सर्वसाधारण सभेची, संस्था एखाद्या वित्तपुरवठा संस्थेची ऋणको असल्यास अशा संस्थेची तसेच नोंदणी अधिकाऱ्याची परवानगी प्राप्त असणे आवश्यक असेल.</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04800" y="6410848"/>
            <a:ext cx="4419600" cy="447152"/>
          </a:xfrm>
        </p:spPr>
        <p:txBody>
          <a:bodyPr/>
          <a:lstStyle/>
          <a:p>
            <a:r>
              <a:rPr lang="en-US" smtClean="0"/>
              <a:t>Prof.  Mahadev  Kamble, Bhogawati Mahavidyalaya,Kurukali.</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44</a:t>
            </a:fld>
            <a:endParaRPr lang="en-US"/>
          </a:p>
        </p:txBody>
      </p:sp>
      <p:sp>
        <p:nvSpPr>
          <p:cNvPr id="58369" name="Rectangle 1"/>
          <p:cNvSpPr>
            <a:spLocks noChangeArrowheads="1"/>
          </p:cNvSpPr>
          <p:nvPr/>
        </p:nvSpPr>
        <p:spPr bwMode="auto">
          <a:xfrm>
            <a:off x="228600" y="124506"/>
            <a:ext cx="86868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chemeClr val="accent3">
                    <a:lumMod val="75000"/>
                    <a:lumOff val="25000"/>
                  </a:schemeClr>
                </a:solidFill>
                <a:effectLst/>
                <a:latin typeface="Arial Unicode MS" pitchFamily="34" charset="-128"/>
                <a:ea typeface="Arial Unicode MS" pitchFamily="34" charset="-128"/>
                <a:cs typeface="Arial Unicode MS" pitchFamily="34" charset="-128"/>
              </a:rPr>
              <a:t>१६. संस्थेच्या लेख्यांची लेखापरीक्षा </a:t>
            </a:r>
            <a:endParaRPr kumimoji="0" lang="en-US" sz="2600" b="1" i="0" u="none" strike="noStrike" cap="none" normalizeH="0" baseline="0" dirty="0" smtClean="0">
              <a:ln>
                <a:noFill/>
              </a:ln>
              <a:solidFill>
                <a:schemeClr val="accent3">
                  <a:lumMod val="75000"/>
                  <a:lumOff val="25000"/>
                </a:schemeClr>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chemeClr val="accent3">
                    <a:lumMod val="75000"/>
                    <a:lumOff val="25000"/>
                  </a:schemeClr>
                </a:solidFill>
                <a:effectLst/>
                <a:latin typeface="Times New Roman" pitchFamily="18" charset="0"/>
                <a:ea typeface="Arial Unicode MS" pitchFamily="34" charset="-128"/>
                <a:cs typeface="Arial Unicode MS" pitchFamily="34" charset="-128"/>
              </a:rPr>
              <a:t>(</a:t>
            </a:r>
            <a:r>
              <a:rPr kumimoji="0" lang="en-GB" sz="2600" b="1" i="0" u="none" strike="noStrike" cap="none" normalizeH="0" baseline="0" dirty="0" smtClean="0">
                <a:ln>
                  <a:noFill/>
                </a:ln>
                <a:solidFill>
                  <a:schemeClr val="accent3">
                    <a:lumMod val="75000"/>
                    <a:lumOff val="25000"/>
                  </a:schemeClr>
                </a:solidFill>
                <a:effectLst/>
                <a:latin typeface="Times New Roman" pitchFamily="18" charset="0"/>
                <a:ea typeface="Arial Unicode MS" pitchFamily="34" charset="-128"/>
                <a:cs typeface="Times New Roman" pitchFamily="18" charset="0"/>
              </a:rPr>
              <a:t>Audit of Accounts of the Society) :</a:t>
            </a:r>
            <a:r>
              <a:rPr kumimoji="0" lang="en-GB" sz="2600" b="1" i="0" u="none" strike="noStrike" cap="none" normalizeH="0" baseline="0" dirty="0" smtClean="0">
                <a:ln>
                  <a:noFill/>
                </a:ln>
                <a:solidFill>
                  <a:schemeClr val="accent3">
                    <a:lumMod val="75000"/>
                    <a:lumOff val="25000"/>
                  </a:schemeClr>
                </a:solidFill>
                <a:effectLst/>
                <a:latin typeface="Arial Unicode MS" pitchFamily="34" charset="-128"/>
                <a:ea typeface="Arial Unicode MS" pitchFamily="34" charset="-128"/>
                <a:cs typeface="Arial Unicode MS" pitchFamily="34" charset="-128"/>
              </a:rPr>
              <a:t> </a:t>
            </a:r>
            <a:endParaRPr kumimoji="0" lang="en-US" sz="2600" b="0" i="0" u="none" strike="noStrike" cap="none" normalizeH="0" baseline="0" dirty="0" smtClean="0">
              <a:ln>
                <a:noFill/>
              </a:ln>
              <a:solidFill>
                <a:schemeClr val="accent3">
                  <a:lumMod val="75000"/>
                  <a:lumOff val="2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गृहनिर्माण संस्था शासन मान्यताप्राप्त यादीतून वार्षिक सर्वसाधारण सभेत वैधानिक लेखापरीक्षकाची नियुक्ती अधिकतम सलग दोन वर्षे कालावधीसाठी करू शकते. याशिवाय आपल्या लेख्यांची लेखापरीक्षा करण्यासाठी संस्था सर्वसाधारण सभेद्वारे अंतर्गत लेखापरीक्षकाची नियुक्ती करू शकते. नियुक्त करण्यात आलेल्या लेखापरीक्षकाचे मानधन संस्थेच्या सर्वसाधारण सभेत ठरविण्यात येते. वित्तीय वर्ष समाप्त झाल्यापासून सहा महिन्यांच्या आत व वार्षिक सर्वसाधारण सभा भरण्याची सूचना जारी करण्यापूर्वी सहकारी गृहनिर्माण संस्थेने आपले लेखापरीक्षण करून घेणे आवश्यक असेल.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04800" y="6410848"/>
            <a:ext cx="4800600" cy="447152"/>
          </a:xfrm>
        </p:spPr>
        <p:txBody>
          <a:bodyPr/>
          <a:lstStyle/>
          <a:p>
            <a:r>
              <a:rPr lang="en-US" smtClean="0"/>
              <a:t>Prof.  Mahadev  Kamble, Bhogawati Mahavidyalaya,Kurukali.</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45</a:t>
            </a:fld>
            <a:endParaRPr lang="en-US"/>
          </a:p>
        </p:txBody>
      </p:sp>
      <p:sp>
        <p:nvSpPr>
          <p:cNvPr id="59393" name="Rectangle 1"/>
          <p:cNvSpPr>
            <a:spLocks noChangeArrowheads="1"/>
          </p:cNvSpPr>
          <p:nvPr/>
        </p:nvSpPr>
        <p:spPr bwMode="auto">
          <a:xfrm>
            <a:off x="304800" y="874446"/>
            <a:ext cx="8534400" cy="4459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लेखापरीक्षक नियुक्तीनंतर अशा लेखापरीक्षकाला त्याचे काम पूर्ण करण्यासाठी संस्थेला सर्व प्रकारची हिशेब पुस्तके, नोंदवह्या व अभिलेख सादर करावे लागतील तसेच त्याच्याकडून मागविण्यातयेणारी माहिती पुरवावी लागेल. लेखापरीक्षकाकडून प्राप्त अहवाल तसेच त्याला अनुलक्षून तयार करण्यात आलेला दोष दुरुस्ती अहवाल संस्थेला आपल्या वार्षिक सर्वसाधारण सभेत मंजुरीसाठी सादर करावा लागेल. सदर प्रकारे लेखापरीक्षा अहवाल मांडण्यात समितीने कसूर केल्यास तो महाराष्ट्र सहकारी संस्था कायदा, १९६० अंतर्गत दंडनीय अपराध मानला जाईल.</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04800" y="6410848"/>
            <a:ext cx="5638800" cy="447152"/>
          </a:xfrm>
        </p:spPr>
        <p:txBody>
          <a:bodyPr/>
          <a:lstStyle/>
          <a:p>
            <a:r>
              <a:rPr lang="en-US" smtClean="0"/>
              <a:t>Prof.  Mahadev  Kamble, Bhogawati Mahavidyalaya,Kurukali.</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46</a:t>
            </a:fld>
            <a:endParaRPr lang="en-US"/>
          </a:p>
        </p:txBody>
      </p:sp>
      <p:sp>
        <p:nvSpPr>
          <p:cNvPr id="60417" name="Rectangle 1"/>
          <p:cNvSpPr>
            <a:spLocks noChangeArrowheads="1"/>
          </p:cNvSpPr>
          <p:nvPr/>
        </p:nvSpPr>
        <p:spPr bwMode="auto">
          <a:xfrm>
            <a:off x="228600" y="239807"/>
            <a:ext cx="8610600" cy="593239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300" b="1" i="0" u="none" strike="noStrike" cap="none" normalizeH="0" baseline="0" dirty="0" smtClean="0">
                <a:ln>
                  <a:noFill/>
                </a:ln>
                <a:solidFill>
                  <a:schemeClr val="accent3">
                    <a:lumMod val="75000"/>
                    <a:lumOff val="25000"/>
                  </a:schemeClr>
                </a:solidFill>
                <a:effectLst/>
                <a:latin typeface="Times New Roman" pitchFamily="18" charset="0"/>
                <a:ea typeface="Arial Unicode MS" pitchFamily="34" charset="-128"/>
                <a:cs typeface="Arial Unicode MS" pitchFamily="34" charset="-128"/>
              </a:rPr>
              <a:t>१७. मालमत्तेचे अभिहस्तांतरण/मानण्यात आलेले हस्तांतरण/आणि मालमत्तेचा विकास / आणि मालमत्तेची दुरुस्ती व देखभाल (</a:t>
            </a:r>
            <a:r>
              <a:rPr kumimoji="0" lang="en-GB" sz="2300" b="1" i="0" u="none" strike="noStrike" cap="none" normalizeH="0" baseline="0" dirty="0" smtClean="0">
                <a:ln>
                  <a:noFill/>
                </a:ln>
                <a:solidFill>
                  <a:schemeClr val="accent3">
                    <a:lumMod val="75000"/>
                    <a:lumOff val="25000"/>
                  </a:schemeClr>
                </a:solidFill>
                <a:effectLst/>
                <a:latin typeface="Times New Roman" pitchFamily="18" charset="0"/>
                <a:ea typeface="Arial Unicode MS" pitchFamily="34" charset="-128"/>
                <a:cs typeface="Times New Roman" pitchFamily="18" charset="0"/>
              </a:rPr>
              <a:t>Conveyance/conveyance of the property and redevelopment and repairs/maintenance of the property) :</a:t>
            </a:r>
            <a:endParaRPr kumimoji="0" lang="en-US" sz="2300" b="0" i="0" u="none" strike="noStrike" cap="none" normalizeH="0" baseline="0" dirty="0" smtClean="0">
              <a:ln>
                <a:noFill/>
              </a:ln>
              <a:solidFill>
                <a:schemeClr val="accent3">
                  <a:lumMod val="75000"/>
                  <a:lumOff val="25000"/>
                </a:schemeClr>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GB"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सर्वसाधारण सभेच्या मंजुरीने संस्थेच्या नावे मालमत्तेचे अभिहस्तांतरण करणे, सदर हस्तांतरण संदर्भातील करार मसुदा संस्थेच्या सर्वसाधारण सभेसमोर मंजुरीसाठी ठेवणे व तो निष्पादित करणे, संस्थेची मालमत्ता सुस्थितीत ठेवणे तसेच दुरुस्तीसाठी आवश्यक तपासणी करणे, संस्था मालमत्तेच्या देखभालीसाठी वास्तुशास्त्रज्ञाची नियुक्ती करणे, संस्थेने व सभासदांनी स्वखर्चाने करावयाच्या दुरुस्त्या निश्चित करणे, तसेच संस्थेच्या इमारतीचा विमा उतरविणे या संदर्भातील नियमांचा सदर प्रकरणात समावेश आहे.</a:t>
            </a:r>
            <a:endParaRPr kumimoji="0" lang="mr-IN" sz="23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04800" y="6410848"/>
            <a:ext cx="5029200" cy="447152"/>
          </a:xfrm>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47</a:t>
            </a:fld>
            <a:endParaRPr lang="en-US"/>
          </a:p>
        </p:txBody>
      </p:sp>
      <p:sp>
        <p:nvSpPr>
          <p:cNvPr id="61441" name="Rectangle 1"/>
          <p:cNvSpPr>
            <a:spLocks noChangeArrowheads="1"/>
          </p:cNvSpPr>
          <p:nvPr/>
        </p:nvSpPr>
        <p:spPr bwMode="auto">
          <a:xfrm>
            <a:off x="304800" y="636687"/>
            <a:ext cx="86106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chemeClr val="accent3">
                    <a:lumMod val="75000"/>
                    <a:lumOff val="25000"/>
                  </a:schemeClr>
                </a:solidFill>
                <a:effectLst/>
                <a:latin typeface="Times New Roman" pitchFamily="18" charset="0"/>
                <a:ea typeface="Arial Unicode MS" pitchFamily="34" charset="-128"/>
                <a:cs typeface="Arial Unicode MS" pitchFamily="34" charset="-128"/>
              </a:rPr>
              <a:t>१८. इतर संकीर्ण बाबी (</a:t>
            </a:r>
            <a:r>
              <a:rPr kumimoji="0" lang="en-GB" sz="2600" b="1" i="0" u="none" strike="noStrike" cap="none" normalizeH="0" baseline="0" dirty="0" smtClean="0">
                <a:ln>
                  <a:noFill/>
                </a:ln>
                <a:solidFill>
                  <a:schemeClr val="accent3">
                    <a:lumMod val="75000"/>
                    <a:lumOff val="25000"/>
                  </a:schemeClr>
                </a:solidFill>
                <a:effectLst/>
                <a:latin typeface="Times New Roman" pitchFamily="18" charset="0"/>
                <a:ea typeface="Arial Unicode MS" pitchFamily="34" charset="-128"/>
                <a:cs typeface="Times New Roman" pitchFamily="18" charset="0"/>
              </a:rPr>
              <a:t>Other Miscellaneous Matters) : </a:t>
            </a:r>
            <a:endParaRPr kumimoji="0" lang="en-US" sz="2600" b="0" i="0" u="none" strike="noStrike" cap="none" normalizeH="0" baseline="0" dirty="0" smtClean="0">
              <a:ln>
                <a:noFill/>
              </a:ln>
              <a:solidFill>
                <a:schemeClr val="accent3">
                  <a:lumMod val="75000"/>
                  <a:lumOff val="25000"/>
                </a:schemeClr>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गृहनिर्माण संस्थेच्या सभेची सूचना पाठविणे तसेच ठराव व निर्णय सभासदांना कळविणे अथवा प्रदर्शित करणे, सहकारी गृहनिर्माण संस्थेने ठेवावयाच्या संस्थेचा सूचनाफलक, संस्थेच्या उपविधीतील तरतुदी भंगाबद्दलचा दंड व त्यात सुधारणा करण्याची प्रक्रिया, संस्थेच्या मालमत्ता अथवा आवार वापरासंबंधातील नियम, संस्था सभासदांना द्यावयाच्या दस्तऐवज नकला पुरविण्याचे शुल्क इत्यादी बाबी संदर्भातील पोट नियमांचा सदर प्रकरणात समावेश आहे.</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6200" y="6410848"/>
            <a:ext cx="4800600" cy="447152"/>
          </a:xfrm>
        </p:spPr>
        <p:txBody>
          <a:bodyPr/>
          <a:lstStyle/>
          <a:p>
            <a:r>
              <a:rPr lang="en-US" smtClean="0"/>
              <a:t>Prof.  Mahadev  Kamble, Bhogawati Mahavidyalaya,Kurukali.</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48</a:t>
            </a:fld>
            <a:endParaRPr lang="en-US"/>
          </a:p>
        </p:txBody>
      </p:sp>
      <p:sp>
        <p:nvSpPr>
          <p:cNvPr id="62465" name="Rectangle 1"/>
          <p:cNvSpPr>
            <a:spLocks noChangeArrowheads="1"/>
          </p:cNvSpPr>
          <p:nvPr/>
        </p:nvSpPr>
        <p:spPr bwMode="auto">
          <a:xfrm>
            <a:off x="228600" y="283364"/>
            <a:ext cx="8610600" cy="595547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chemeClr val="accent3">
                    <a:lumMod val="75000"/>
                    <a:lumOff val="25000"/>
                  </a:schemeClr>
                </a:solidFill>
                <a:effectLst/>
                <a:latin typeface="Arial Unicode MS" pitchFamily="34" charset="-128"/>
                <a:ea typeface="Arial Unicode MS" pitchFamily="34" charset="-128"/>
                <a:cs typeface="Arial Unicode MS" pitchFamily="34" charset="-128"/>
              </a:rPr>
              <a:t>१९. सदस्यांच्या तक्रारीचे निवारण </a:t>
            </a:r>
            <a:endParaRPr kumimoji="0" lang="en-US" sz="2600" b="1" i="0" u="none" strike="noStrike" cap="none" normalizeH="0" baseline="0" dirty="0" smtClean="0">
              <a:ln>
                <a:noFill/>
              </a:ln>
              <a:solidFill>
                <a:schemeClr val="accent3">
                  <a:lumMod val="75000"/>
                  <a:lumOff val="25000"/>
                </a:schemeClr>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3">
                    <a:lumMod val="75000"/>
                    <a:lumOff val="25000"/>
                  </a:schemeClr>
                </a:solidFill>
                <a:effectLst/>
                <a:latin typeface="Times New Roman" pitchFamily="18" charset="0"/>
                <a:ea typeface="Arial Unicode MS" pitchFamily="34" charset="-128"/>
                <a:cs typeface="Arial Unicode MS" pitchFamily="34" charset="-128"/>
              </a:rPr>
              <a:t>(</a:t>
            </a:r>
            <a:r>
              <a:rPr kumimoji="0" lang="en-GB" sz="2400" b="1" i="0" u="none" strike="noStrike" cap="none" normalizeH="0" baseline="0" dirty="0" err="1" smtClean="0">
                <a:ln>
                  <a:noFill/>
                </a:ln>
                <a:solidFill>
                  <a:schemeClr val="accent3">
                    <a:lumMod val="75000"/>
                    <a:lumOff val="25000"/>
                  </a:schemeClr>
                </a:solidFill>
                <a:effectLst/>
                <a:latin typeface="Times New Roman" pitchFamily="18" charset="0"/>
                <a:ea typeface="Arial Unicode MS" pitchFamily="34" charset="-128"/>
                <a:cs typeface="Times New Roman" pitchFamily="18" charset="0"/>
              </a:rPr>
              <a:t>Redressal</a:t>
            </a:r>
            <a:r>
              <a:rPr kumimoji="0" lang="en-GB" sz="2400" b="1" i="0" u="none" strike="noStrike" cap="none" normalizeH="0" baseline="0" dirty="0" smtClean="0">
                <a:ln>
                  <a:noFill/>
                </a:ln>
                <a:solidFill>
                  <a:schemeClr val="accent3">
                    <a:lumMod val="75000"/>
                    <a:lumOff val="25000"/>
                  </a:schemeClr>
                </a:solidFill>
                <a:effectLst/>
                <a:latin typeface="Times New Roman" pitchFamily="18" charset="0"/>
                <a:ea typeface="Arial Unicode MS" pitchFamily="34" charset="-128"/>
                <a:cs typeface="Times New Roman" pitchFamily="18" charset="0"/>
              </a:rPr>
              <a:t> of Members Complaints) :</a:t>
            </a: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accent3">
                  <a:lumMod val="75000"/>
                  <a:lumOff val="25000"/>
                </a:schemeClr>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गृहनिर्माण संस्थेतील एक अथवा अनेक सदस्यांना असणाऱ्या तक्रारींसंदर्भात त्यांना अशी तक्रार स्पष्ट स्वरूपात मांडणारा तक्रार अर्ज संस्थेच्या कोणत्याही पदाधिकाऱ्याकडे लेखी स्वरूपात सुपूर्द करता येईल. अशा तक्रार अर्जावर समिती आपल्या सभेत निर्णय घेईल व तो १५ दिवसांच्या मुदतीत तक्रारदारास कळविला जाईल. सदर निर्णयाने तक्रारदाराचे समाधान झाले नाही अथवा त्यास काहीही कळविण्यात आले नाही तर तक्रारकर्ता निर्दिष्ट सक्षम प्राधिकरणाकडे तक्रार निवारणासाठी सदर प्रकरणातील पोटनियमानुसार दाद मागू शकतो.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04800" y="6410848"/>
            <a:ext cx="4724400" cy="447152"/>
          </a:xfrm>
        </p:spPr>
        <p:txBody>
          <a:bodyPr/>
          <a:lstStyle/>
          <a:p>
            <a:r>
              <a:rPr lang="en-US" smtClean="0"/>
              <a:t>Prof.  Mahadev  Kamble, Bhogawati Mahavidyalaya,Kurukali.</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49</a:t>
            </a:fld>
            <a:endParaRPr lang="en-US"/>
          </a:p>
        </p:txBody>
      </p:sp>
      <p:sp>
        <p:nvSpPr>
          <p:cNvPr id="63489" name="Rectangle 1"/>
          <p:cNvSpPr>
            <a:spLocks noChangeArrowheads="1"/>
          </p:cNvSpPr>
          <p:nvPr/>
        </p:nvSpPr>
        <p:spPr bwMode="auto">
          <a:xfrm>
            <a:off x="228600" y="168325"/>
            <a:ext cx="86868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chemeClr val="accent3">
                    <a:lumMod val="75000"/>
                    <a:lumOff val="25000"/>
                  </a:schemeClr>
                </a:solidFill>
                <a:effectLst/>
                <a:latin typeface="Arial Unicode MS" pitchFamily="34" charset="-128"/>
                <a:ea typeface="Arial Unicode MS" pitchFamily="34" charset="-128"/>
                <a:cs typeface="Arial Unicode MS" pitchFamily="34" charset="-128"/>
              </a:rPr>
              <a:t>२०. सहकारी गृहनिर्माण संस्थांच्या इमारतीचा पुनर्विकास </a:t>
            </a:r>
            <a:endParaRPr kumimoji="0" lang="en-US" sz="2600" b="1" i="0" u="none" strike="noStrike" cap="none" normalizeH="0" baseline="0" dirty="0" smtClean="0">
              <a:ln>
                <a:noFill/>
              </a:ln>
              <a:solidFill>
                <a:schemeClr val="accent3">
                  <a:lumMod val="75000"/>
                  <a:lumOff val="25000"/>
                </a:schemeClr>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3">
                    <a:lumMod val="75000"/>
                    <a:lumOff val="25000"/>
                  </a:schemeClr>
                </a:solidFill>
                <a:effectLst/>
                <a:latin typeface="Times New Roman" pitchFamily="18" charset="0"/>
                <a:ea typeface="Arial Unicode MS" pitchFamily="34" charset="-128"/>
                <a:cs typeface="Arial Unicode MS" pitchFamily="34" charset="-128"/>
              </a:rPr>
              <a:t>(</a:t>
            </a:r>
            <a:r>
              <a:rPr kumimoji="0" lang="en-GB" sz="2400" b="1" i="0" u="none" strike="noStrike" cap="none" normalizeH="0" baseline="0" dirty="0" smtClean="0">
                <a:ln>
                  <a:noFill/>
                </a:ln>
                <a:solidFill>
                  <a:schemeClr val="accent3">
                    <a:lumMod val="75000"/>
                    <a:lumOff val="25000"/>
                  </a:schemeClr>
                </a:solidFill>
                <a:effectLst/>
                <a:latin typeface="Times New Roman" pitchFamily="18" charset="0"/>
                <a:ea typeface="Arial Unicode MS" pitchFamily="34" charset="-128"/>
                <a:cs typeface="Times New Roman" pitchFamily="18" charset="0"/>
              </a:rPr>
              <a:t>Regarding Redevelopment of Societies Buildings) :</a:t>
            </a:r>
            <a:endParaRPr kumimoji="0" lang="en-US" sz="2400" b="0" i="0" u="none" strike="noStrike" cap="none" normalizeH="0" baseline="0" dirty="0" smtClean="0">
              <a:ln>
                <a:noFill/>
              </a:ln>
              <a:solidFill>
                <a:schemeClr val="accent3">
                  <a:lumMod val="75000"/>
                  <a:lumOff val="25000"/>
                </a:schemeClr>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सदर पोटनियमान्वये सहकारी गृहनिर्माण संस्थांच्या मालकीच्या रिकाम्या जागा तसेच इमारतींचा पुनर्विकास हा महाराष्ट्र सहकारी संस्था कायदा, १९६० अंतर्गत कलम ७९ नुसार शासनाने निर्गमित केलेल्या निर्देश व मंजुरीनुसार करण्यात येईल. संस्थेने विकासकासोबत केलेला करार प्रत्यक्षात आला नाही तर संस्था असा ठराव रद्द करून विकासकांच्या मान्यताप्राप्त यादीतील नवीन विकासकासोबत नव्याने करार करू शकेल व ते शक्य नसल्यास संस्था नव्याने पुन्हा कार्यपद्धती सुरू करू शकेल. संस्थेद्वारे विकासक नियुक्तीसाठी घेण्यात येणाऱ्या समेत निबंधक कार्यालयाच्या प्रतिनिधीने उपस्थित राहणे सदर पोटनियमानुसार बंधनकारक असेल.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04800" y="6410848"/>
            <a:ext cx="4800600" cy="447152"/>
          </a:xfrm>
        </p:spPr>
        <p:txBody>
          <a:bodyPr/>
          <a:lstStyle/>
          <a:p>
            <a:r>
              <a:rPr lang="en-US" smtClean="0"/>
              <a:t>Prof.  Mahadev  Kamble, Bhogawati Mahavidyalaya,Kurukali.</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5</a:t>
            </a:fld>
            <a:endParaRPr lang="en-US"/>
          </a:p>
        </p:txBody>
      </p:sp>
      <p:sp>
        <p:nvSpPr>
          <p:cNvPr id="38913" name="Rectangle 1"/>
          <p:cNvSpPr>
            <a:spLocks noChangeArrowheads="1"/>
          </p:cNvSpPr>
          <p:nvPr/>
        </p:nvSpPr>
        <p:spPr bwMode="auto">
          <a:xfrm>
            <a:off x="228600" y="463689"/>
            <a:ext cx="868680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002060"/>
                </a:solidFill>
                <a:effectLst/>
                <a:latin typeface="Times New Roman" pitchFamily="18" charset="0"/>
                <a:ea typeface="Arial Unicode MS" pitchFamily="34" charset="-128"/>
                <a:cs typeface="Arial Unicode MS" pitchFamily="34" charset="-128"/>
              </a:rPr>
              <a:t>२. भाडेकरू सहभागीदार गृहनिर्माण संस्था </a:t>
            </a:r>
            <a:endParaRPr kumimoji="0" lang="en-US" sz="2600" b="1" i="0" u="none" strike="noStrike" cap="none" normalizeH="0" baseline="0" dirty="0" smtClean="0">
              <a:ln>
                <a:noFill/>
              </a:ln>
              <a:solidFill>
                <a:srgbClr val="002060"/>
              </a:solidFill>
              <a:effectLst/>
              <a:latin typeface="Times New Roman" pitchFamily="18" charset="0"/>
              <a:ea typeface="Arial Unicode MS" pitchFamily="34" charset="-128"/>
              <a:cs typeface="Times New Roman" pitchFamily="18" charset="0"/>
            </a:endParaRPr>
          </a:p>
          <a:p>
            <a:pPr marL="0" marR="0" lvl="0" indent="457200" algn="just" defTabSz="914400" rtl="0" eaLnBrk="1" fontAlgn="base" latinLnBrk="0" hangingPunct="1">
              <a:lnSpc>
                <a:spcPct val="150000"/>
              </a:lnSpc>
              <a:spcBef>
                <a:spcPct val="0"/>
              </a:spcBef>
              <a:spcAft>
                <a:spcPct val="0"/>
              </a:spcAft>
              <a:buClrTx/>
              <a:buSzTx/>
              <a:buFontTx/>
              <a:buNone/>
              <a:tabLst/>
            </a:pPr>
            <a:r>
              <a:rPr lang="en-US" sz="2400" b="1" dirty="0" smtClean="0">
                <a:solidFill>
                  <a:srgbClr val="002060"/>
                </a:solidFill>
                <a:latin typeface="Times New Roman" pitchFamily="18" charset="0"/>
                <a:ea typeface="Arial Unicode MS" pitchFamily="34" charset="-128"/>
                <a:cs typeface="Times New Roman" pitchFamily="18" charset="0"/>
              </a:rPr>
              <a:t>	</a:t>
            </a:r>
            <a:r>
              <a:rPr kumimoji="0" lang="mr-IN" sz="2400" b="1" i="0" u="none" strike="noStrike" cap="none" normalizeH="0" baseline="0" dirty="0" smtClean="0">
                <a:ln>
                  <a:noFill/>
                </a:ln>
                <a:solidFill>
                  <a:srgbClr val="002060"/>
                </a:solidFill>
                <a:effectLst/>
                <a:latin typeface="Times New Roman" pitchFamily="18" charset="0"/>
                <a:ea typeface="Arial Unicode MS" pitchFamily="34" charset="-128"/>
                <a:cs typeface="Arial Unicode MS" pitchFamily="34" charset="-128"/>
              </a:rPr>
              <a:t>(</a:t>
            </a:r>
            <a:r>
              <a:rPr kumimoji="0" lang="en-GB" sz="2400" b="1" i="0" u="none" strike="noStrike" cap="none" normalizeH="0" baseline="0" dirty="0" smtClean="0">
                <a:ln>
                  <a:noFill/>
                </a:ln>
                <a:solidFill>
                  <a:srgbClr val="002060"/>
                </a:solidFill>
                <a:effectLst/>
                <a:latin typeface="Times New Roman" pitchFamily="18" charset="0"/>
                <a:ea typeface="Arial Unicode MS" pitchFamily="34" charset="-128"/>
                <a:cs typeface="Times New Roman" pitchFamily="18" charset="0"/>
              </a:rPr>
              <a:t>Tenant Co-partnership Housing Societies) </a:t>
            </a:r>
            <a:endParaRPr kumimoji="0" lang="en-US" sz="2400" b="1"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सदर प्रकारात गृहनिर्माण संस्था जमीन खरेदी करून त्याचा विकास करतात व त्यावर सदनिका, गाळे यांचे बांधकाम केल्यानंतर त्या खरेदीदारांना विकल्या जातात/दरमहा भाड्याने दिल्या जातात. येथे बांधकाम सभासदांना दरमहा भाड्याने देण्याच्या बाबतीत आकारले जाणारे भाडे हे बांधकाम करण्यासाठी आलेल्या खर्चाचा भाग असतो. यामध्ये घराची किंमत संपूर्णतः भाडेरूपात वसूल झाल्यानंतर घराची मालकी सभासदांकडे जाते. या प्रकारात सभासद घर त्याच्या मालकीचे झाल्यानंतर दुसऱ्यास विकू शकतो.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04800" y="6324600"/>
            <a:ext cx="4267200" cy="447152"/>
          </a:xfrm>
        </p:spPr>
        <p:txBody>
          <a:bodyPr/>
          <a:lstStyle/>
          <a:p>
            <a:r>
              <a:rPr lang="en-US" smtClean="0"/>
              <a:t>Prof.  Mahadev  Kamble, Bhogawati Mahavidyalaya,Kurukali.</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50</a:t>
            </a:fld>
            <a:endParaRPr lang="en-US"/>
          </a:p>
        </p:txBody>
      </p:sp>
      <p:sp>
        <p:nvSpPr>
          <p:cNvPr id="64513" name="Rectangle 1"/>
          <p:cNvSpPr>
            <a:spLocks noChangeArrowheads="1"/>
          </p:cNvSpPr>
          <p:nvPr/>
        </p:nvSpPr>
        <p:spPr bwMode="auto">
          <a:xfrm>
            <a:off x="228600" y="218956"/>
            <a:ext cx="86106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996600"/>
                </a:solidFill>
                <a:effectLst/>
                <a:latin typeface="Times New Roman" pitchFamily="18" charset="0"/>
                <a:ea typeface="Arial Unicode MS" pitchFamily="34" charset="-128"/>
                <a:cs typeface="Arial Unicode MS" pitchFamily="34" charset="-128"/>
              </a:rPr>
              <a:t>सहकारी गृहनिर्माण संस्था महत्त्व आणि समस्या</a:t>
            </a:r>
            <a:endParaRPr kumimoji="0" lang="en-US" sz="2800" b="0" i="0" u="none" strike="noStrike" cap="none" normalizeH="0" baseline="0" dirty="0" smtClean="0">
              <a:ln>
                <a:noFill/>
              </a:ln>
              <a:solidFill>
                <a:srgbClr val="996600"/>
              </a:solidFill>
              <a:effectLst/>
              <a:latin typeface="Times New Roman" pitchFamily="18" charset="0"/>
              <a:cs typeface="Times New Roman" pitchFamily="18" charset="0"/>
            </a:endParaRPr>
          </a:p>
          <a:p>
            <a:pPr marL="0" marR="0" lvl="0" indent="457200" algn="ctr" defTabSz="914400" rtl="0" eaLnBrk="0" fontAlgn="base" latinLnBrk="0" hangingPunct="0">
              <a:lnSpc>
                <a:spcPct val="150000"/>
              </a:lnSpc>
              <a:spcBef>
                <a:spcPct val="0"/>
              </a:spcBef>
              <a:spcAft>
                <a:spcPct val="0"/>
              </a:spcAft>
              <a:buClrTx/>
              <a:buSzTx/>
              <a:buFontTx/>
              <a:buNone/>
              <a:tabLst/>
            </a:pPr>
            <a:r>
              <a:rPr kumimoji="0" lang="en-GB" sz="2400" b="1" i="0" u="none" strike="noStrike" cap="none" normalizeH="0" baseline="0" dirty="0" smtClean="0">
                <a:ln>
                  <a:noFill/>
                </a:ln>
                <a:solidFill>
                  <a:srgbClr val="996600"/>
                </a:solidFill>
                <a:effectLst/>
                <a:latin typeface="Times New Roman" pitchFamily="18" charset="0"/>
                <a:ea typeface="Arial Unicode MS" pitchFamily="34" charset="-128"/>
                <a:cs typeface="Times New Roman" pitchFamily="18" charset="0"/>
              </a:rPr>
              <a:t>(Importance and Problems of Housing Societies)</a:t>
            </a:r>
          </a:p>
          <a:p>
            <a:pPr marL="0" marR="0" lvl="0" indent="457200" algn="ctr" defTabSz="914400" rtl="0" eaLnBrk="0" fontAlgn="base" latinLnBrk="0" hangingPunct="0">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rgbClr val="996600"/>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१. सुलभ निर्मिती (</a:t>
            </a:r>
            <a:r>
              <a:rPr kumimoji="0" lang="en-GB" sz="26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Easy Formation) : </a:t>
            </a:r>
            <a:endParaRPr kumimoji="0" lang="en-US" sz="2600" b="0"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गृहनिर्माण संस्थांची निर्मिती करणे हे एक सुलभ काम आहे. निवारा ही सामाईक गरज असणाऱ्या व्यक्ती एकत्रित येऊन सहकारी तत्त्वावरील गृहनिर्माण संस्थेची स्थापना करू शकतात. तसेच अशा संस्थेची नोंदणी करू शकतात. सहकारी गृहनिर्माण संस्था स्थापनेसाठी महाराष्ट्र सहकारी संस्था कायदा, १९६० अंतर्गत संस्थांची निर्मिती व नोंदणी करता येते.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228600" y="6410848"/>
            <a:ext cx="4419600" cy="447152"/>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51</a:t>
            </a:fld>
            <a:endParaRPr lang="en-US"/>
          </a:p>
        </p:txBody>
      </p:sp>
      <p:sp>
        <p:nvSpPr>
          <p:cNvPr id="65537" name="Rectangle 1"/>
          <p:cNvSpPr>
            <a:spLocks noChangeArrowheads="1"/>
          </p:cNvSpPr>
          <p:nvPr/>
        </p:nvSpPr>
        <p:spPr bwMode="auto">
          <a:xfrm>
            <a:off x="228600" y="902870"/>
            <a:ext cx="8686800" cy="43858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00B050"/>
                </a:solidFill>
                <a:effectLst/>
                <a:latin typeface="Times New Roman" pitchFamily="18" charset="0"/>
                <a:ea typeface="Arial Unicode MS" pitchFamily="34" charset="-128"/>
                <a:cs typeface="Arial Unicode MS" pitchFamily="34" charset="-128"/>
              </a:rPr>
              <a:t>२. मर्यादित दायित्व (</a:t>
            </a:r>
            <a:r>
              <a:rPr kumimoji="0" lang="en-GB" sz="2600" b="1" i="0" u="none" strike="noStrike" cap="none" normalizeH="0" baseline="0" dirty="0" smtClean="0">
                <a:ln>
                  <a:noFill/>
                </a:ln>
                <a:solidFill>
                  <a:srgbClr val="00B050"/>
                </a:solidFill>
                <a:effectLst/>
                <a:latin typeface="Times New Roman" pitchFamily="18" charset="0"/>
                <a:ea typeface="Arial Unicode MS" pitchFamily="34" charset="-128"/>
                <a:cs typeface="Times New Roman" pitchFamily="18" charset="0"/>
              </a:rPr>
              <a:t>Limited Liability) : </a:t>
            </a:r>
            <a:endParaRPr kumimoji="0" lang="en-US" sz="2600" b="0" i="0" u="none" strike="noStrike" cap="none" normalizeH="0" baseline="0" dirty="0" smtClean="0">
              <a:ln>
                <a:noFill/>
              </a:ln>
              <a:solidFill>
                <a:srgbClr val="00B050"/>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गृहनिर्माण संस्थेच्या सदस्यांनी अशा संस्थेत योगदान दिलेल्या भांडवलाइतकेच त्यांचे दायित्व मर्यादित राहते. सहकारी गृहनिर्माण संस्था कोणत्याही वेळी तोट्यात गेली तरीही मर्यादित दायित्व आधारावर स्थापित झालेल्या सहकारी गृहनिर्माण संस्थांच्या सदस्यांचे दायित्व हे त्यांनी धारण केलेल्या भांडवलाच्या रकमेइतकेच मर्यादित राहते. म्हणजेच संस्था सदस्यांची वैयक्तिक मालमत्ता संस्थेच्या दायित्व पूर्तीसाठी वापरता येत नाही.</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0" y="6410848"/>
            <a:ext cx="5410200" cy="447152"/>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52</a:t>
            </a:fld>
            <a:endParaRPr lang="en-US"/>
          </a:p>
        </p:txBody>
      </p:sp>
      <p:sp>
        <p:nvSpPr>
          <p:cNvPr id="66561" name="Rectangle 1"/>
          <p:cNvSpPr>
            <a:spLocks noChangeArrowheads="1"/>
          </p:cNvSpPr>
          <p:nvPr/>
        </p:nvSpPr>
        <p:spPr bwMode="auto">
          <a:xfrm>
            <a:off x="228600" y="484770"/>
            <a:ext cx="8686800" cy="56137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३. परवडणारे गृहनिर्माण (</a:t>
            </a:r>
            <a:r>
              <a:rPr kumimoji="0" lang="en-GB" sz="26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Affordable Housing) : </a:t>
            </a:r>
            <a:endParaRPr lang="en-US" sz="2600" dirty="0" smtClean="0">
              <a:solidFill>
                <a:srgbClr val="00B050"/>
              </a:solidFill>
              <a:latin typeface="Arial" pitchFamily="34" charset="0"/>
              <a:cs typeface="Arial" pitchFamily="34" charset="0"/>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mr-IN" sz="1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गृहनिर्माण संस्थाद्वारे गृहनिर्मितीसाठी होणारी जमीन खरेदी अथवा बांधकाम हे मोठ्या परिमाणातील असल्याने त्यापासून परिमाणानुसारी मितव्यय लाभ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Economics of Scale)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होत असतात व त्याचा प्रत्यक्ष फायदा सदस्यांच्या खर्चामधील बचतीत होत असतो. याखेरीज सहकारी गृहनिर्माण संस्थांकडून होणारी कर्जपुरवठ्याची सोय तसेच कर्ज परतफेडीचा दीर्घ कालावधी तुलनात्मकरित्या व्यापारी तत्त्वातून होणाऱ्या कर्जपुरवठ्यापेक्षा स्वस्त असतात. सदर कारणांमुळे सहकारी गृहनिर्माण संस्थेच्या माध्यमातून परवडणारी गृहनिर्मिती होऊ शकते.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0" y="6410848"/>
            <a:ext cx="4495800" cy="447152"/>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53</a:t>
            </a:fld>
            <a:endParaRPr lang="en-US"/>
          </a:p>
        </p:txBody>
      </p:sp>
      <p:sp>
        <p:nvSpPr>
          <p:cNvPr id="67586" name="Rectangle 2"/>
          <p:cNvSpPr>
            <a:spLocks noChangeArrowheads="1"/>
          </p:cNvSpPr>
          <p:nvPr/>
        </p:nvSpPr>
        <p:spPr bwMode="auto">
          <a:xfrm>
            <a:off x="304800" y="549186"/>
            <a:ext cx="8534400" cy="56784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४. लोकशाही व्यवस्थापन (</a:t>
            </a:r>
            <a:r>
              <a:rPr kumimoji="0" lang="en-GB" sz="26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Democratic Management) : </a:t>
            </a:r>
            <a:endParaRPr lang="mr-IN" sz="2600" dirty="0" smtClean="0">
              <a:solidFill>
                <a:srgbClr val="00B050"/>
              </a:solidFill>
              <a:latin typeface="Arial" pitchFamily="34" charset="0"/>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सहकारी गृहनिर्माण संस्था या लोकशाही पद्धतीने कामकाज करतात व त्यांच्या कामकाजात त्यांच्या सदस्यांना आपले म्हणणे मांडण्याचा व प्रतिनिधी निवडण्याचा हक्क मिळत असतो. सहकारी गृहनिर्माण संस्थेच्या सदस्यांना संस्थेतील एक भागधारक व सदस्य या नात्याने मतदानाचा हक्क प्राप्त असतो व अशा प्रकारे संस्था सदस्यांनी निवडणुकीच्या माध्यमातून निवडून दिलेल्या सदस्यांद्वारे गृहनिर्माण संस्थेचा कारभार पाहिला जातो. लोकशाही व्यवस्थापन पद्धतीमुळे संस्थेच्या कारभारावर सदस्यांचे नियंत्रण राहते व संस्थेचा कारभार हा कायदेशीररित्या व संस्थेच्या सदस्यांच्या हिताच्या दृष्टिकोणातून चालला असल्याचे निश्चित करता येते.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0" y="6329792"/>
            <a:ext cx="4800600" cy="528208"/>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54</a:t>
            </a:fld>
            <a:endParaRPr lang="en-US"/>
          </a:p>
        </p:txBody>
      </p:sp>
      <p:sp>
        <p:nvSpPr>
          <p:cNvPr id="68609" name="Rectangle 1"/>
          <p:cNvSpPr>
            <a:spLocks noChangeArrowheads="1"/>
          </p:cNvSpPr>
          <p:nvPr/>
        </p:nvSpPr>
        <p:spPr bwMode="auto">
          <a:xfrm>
            <a:off x="228600" y="341322"/>
            <a:ext cx="8686800" cy="56784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५. सामुदायिक जबाबदारी (</a:t>
            </a:r>
            <a:r>
              <a:rPr kumimoji="0" lang="en-GB" sz="26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Shared Responsibilities) : </a:t>
            </a:r>
            <a:endParaRPr kumimoji="0" lang="en-US" sz="2600" b="0"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सहकारी गृहनिर्माण संस्थांच्या बाबतीत उद्भवणारी कोणतीही जबाबदारी ही सामुदायिक स्वरूपाची असते. सहकारी गृहनिर्माण संस्थेतील सामायिक मालमत्ता व सुविधांचा रखरखाव, मालमत्तेचा विमा, करावयाची मोठी दुरुस्ती अथवा बदल हे सर्व सामुदायिकरित्या निर्मित निधीतून केले जाते. यामुळे अशा खर्चातील सदस्याचे योगदान हे त्यांनी संस्थेला द्यावयाच्या वार्षिक रखरखाव शुल्काइतकेच मर्यादित राहते. याशिवाय सामुदायिक जबाबदारीच्या भावनेतून संस्था मालमत्ता व संसाधनांचा वेळोवेळी रखरखाव ठेवला जात असल्याने सदस्यांना उत्कृष्ट दर्जाच्या पायाभूत सुविधा मिळण्याची खात्री असते.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0" y="6410848"/>
            <a:ext cx="4495800" cy="447152"/>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55</a:t>
            </a:fld>
            <a:endParaRPr lang="en-US"/>
          </a:p>
        </p:txBody>
      </p:sp>
      <p:sp>
        <p:nvSpPr>
          <p:cNvPr id="69633" name="Rectangle 1"/>
          <p:cNvSpPr>
            <a:spLocks noChangeArrowheads="1"/>
          </p:cNvSpPr>
          <p:nvPr/>
        </p:nvSpPr>
        <p:spPr bwMode="auto">
          <a:xfrm>
            <a:off x="228600" y="685800"/>
            <a:ext cx="86868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६. सोईसुविधांची उपलब्धता (</a:t>
            </a:r>
            <a:r>
              <a:rPr kumimoji="0" lang="en-GB" sz="26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Better Amenities): </a:t>
            </a:r>
            <a:endParaRPr kumimoji="0" lang="en-US" sz="2600" b="0"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mr-IN" sz="1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गृहनिर्माण संस्थांद्वारे सामुदायिकरीत्या निर्मित विविध प्रकारच्या सोईसुविधा आपल्या सदस्यांना पुरविण्यात येतात. यामध्ये पोहण्याचा तलाव, बाग-बगीचा, लहान मुलांची खेळण्याची साधने, व्यायाम शाळा, आरोग्यविषयक सुविधा इत्यादींचा समावेश होतो. सदर सुविधांच्या वापरासाठी सदस्यांकडून शुल्क आकारले गेले तरी ते तुलनेने अल्प असते मात्र मिळणाऱ्या सुविधांचा दर्जा उत्तम असतो. सदस्यांच्या राहणीमानाचा दर्जा अशा प्रकारच्या सोई सुविधांच्या उपलब्धतेमुळे वाढण्यास मदत होत असते.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152400" y="6324600"/>
            <a:ext cx="4724400" cy="452008"/>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56</a:t>
            </a:fld>
            <a:endParaRPr lang="en-US"/>
          </a:p>
        </p:txBody>
      </p:sp>
      <p:sp>
        <p:nvSpPr>
          <p:cNvPr id="70657" name="Rectangle 1"/>
          <p:cNvSpPr>
            <a:spLocks noChangeArrowheads="1"/>
          </p:cNvSpPr>
          <p:nvPr/>
        </p:nvSpPr>
        <p:spPr bwMode="auto">
          <a:xfrm>
            <a:off x="228600" y="904872"/>
            <a:ext cx="86868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७. समृद्ध सामाजिक जीवन (</a:t>
            </a:r>
            <a:r>
              <a:rPr kumimoji="0" lang="en-GB" sz="26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Prosperous Social Life) </a:t>
            </a:r>
            <a:endParaRPr kumimoji="0" lang="mr-IN" sz="26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गृहनिर्माण संस्थेतील सदस्य हे वैयक्तिक घर अथवा सदनिकेत राहत असले तरी इतर सर्व बाबतीत ते सामाईक संसाधनांचा वापर करीत असतात. वैयक्तिक संपर्क वाढल्याने अशा संस्थांतील लोक हे एक समुदाय निर्माण करीत असतात तसेच एकमेकांच्या गरजा व अडचणीत परस्परांच्या उपयोगी पडत असतात. आज अनेक सहकारी गृहनिर्माण संस्था या सांस्कृतिक तसेच समाजोपयोगी कार्यक्रम राबवीत असताना दिसून येतात, ज्यामध्ये अशा संस्थेतील सदस्य स्वेच्छेने सक्रिय सहभाग नोंदवताना दिसून येतात.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152400" y="6400800"/>
            <a:ext cx="4495800" cy="299608"/>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57</a:t>
            </a:fld>
            <a:endParaRPr lang="en-US"/>
          </a:p>
        </p:txBody>
      </p:sp>
      <p:sp>
        <p:nvSpPr>
          <p:cNvPr id="71681" name="Rectangle 1"/>
          <p:cNvSpPr>
            <a:spLocks noChangeArrowheads="1"/>
          </p:cNvSpPr>
          <p:nvPr/>
        </p:nvSpPr>
        <p:spPr bwMode="auto">
          <a:xfrm>
            <a:off x="304800" y="417522"/>
            <a:ext cx="8534400" cy="56784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८. सुरक्षितता (</a:t>
            </a:r>
            <a:r>
              <a:rPr kumimoji="0" lang="en-GB" sz="26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Safety) </a:t>
            </a:r>
            <a:endParaRPr kumimoji="0" lang="en-US" sz="2600" b="0"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r>
              <a:rPr lang="mr-IN"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गृहनिर्माण संस्थेचा सदस्य बनल्याने मिळणारा एक महत्त्वाचा फायदा म्हणजे सुरक्षितता होय. अशी सुरक्षितता ही वैयक्तिक सुरक्षा तसेच मालमत्तेची सुरक्षा अशा दोन्ही प्रकारातील असते. संस्थेच्या कार्यक्षेत्रातील सामायिक मालमत्तेची काळजी ही संस्थेची जबाबदारी असल्याने त्याबद्दल काळजी करण्याचे सदस्याला कारण नसते. याशिवाय अशा संस्थेने योजलेल्या सुरक्षिततेच्या उपायांमुळे जसे सुरक्षारक्षक, सीसीटीव्ही अथवा अग्निशामक इत्यादी संस्थेच्या सदस्यांना संस्था कार्यक्षेत्रात वावरत असताना वैयक्तिक सुरक्षिततेबाबतीतही काळजीमुक्त राहता येते.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152400" y="6410848"/>
            <a:ext cx="4648200" cy="447152"/>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58</a:t>
            </a:fld>
            <a:endParaRPr lang="en-US"/>
          </a:p>
        </p:txBody>
      </p:sp>
      <p:sp>
        <p:nvSpPr>
          <p:cNvPr id="72705" name="Rectangle 1"/>
          <p:cNvSpPr>
            <a:spLocks noChangeArrowheads="1"/>
          </p:cNvSpPr>
          <p:nvPr/>
        </p:nvSpPr>
        <p:spPr bwMode="auto">
          <a:xfrm>
            <a:off x="228600" y="500420"/>
            <a:ext cx="8610600" cy="498598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chemeClr val="tx2"/>
                </a:solidFill>
                <a:effectLst/>
                <a:latin typeface="Times New Roman" pitchFamily="18" charset="0"/>
                <a:ea typeface="Arial Unicode MS" pitchFamily="34" charset="-128"/>
                <a:cs typeface="Arial Unicode MS" pitchFamily="34" charset="-128"/>
              </a:rPr>
              <a:t>सहकारी गृहनिर्माण संस्थांच्या समस्या </a:t>
            </a:r>
          </a:p>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chemeClr val="tx2"/>
                </a:solidFill>
                <a:effectLst/>
                <a:latin typeface="Times New Roman" pitchFamily="18" charset="0"/>
                <a:ea typeface="Arial Unicode MS" pitchFamily="34" charset="-128"/>
                <a:cs typeface="Arial Unicode MS" pitchFamily="34" charset="-128"/>
              </a:rPr>
              <a:t>(</a:t>
            </a:r>
            <a:r>
              <a:rPr kumimoji="0" lang="en-GB" sz="2600" b="1" i="0" u="none" strike="noStrike" cap="none" normalizeH="0" baseline="0" dirty="0" smtClean="0">
                <a:ln>
                  <a:noFill/>
                </a:ln>
                <a:solidFill>
                  <a:schemeClr val="tx2"/>
                </a:solidFill>
                <a:effectLst/>
                <a:latin typeface="Times New Roman" pitchFamily="18" charset="0"/>
                <a:ea typeface="Arial Unicode MS" pitchFamily="34" charset="-128"/>
                <a:cs typeface="Times New Roman" pitchFamily="18" charset="0"/>
              </a:rPr>
              <a:t>Problems of Housing Societies)</a:t>
            </a: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600" b="1" i="0" u="none" strike="noStrike" cap="none" normalizeH="0" baseline="0" dirty="0" smtClean="0">
                <a:ln>
                  <a:noFill/>
                </a:ln>
                <a:solidFill>
                  <a:schemeClr val="accent6">
                    <a:lumMod val="75000"/>
                  </a:schemeClr>
                </a:solidFill>
                <a:effectLst/>
                <a:latin typeface="Arial Unicode MS" pitchFamily="34" charset="-128"/>
                <a:ea typeface="Arial Unicode MS" pitchFamily="34" charset="-128"/>
                <a:cs typeface="Arial Unicode MS" pitchFamily="34" charset="-128"/>
              </a:rPr>
              <a:t>१. अपुरे भांडवल व अर्थसाहाय्य : </a:t>
            </a:r>
            <a:endParaRPr kumimoji="0" lang="en-US" sz="2600" b="0" i="0" u="none" strike="noStrike" cap="none" normalizeH="0" baseline="0" dirty="0" smtClean="0">
              <a:ln>
                <a:noFill/>
              </a:ln>
              <a:solidFill>
                <a:schemeClr val="accent6">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गृहनिर्माण संस्थेचे स्वतःचे भांडवलजवळजवळ नसते. गृहनिर्मितीसाठी भांडवल सभासदांकडून मोठ्या प्रमाणात गोळा करणे शक्य नसते. या संस्थांना अर्थपुरवठा संस्थांकडूनही पुरेशा प्रमाणात कर्जे मिळत नाहीत.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0" y="6400800"/>
            <a:ext cx="4572000" cy="299608"/>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59</a:t>
            </a:fld>
            <a:endParaRPr lang="en-US"/>
          </a:p>
        </p:txBody>
      </p:sp>
      <p:sp>
        <p:nvSpPr>
          <p:cNvPr id="73729" name="Rectangle 1"/>
          <p:cNvSpPr>
            <a:spLocks noChangeArrowheads="1"/>
          </p:cNvSpPr>
          <p:nvPr/>
        </p:nvSpPr>
        <p:spPr bwMode="auto">
          <a:xfrm>
            <a:off x="304800" y="311289"/>
            <a:ext cx="861060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chemeClr val="accent6">
                    <a:lumMod val="75000"/>
                  </a:schemeClr>
                </a:solidFill>
                <a:effectLst/>
                <a:latin typeface="Arial Unicode MS" pitchFamily="34" charset="-128"/>
                <a:ea typeface="Arial Unicode MS" pitchFamily="34" charset="-128"/>
                <a:cs typeface="Arial Unicode MS" pitchFamily="34" charset="-128"/>
              </a:rPr>
              <a:t>२. कर्जप्राप्तीतील क्लिष्टता </a:t>
            </a:r>
            <a:endParaRPr kumimoji="0" lang="en-US" sz="2600" b="0" i="0" u="none" strike="noStrike" cap="none" normalizeH="0" baseline="0" dirty="0" smtClean="0">
              <a:ln>
                <a:noFill/>
              </a:ln>
              <a:solidFill>
                <a:schemeClr val="accent6">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संस्थांना गृहनिर्माण महामंडळांकडून कर्ज उभारता येते. परंतु कर्ज उभारण्याची पद्धती क्लिष्ट, गुंतागुंतीची आणि अधिक वेळ घेणारी आहे. आधुनिक काळात व्यापारी बँकांनी गृहनिर्माण कर्जासाठी सोप्या पद्धती अवलंबिल्या आहेत.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indent="457200" algn="just" fontAlgn="base">
              <a:lnSpc>
                <a:spcPct val="150000"/>
              </a:lnSpc>
              <a:spcBef>
                <a:spcPct val="0"/>
              </a:spcBef>
              <a:spcAft>
                <a:spcPct val="0"/>
              </a:spcAft>
            </a:pPr>
            <a:r>
              <a:rPr lang="mr-IN" sz="2600" b="1" dirty="0" smtClean="0">
                <a:solidFill>
                  <a:schemeClr val="accent6">
                    <a:lumMod val="75000"/>
                  </a:schemeClr>
                </a:solidFill>
                <a:latin typeface="Arial Unicode MS" pitchFamily="34" charset="-128"/>
                <a:ea typeface="Arial Unicode MS" pitchFamily="34" charset="-128"/>
                <a:cs typeface="Arial Unicode MS" pitchFamily="34" charset="-128"/>
              </a:rPr>
              <a:t>३. जमीन मिळण्यात अडचण </a:t>
            </a:r>
            <a:endParaRPr lang="en-US" sz="2600" b="1" dirty="0" smtClean="0">
              <a:solidFill>
                <a:schemeClr val="accent6">
                  <a:lumMod val="75000"/>
                </a:schemeClr>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संस्था स्थापन झाल्यानंतर तिला जमीन प्राप्त करण्यात बऱ्याच अडचणी येतात. सरकारचा याबाबतचा दृष्टिकोणही उदासीन आहे. जमीन विकत घ्यावयाची झाल्यास त्यासाठी अधिक किंमत द्यावी लागते.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04800" y="6410848"/>
            <a:ext cx="6019800" cy="218552"/>
          </a:xfrm>
        </p:spPr>
        <p:txBody>
          <a:bodyPr/>
          <a:lstStyle/>
          <a:p>
            <a:r>
              <a:rPr lang="en-US" smtClean="0"/>
              <a:t>Prof.  Mahadev  Kamble, Bhogawati Mahavidyalaya,Kurukali.</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6</a:t>
            </a:fld>
            <a:endParaRPr lang="en-US"/>
          </a:p>
        </p:txBody>
      </p:sp>
      <p:sp>
        <p:nvSpPr>
          <p:cNvPr id="39937" name="Rectangle 1"/>
          <p:cNvSpPr>
            <a:spLocks noChangeArrowheads="1"/>
          </p:cNvSpPr>
          <p:nvPr/>
        </p:nvSpPr>
        <p:spPr bwMode="auto">
          <a:xfrm>
            <a:off x="304800" y="1065580"/>
            <a:ext cx="8534400" cy="32778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002060"/>
                </a:solidFill>
                <a:effectLst/>
                <a:latin typeface="Times New Roman" pitchFamily="18" charset="0"/>
                <a:ea typeface="Arial Unicode MS" pitchFamily="34" charset="-128"/>
                <a:cs typeface="Arial Unicode MS" pitchFamily="34" charset="-128"/>
              </a:rPr>
              <a:t>३. गृहनिर्माण पतपुरवठा संस्था (</a:t>
            </a:r>
            <a:r>
              <a:rPr kumimoji="0" lang="en-GB" sz="2600" b="1" i="0" u="none" strike="noStrike" cap="none" normalizeH="0" baseline="0" dirty="0" smtClean="0">
                <a:ln>
                  <a:noFill/>
                </a:ln>
                <a:solidFill>
                  <a:srgbClr val="002060"/>
                </a:solidFill>
                <a:effectLst/>
                <a:latin typeface="Times New Roman" pitchFamily="18" charset="0"/>
                <a:ea typeface="Arial Unicode MS" pitchFamily="34" charset="-128"/>
                <a:cs typeface="Times New Roman" pitchFamily="18" charset="0"/>
              </a:rPr>
              <a:t>House Mortgage Societies) : </a:t>
            </a:r>
            <a:endParaRPr kumimoji="0" lang="en-US" sz="26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सभासदांसाठी घराची सोय करणे, तसेच सभासदांना घर बांधकामासाठी कराव्या लागणाऱ्या खर्चासाठी आवश्यक कर्ज उभे करून देणे ही दोन्ही कार्ये करणारी ही संस्था होय. सभासद आपल्या सोईप्रमाणे व गरजेप्रमाणे घर बांधून घेऊ शकतात.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0" y="6400800"/>
            <a:ext cx="4495800" cy="375808"/>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60</a:t>
            </a:fld>
            <a:endParaRPr lang="en-US"/>
          </a:p>
        </p:txBody>
      </p:sp>
      <p:sp>
        <p:nvSpPr>
          <p:cNvPr id="74753" name="Rectangle 1"/>
          <p:cNvSpPr>
            <a:spLocks noChangeArrowheads="1"/>
          </p:cNvSpPr>
          <p:nvPr/>
        </p:nvSpPr>
        <p:spPr bwMode="auto">
          <a:xfrm>
            <a:off x="228600" y="214491"/>
            <a:ext cx="86868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chemeClr val="accent6">
                    <a:lumMod val="75000"/>
                  </a:schemeClr>
                </a:solidFill>
                <a:latin typeface="Arial Unicode MS" pitchFamily="34" charset="-128"/>
                <a:ea typeface="Arial Unicode MS" pitchFamily="34" charset="-128"/>
                <a:cs typeface="Arial Unicode MS" pitchFamily="34" charset="-128"/>
              </a:rPr>
              <a:t>४. बांधकाम साहित्याची अडचण </a:t>
            </a:r>
            <a:endParaRPr lang="en-US" sz="2600" b="1" dirty="0" smtClean="0">
              <a:solidFill>
                <a:schemeClr val="accent6">
                  <a:lumMod val="75000"/>
                </a:schemeClr>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गृहनिर्मितीसाठी लागणाऱ्या बांधकाम साहित्याचा पुरवठा हवा तसा होत नाही. त्यांच्या किमतीतही सतत वाढ होत असते. आधुनिक काळात सर्वच प्रकारच्या बांधकाम साहित्यात प्रचंड भाववाढ झाल्याचे दिसते. त्यामुळे बांधकाम करणे संस्थेच्या आवाक्याबाहेरचे ठरते.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indent="457200" algn="just" fontAlgn="base">
              <a:lnSpc>
                <a:spcPct val="150000"/>
              </a:lnSpc>
              <a:spcBef>
                <a:spcPct val="0"/>
              </a:spcBef>
              <a:spcAft>
                <a:spcPct val="0"/>
              </a:spcAft>
            </a:pPr>
            <a:r>
              <a:rPr lang="mr-IN" sz="2600" b="1" dirty="0" smtClean="0">
                <a:solidFill>
                  <a:schemeClr val="accent6">
                    <a:lumMod val="75000"/>
                  </a:schemeClr>
                </a:solidFill>
                <a:latin typeface="Arial Unicode MS" pitchFamily="34" charset="-128"/>
                <a:ea typeface="Arial Unicode MS" pitchFamily="34" charset="-128"/>
                <a:cs typeface="Arial Unicode MS" pitchFamily="34" charset="-128"/>
              </a:rPr>
              <a:t>५. कर्मचारी वर्गाबाबत अडचण </a:t>
            </a:r>
            <a:endParaRPr lang="en-US" sz="2600" b="1" dirty="0" smtClean="0">
              <a:solidFill>
                <a:schemeClr val="accent6">
                  <a:lumMod val="75000"/>
                </a:schemeClr>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गृहनिर्मिती कार्य करणारे तज्ज्ञ कारागीर, बांधकाम कर्मचारी, अकुशल कामगार हे उपलब्ध होण्यात अनेक अडचणी येतात. तसेच गृहनिर्माण कार्य करणाऱ्या कारागीर व तंत्रज्ञांच्या कार्यात प्रामाणिकपणा व  नियमितपणाचा अभाव जाणवतो.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152400" y="6400800"/>
            <a:ext cx="4572000" cy="375808"/>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61</a:t>
            </a:fld>
            <a:endParaRPr lang="en-US"/>
          </a:p>
        </p:txBody>
      </p:sp>
      <p:sp>
        <p:nvSpPr>
          <p:cNvPr id="75777" name="Rectangle 1"/>
          <p:cNvSpPr>
            <a:spLocks noChangeArrowheads="1"/>
          </p:cNvSpPr>
          <p:nvPr/>
        </p:nvSpPr>
        <p:spPr bwMode="auto">
          <a:xfrm>
            <a:off x="304800" y="611118"/>
            <a:ext cx="8534400" cy="45704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chemeClr val="accent6">
                    <a:lumMod val="75000"/>
                  </a:schemeClr>
                </a:solidFill>
                <a:effectLst/>
                <a:latin typeface="Arial Unicode MS" pitchFamily="34" charset="-128"/>
                <a:ea typeface="Arial Unicode MS" pitchFamily="34" charset="-128"/>
                <a:cs typeface="Arial Unicode MS" pitchFamily="34" charset="-128"/>
              </a:rPr>
              <a:t>६. जनतेतील उदासीनता</a:t>
            </a:r>
            <a:endParaRPr kumimoji="0" lang="mr-IN" sz="2600" b="0" i="0" u="none" strike="noStrike" cap="none" normalizeH="0" baseline="0" dirty="0" smtClean="0">
              <a:ln>
                <a:noFill/>
              </a:ln>
              <a:solidFill>
                <a:schemeClr val="accent6">
                  <a:lumMod val="75000"/>
                </a:schemeClr>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गृहनिर्मितीचे महत्त्व माहीत असूनही अशा संस्थांच्या निर्मिती व कार्याबाबत जनतेत उदासीनता आढळते. मध्यमवर्गीयांत आर्थिक अडचणींमुळे उदासीनता निर्माण झाली आहे. तसेच कर्जे मिळविण्यातही त्यांना अनेक अडचणींना तोंड द्यावे लागते. काही संस्थांकडे सरकारचे काटेकोर लक्ष नसल्याने सभासदांची फसवणूक होण्याची शक्यता असल्याने अशा संस्थांकडे मोठ्या प्रमाणात लोक आकर्षित होत नाहीत.</a:t>
            </a:r>
            <a:r>
              <a:rPr kumimoji="0" lang="en-US" sz="2400"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0" y="6324600"/>
            <a:ext cx="4419600" cy="533400"/>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62</a:t>
            </a:fld>
            <a:endParaRPr lang="en-US"/>
          </a:p>
        </p:txBody>
      </p:sp>
      <p:sp>
        <p:nvSpPr>
          <p:cNvPr id="76801" name="Rectangle 1"/>
          <p:cNvSpPr>
            <a:spLocks noChangeArrowheads="1"/>
          </p:cNvSpPr>
          <p:nvPr/>
        </p:nvSpPr>
        <p:spPr bwMode="auto">
          <a:xfrm>
            <a:off x="304800" y="412805"/>
            <a:ext cx="8534400" cy="512448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2">
                    <a:lumMod val="75000"/>
                  </a:schemeClr>
                </a:solidFill>
                <a:effectLst/>
                <a:latin typeface="Arial Unicode MS" pitchFamily="34" charset="-128"/>
                <a:ea typeface="Arial Unicode MS" pitchFamily="34" charset="-128"/>
                <a:cs typeface="Arial Unicode MS" pitchFamily="34" charset="-128"/>
              </a:rPr>
              <a:t>सहकारी गृहनिर्माण संस्थांचे लेखापरीक्षण : स्वरूप आणि घटक</a:t>
            </a:r>
            <a:endParaRPr kumimoji="0" lang="en-US" sz="2800" b="0" i="0" u="none" strike="noStrike" cap="none" normalizeH="0" baseline="0" dirty="0" smtClean="0">
              <a:ln>
                <a:noFill/>
              </a:ln>
              <a:solidFill>
                <a:schemeClr val="accent2">
                  <a:lumMod val="75000"/>
                </a:schemeClr>
              </a:solidFill>
              <a:effectLst/>
              <a:latin typeface="Arial" pitchFamily="34" charset="0"/>
              <a:cs typeface="Arial" pitchFamily="34" charset="0"/>
            </a:endParaRPr>
          </a:p>
          <a:p>
            <a:pPr marL="0" marR="0" lvl="0" indent="457200" algn="ctr" defTabSz="914400" rtl="0" eaLnBrk="0" fontAlgn="base" latinLnBrk="0" hangingPunct="0">
              <a:lnSpc>
                <a:spcPct val="150000"/>
              </a:lnSpc>
              <a:spcBef>
                <a:spcPct val="0"/>
              </a:spcBef>
              <a:spcAft>
                <a:spcPct val="0"/>
              </a:spcAft>
              <a:buClrTx/>
              <a:buSzTx/>
              <a:buFontTx/>
              <a:buNone/>
              <a:tabLst/>
            </a:pPr>
            <a:r>
              <a:rPr kumimoji="0" lang="en-GB" sz="2200" b="1" i="0" u="none" strike="noStrike" cap="none" normalizeH="0" baseline="0" dirty="0" smtClean="0">
                <a:ln>
                  <a:noFill/>
                </a:ln>
                <a:solidFill>
                  <a:schemeClr val="accent2">
                    <a:lumMod val="75000"/>
                  </a:schemeClr>
                </a:solidFill>
                <a:effectLst/>
                <a:latin typeface="Times New Roman" pitchFamily="18" charset="0"/>
                <a:ea typeface="Arial Unicode MS" pitchFamily="34" charset="-128"/>
                <a:cs typeface="Times New Roman" pitchFamily="18" charset="0"/>
              </a:rPr>
              <a:t>(Audit of Co-operative Housing Societies - Nature and Elements) </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600" b="1" i="0" u="none" strike="noStrike" cap="none" normalizeH="0" baseline="0" dirty="0" smtClean="0">
                <a:ln>
                  <a:noFill/>
                </a:ln>
                <a:solidFill>
                  <a:schemeClr val="accent1"/>
                </a:solidFill>
                <a:effectLst/>
                <a:latin typeface="Arial Unicode MS" pitchFamily="34" charset="-128"/>
                <a:ea typeface="Arial Unicode MS" pitchFamily="34" charset="-128"/>
                <a:cs typeface="Arial Unicode MS" pitchFamily="34" charset="-128"/>
              </a:rPr>
              <a:t>सहकारी गृहनिर्माण संस्थांच्या लेखारीक्षकाची नेमणूक : </a:t>
            </a:r>
            <a:endParaRPr kumimoji="0" lang="en-US" sz="2600" b="0" i="0" u="none" strike="noStrike" cap="none" normalizeH="0" baseline="0" dirty="0" smtClean="0">
              <a:ln>
                <a:noFill/>
              </a:ln>
              <a:solidFill>
                <a:schemeClr val="accent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महाराष्ट्र सहकारी संस्था कायदा</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१९६० कलम ८१ अंतर्गत गृहनिर्माण संस्थांचा समावेश होत असल्याने</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अशा संस्थांचे लेखापरीक्षण संबंधित संस्थांनी करून घेणे आवश्यक आहे. या संदर्भात लेखापरीक्षकाची नेमणूक ही कायद्यातील तरतुदी व संस्थेचे पोटनियम यांना अनुसरून करण्यात येईल.</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या अनुषंगाने खालील मुद्दे विचारात घेता येतील.</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152400" y="6400800"/>
            <a:ext cx="4648200" cy="375808"/>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63</a:t>
            </a:fld>
            <a:endParaRPr lang="en-US"/>
          </a:p>
        </p:txBody>
      </p:sp>
      <p:sp>
        <p:nvSpPr>
          <p:cNvPr id="77825" name="Rectangle 1"/>
          <p:cNvSpPr>
            <a:spLocks noChangeArrowheads="1"/>
          </p:cNvSpPr>
          <p:nvPr/>
        </p:nvSpPr>
        <p:spPr bwMode="auto">
          <a:xfrm>
            <a:off x="228600" y="191408"/>
            <a:ext cx="8686800" cy="62093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(अ) सहकारी गृहनिर्माण संस्था वार्षिक सर्वसाधारण सभेच्या मान्यतेने अंतर्गत लेखापरीक्षकाची नेमणूक आपल्या पोटनियमानुसार करू शकते तसेच त्याचे मानधन निश्चित करू शकते. अंतर्गत लेखापरीक्षकाचे कार्य हे वैधानिक लेखापरीक्षण कार्यासाठी पूरक असेल.</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1" fontAlgn="base" latinLnBrk="0" hangingPunct="1">
              <a:lnSpc>
                <a:spcPct val="15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 सहकारी गृहनिर्माण संस्थेला विभागीय सहनिबंधक</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विभाग यांचे स्तरावर ठेवण्यात आलेल्या मान्यताप्राप्त लेखापरीक्षकांच्या यादीतून</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लेखापरीक्षकाची नेमणूक वार्षिक सर्वसाधारण सभेच्या मान्यतेने करता येते.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endParaRPr kumimoji="0" lang="en-US"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 सहकारी गृहनिर्माण संस्थेला एकाच वैधानिक वैधानिक लेखापरीक्षकाकडून आपल्या संस्थेचे लेखापरीक्षण सलग दोन वर्षेपेक्षा जास्त कालावधीसाठी करून घेता येणार नाही.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152400" y="6400800"/>
            <a:ext cx="4419600" cy="375808"/>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64</a:t>
            </a:fld>
            <a:endParaRPr lang="en-US"/>
          </a:p>
        </p:txBody>
      </p:sp>
      <p:sp>
        <p:nvSpPr>
          <p:cNvPr id="78849" name="Rectangle 1"/>
          <p:cNvSpPr>
            <a:spLocks noChangeArrowheads="1"/>
          </p:cNvSpPr>
          <p:nvPr/>
        </p:nvSpPr>
        <p:spPr bwMode="auto">
          <a:xfrm>
            <a:off x="228600" y="161374"/>
            <a:ext cx="8686800" cy="61632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(ड) सहकारी गृहनिर्माण संस्थेने वैधानिक लेखापरीक्षकाची नेमणूक केल्यानंतर त्या संदर्भातील सर्व माहिती व सूचना संस्थेला पोटनियमानुसार ठेवाव्या लागणाऱ्या फलकावर निर्देशित करणे आवश्यक असेल</a:t>
            </a:r>
            <a:r>
              <a:rPr kumimoji="0" lang="en-GB"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तसेच या संदर्भात कृती केल्याचे निबंधकाला कळवावे लागेल.</a:t>
            </a:r>
            <a:endPar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1" fontAlgn="base" latinLnBrk="0" hangingPunct="1">
              <a:lnSpc>
                <a:spcPct val="15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GB"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इ) संस्थेच्या प्रत्यक्ष लेखापरीक्षण कार्याची सुरुवात होते वेळी संस्थेच्या सचिवाने लेखापरीक्षकाला आवश्यक असे सर्व आर्थिक विषय</a:t>
            </a:r>
            <a:r>
              <a:rPr kumimoji="0" lang="en-GB"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जमा-खर्च नोंदी</a:t>
            </a:r>
            <a:r>
              <a:rPr kumimoji="0" lang="en-GB"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ताळेबंद व इतर आवश्यक सर्व दस्तऐवज उपलब्ध करून देणे आवश्यक असेल.</a:t>
            </a:r>
            <a:endPar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GB"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फ) सहकारी गृहनिर्माण संस्थेच्या सदस्यांना संस्थेच्या आर्थिक कारभारासंदर्भातील तक्रारी वैधानिक लेखापरीक्षकाकडे करण्याची मुभा आहे. या अनुषंगाने वैधानिक लेखापरीक्षकाच्या उपस्थिती संदर्भातील तारीख व वेळ संस्थेच्या सूचना फलकावर दर्शविणे आवश्यक आहे. </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6200" y="6400800"/>
            <a:ext cx="4495800" cy="375808"/>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65</a:t>
            </a:fld>
            <a:endParaRPr lang="en-US"/>
          </a:p>
        </p:txBody>
      </p:sp>
      <p:sp>
        <p:nvSpPr>
          <p:cNvPr id="79873" name="Rectangle 1"/>
          <p:cNvSpPr>
            <a:spLocks noChangeArrowheads="1"/>
          </p:cNvSpPr>
          <p:nvPr/>
        </p:nvSpPr>
        <p:spPr bwMode="auto">
          <a:xfrm>
            <a:off x="228600" y="198358"/>
            <a:ext cx="86106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chemeClr val="accent1"/>
                </a:solidFill>
                <a:effectLst/>
                <a:latin typeface="Arial Unicode MS" pitchFamily="34" charset="-128"/>
                <a:ea typeface="Arial Unicode MS" pitchFamily="34" charset="-128"/>
                <a:cs typeface="Arial Unicode MS" pitchFamily="34" charset="-128"/>
              </a:rPr>
              <a:t>सहकारी गृहनिर्माण संस्थेच्या लेखापरीक्षणात समाविष्ट होणारे घटक</a:t>
            </a:r>
            <a:endParaRPr kumimoji="0" lang="en-US" sz="2600" b="0" i="0" u="none" strike="noStrike" cap="none" normalizeH="0" baseline="0" dirty="0" smtClean="0">
              <a:ln>
                <a:noFill/>
              </a:ln>
              <a:solidFill>
                <a:schemeClr val="accent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महाराष्ट्र सहकारी संस्था कायदा</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१९६० कलम ८१ अंतर्गत सहकारी संस्थांच्या लेखापरीक्षणात तपासणी व पडताळणी संदर्भात समाविष्ट होणाऱ्या बाबी देण्यात आलेल्या आहेत</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याखेरीज सहकारी गृहनिर्माण संस्थेच्या लेखापरीक्षणात खालील बाबींची पडताळणी करणे व त्या संदर्भात लेखापरीक्षण अहवालात शेरे देणे आवश्यक असेल.</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सहकारी गृहनिर्माण संस्थेकडे असलेली रोख शिल्लक</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संस्थेद्वारे करण्यात आलेल्या गुंतवणुकी तसेच संस्थेचे दायित्त्व आणि तिच्याकडील मालमत्तेचे मूल्यांकन.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संस्थेद्वारे केलेली गुंतवणूक योग्य  ठिकाणी केली आहे का हे तपासणे.</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66</a:t>
            </a:fld>
            <a:endParaRPr lang="en-US"/>
          </a:p>
        </p:txBody>
      </p:sp>
      <p:sp>
        <p:nvSpPr>
          <p:cNvPr id="80897" name="Rectangle 1"/>
          <p:cNvSpPr>
            <a:spLocks noChangeArrowheads="1"/>
          </p:cNvSpPr>
          <p:nvPr/>
        </p:nvSpPr>
        <p:spPr bwMode="auto">
          <a:xfrm>
            <a:off x="228600" y="528450"/>
            <a:ext cx="8686800" cy="55675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संस्थेने ठेवलेल्या ठेवींचे वेळ वेळी नूतनीकरण केले आहे का हे तपासणे.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संस्थेने मोठ्या प्रमाणातील दुरुस्ती खर्च करताना विहित केलेल्या कार्यपद्धतीचा अवलंब केला आहे का हे तपासणे.</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५. सहकारी गृहनिर्माण संस्थेने आकारलेली शुल्के व हस्तांतरण शुल्क हे निर्देशांपेक्षा अधिक आकारले असल्यास त्या संदर्भातील शेरे आणि कार्यवाहीच्या सूचना लेखापरीक्षण अहवालात असतील.</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६. व्यक्तिगत खर्च संस्थेच्या नफा-तोटा नावे टाकण्यात आला आहे  का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७. संस्थेने केलेले खर्च संस्थेच्या उद्दिष्टपूर्तीसाठीच केलेला आहे का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८. पुस्तकी नोंदीनुसार संस्थेच्या व्यवहारातून संस्थेच्या हितास बाधा पोहोचते काय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6200" y="6400800"/>
            <a:ext cx="4572000" cy="375808"/>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67</a:t>
            </a:fld>
            <a:endParaRPr lang="en-US"/>
          </a:p>
        </p:txBody>
      </p:sp>
      <p:sp>
        <p:nvSpPr>
          <p:cNvPr id="81921" name="Rectangle 1"/>
          <p:cNvSpPr>
            <a:spLocks noChangeArrowheads="1"/>
          </p:cNvSpPr>
          <p:nvPr/>
        </p:nvSpPr>
        <p:spPr bwMode="auto">
          <a:xfrm>
            <a:off x="228600" y="837486"/>
            <a:ext cx="86868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९. सभासदांप्रति असलेले दायित्व संस्था पूर्ण करीत आहे किंवा नाही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१०. संस्थेने थकबाकीदार सभासदांवर वेळीच कारवाई सुरू केली आहे काय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११. संस्थेने हाऊसिंग फेडरेशनचे सभासदत्व घेतले आहे काय</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 सदर फेडरेशनची वार्षिक वर्गणी भरली आहे काय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१२. संस्थेने नफ्यातून विनियोगीत शिक्षण निधीचा भरणा केलेला आहे काय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१३. तपासणी तारखे अखेर ताळेबंद व आर्थिक पत्रके तपासली आहेत काय</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t>
            </a:r>
            <a:endPar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algn="just" eaLnBrk="0" fontAlgn="base" hangingPunct="0">
              <a:lnSpc>
                <a:spcPct val="150000"/>
              </a:lnSpc>
              <a:spcBef>
                <a:spcPct val="0"/>
              </a:spcBef>
              <a:spcAft>
                <a:spcPct val="0"/>
              </a:spcAft>
            </a:pPr>
            <a:r>
              <a:rPr lang="mr-IN" sz="2400" dirty="0" smtClean="0">
                <a:latin typeface="Arial Unicode MS" pitchFamily="34" charset="-128"/>
                <a:ea typeface="Arial Unicode MS" pitchFamily="34" charset="-128"/>
                <a:cs typeface="Arial Unicode MS" pitchFamily="34" charset="-128"/>
              </a:rPr>
              <a:t>१४. आर्थिक वर्षातील नफा-तोटा पत्रके तपासली आहेत काय? </a:t>
            </a:r>
            <a:r>
              <a:rPr lang="mr-IN" sz="2400" dirty="0" smtClean="0">
                <a:latin typeface="Arial Unicode MS" pitchFamily="34" charset="-128"/>
                <a:ea typeface="Arial Unicode MS" pitchFamily="34" charset="-128"/>
                <a:cs typeface="Arial Unicode MS" pitchFamily="34" charset="-128"/>
              </a:rPr>
              <a:t>या संदर्भातील शेरे व सूचना नमूद केल्या आहेत का </a:t>
            </a:r>
            <a:r>
              <a:rPr lang="mr-IN" sz="2400" dirty="0" smtClean="0">
                <a:latin typeface="Arial Unicode MS" pitchFamily="34" charset="-128"/>
                <a:ea typeface="Arial Unicode MS" pitchFamily="34" charset="-128"/>
                <a:cs typeface="Arial Unicode MS" pitchFamily="34" charset="-128"/>
              </a:rPr>
              <a:t>?</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6200" y="6400800"/>
            <a:ext cx="4495800" cy="375808"/>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68</a:t>
            </a:fld>
            <a:endParaRPr lang="en-US"/>
          </a:p>
        </p:txBody>
      </p:sp>
      <p:sp>
        <p:nvSpPr>
          <p:cNvPr id="82945" name="Rectangle 1"/>
          <p:cNvSpPr>
            <a:spLocks noChangeArrowheads="1"/>
          </p:cNvSpPr>
          <p:nvPr/>
        </p:nvSpPr>
        <p:spPr bwMode="auto">
          <a:xfrm>
            <a:off x="304800" y="152400"/>
            <a:ext cx="85344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१५. लेखापरीक्षकास आवश्यक असे सर्व दप्तर लेखापरीक्षण कार्यासाठी उपलब्ध झाले का</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 लेखापरीक्षकांच्या ज्ञानाप्रमाणे व विश्वासाप्रमाणे ते लेखापरीक्षण कार्यासाठी पुरेसे आहे काय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१६. लागू कायदे</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नियम व पोटनियमानुसार गृहनिर्माण संस्थेने आवश्यक पुस्तके ठेवलेली आहेत काय</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तसेच संस्थेचा ताळेबंद व नफा-तोटा पत्रक सदर पुस्तकांशी जुळतात का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सदर बाबतीत उत्तर नकारार्थी असल्यास सदर कमतरता लेखापरीक्षण अहवालात नमूद करण्यात आली पाहिजे.</a:t>
            </a: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सहकारी गृहनिर्माण संस्थेच्या लेखापरीक्षकांनी वरीलप्रमाणे लेखापरीक्षण करताना तपासणी केलेल्या मुद्द्यांखेरीज गंभीर नोंद घेण्यासारख्या बाबी असल्यास त्या लेखापरीक्षण अहवालात स्वतंत्रपणे आपल्या अभिप्रायासह नमूद करणे आवश्यक आहे</a:t>
            </a:r>
            <a:r>
              <a:rPr kumimoji="0" lang="en-US" sz="2400"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6200" y="6405992"/>
            <a:ext cx="4572000" cy="528208"/>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69</a:t>
            </a:fld>
            <a:endParaRPr lang="en-US"/>
          </a:p>
        </p:txBody>
      </p:sp>
      <p:sp>
        <p:nvSpPr>
          <p:cNvPr id="83969" name="Rectangle 1"/>
          <p:cNvSpPr>
            <a:spLocks noChangeArrowheads="1"/>
          </p:cNvSpPr>
          <p:nvPr/>
        </p:nvSpPr>
        <p:spPr bwMode="auto">
          <a:xfrm>
            <a:off x="228600" y="292924"/>
            <a:ext cx="8610600" cy="595547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chemeClr val="accent3">
                    <a:lumMod val="50000"/>
                    <a:lumOff val="50000"/>
                  </a:schemeClr>
                </a:solidFill>
                <a:effectLst/>
                <a:latin typeface="Arial Unicode MS" pitchFamily="34" charset="-128"/>
                <a:ea typeface="Arial Unicode MS" pitchFamily="34" charset="-128"/>
                <a:cs typeface="Arial Unicode MS" pitchFamily="34" charset="-128"/>
              </a:rPr>
              <a:t>सहकारी गृहनिर्माण संस्थेच्या लेखापरीक्षण अहवालाची रचना</a:t>
            </a:r>
            <a:endParaRPr kumimoji="0" lang="en-US" sz="2600" b="0" i="0" u="none" strike="noStrike" cap="none" normalizeH="0" baseline="0" dirty="0" smtClean="0">
              <a:ln>
                <a:noFill/>
              </a:ln>
              <a:solidFill>
                <a:schemeClr val="accent3">
                  <a:lumMod val="50000"/>
                  <a:lumOff val="50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सहकारी गृहनिर्माण संस्थेचा लेखापरीक्षण अहवाल हा तीन प्रकरणात विभागलेला असेल. सदर विभाग आणि त्यामध्ये समाविष्ट होणाऱ्या बाबी खालीलप्रमाणे असतील. </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lvl="0" indent="457200" algn="just" eaLnBrk="0" fontAlgn="base" hangingPunct="0">
              <a:lnSpc>
                <a:spcPct val="150000"/>
              </a:lnSpc>
              <a:spcBef>
                <a:spcPct val="0"/>
              </a:spcBef>
              <a:spcAft>
                <a:spcPct val="0"/>
              </a:spcAft>
            </a:pPr>
            <a:r>
              <a:rPr lang="mr-IN" sz="2400" b="1" dirty="0" smtClean="0">
                <a:solidFill>
                  <a:schemeClr val="accent6">
                    <a:lumMod val="75000"/>
                  </a:schemeClr>
                </a:solidFill>
                <a:latin typeface="Arial Unicode MS" pitchFamily="34" charset="-128"/>
                <a:ea typeface="Arial Unicode MS" pitchFamily="34" charset="-128"/>
                <a:cs typeface="Arial Unicode MS" pitchFamily="34" charset="-128"/>
              </a:rPr>
              <a:t>विभाग </a:t>
            </a:r>
            <a:r>
              <a:rPr kumimoji="0" lang="mr-IN" sz="2400" b="1" i="0" u="none" strike="noStrike" cap="none" normalizeH="0" baseline="0" dirty="0" smtClean="0">
                <a:ln>
                  <a:noFill/>
                </a:ln>
                <a:solidFill>
                  <a:schemeClr val="accent6">
                    <a:lumMod val="75000"/>
                  </a:schemeClr>
                </a:solidFill>
                <a:effectLst/>
                <a:latin typeface="Arial Unicode MS" pitchFamily="34" charset="-128"/>
                <a:ea typeface="Arial Unicode MS" pitchFamily="34" charset="-128"/>
                <a:cs typeface="Arial Unicode MS" pitchFamily="34" charset="-128"/>
              </a:rPr>
              <a:t>(अ) : </a:t>
            </a:r>
          </a:p>
          <a:p>
            <a:pPr lvl="0" indent="457200" algn="just" eaLnBrk="0" fontAlgn="base" hangingPunct="0">
              <a:lnSpc>
                <a:spcPct val="150000"/>
              </a:lnSpc>
              <a:spcBef>
                <a:spcPct val="0"/>
              </a:spcBef>
              <a:spcAft>
                <a:spcPct val="0"/>
              </a:spcAft>
            </a:pPr>
            <a:r>
              <a:rPr lang="mr-IN" sz="2400" b="1" dirty="0" smtClean="0">
                <a:solidFill>
                  <a:schemeClr val="accent6">
                    <a:lumMod val="75000"/>
                  </a:schemeClr>
                </a:solidFill>
                <a:latin typeface="Arial Unicode MS" pitchFamily="34" charset="-128"/>
                <a:ea typeface="Arial Unicode MS" pitchFamily="34" charset="-128"/>
                <a:cs typeface="Arial Unicode MS" pitchFamily="34" charset="-128"/>
              </a:rPr>
              <a:t>	</a:t>
            </a:r>
            <a:r>
              <a:rPr lang="mr-IN" sz="2400" dirty="0" smtClean="0">
                <a:latin typeface="Arial Unicode MS" pitchFamily="34" charset="-128"/>
                <a:ea typeface="Arial Unicode MS" pitchFamily="34" charset="-128"/>
                <a:cs typeface="Arial Unicode MS" pitchFamily="34" charset="-128"/>
              </a:rPr>
              <a:t>विभाग </a:t>
            </a:r>
            <a:r>
              <a:rPr lang="en-GB" sz="2400" dirty="0" smtClean="0">
                <a:latin typeface="Arial Unicode MS" pitchFamily="34" charset="-128"/>
                <a:ea typeface="Arial Unicode MS" pitchFamily="34" charset="-128"/>
                <a:cs typeface="Arial Unicode MS" pitchFamily="34" charset="-128"/>
              </a:rPr>
              <a:t>'</a:t>
            </a:r>
            <a:r>
              <a:rPr lang="mr-IN" sz="2400" dirty="0" smtClean="0">
                <a:latin typeface="Arial Unicode MS" pitchFamily="34" charset="-128"/>
                <a:ea typeface="Arial Unicode MS" pitchFamily="34" charset="-128"/>
                <a:cs typeface="Arial Unicode MS" pitchFamily="34" charset="-128"/>
              </a:rPr>
              <a:t>अ</a:t>
            </a:r>
            <a:r>
              <a:rPr lang="en-GB"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मध्ये लेखापरीक्षकाला लेखापरीक्षण कार्य करताना आढळून आलेले आर्थिक गैरव्यवहार</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अफरातफर</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निधीचा गैरवापर</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धोरणात्मक निर्णयांचे संस्थेवर होणारे परिणाम</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अयोग्य व अनियमित कर्ज व्यवहार आणि अयोग्य प्रकारे करण्यात आलेल्या गुंतवणुका या संदर्भातील बाबींचा समावेश असेल.</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7</a:t>
            </a:fld>
            <a:endParaRPr lang="en-US"/>
          </a:p>
        </p:txBody>
      </p:sp>
      <p:sp>
        <p:nvSpPr>
          <p:cNvPr id="40961" name="Rectangle 1"/>
          <p:cNvSpPr>
            <a:spLocks noChangeArrowheads="1"/>
          </p:cNvSpPr>
          <p:nvPr/>
        </p:nvSpPr>
        <p:spPr bwMode="auto">
          <a:xfrm>
            <a:off x="228600" y="1024384"/>
            <a:ext cx="8610600" cy="43858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002060"/>
                </a:solidFill>
                <a:latin typeface="Times New Roman" pitchFamily="18" charset="0"/>
                <a:ea typeface="Arial Unicode MS" pitchFamily="34" charset="-128"/>
                <a:cs typeface="Arial Unicode MS" pitchFamily="34" charset="-128"/>
              </a:rPr>
              <a:t>४. घर बांधणाऱ्यांची संस्था (</a:t>
            </a:r>
            <a:r>
              <a:rPr lang="en-GB" sz="2600" b="1" dirty="0" smtClean="0">
                <a:solidFill>
                  <a:srgbClr val="002060"/>
                </a:solidFill>
                <a:latin typeface="Times New Roman" pitchFamily="18" charset="0"/>
                <a:ea typeface="Arial Unicode MS" pitchFamily="34" charset="-128"/>
                <a:cs typeface="Arial Unicode MS" pitchFamily="34" charset="-128"/>
              </a:rPr>
              <a:t>Housing Building Societies) : </a:t>
            </a:r>
            <a:endParaRPr lang="en-US" sz="2600" b="1" dirty="0" smtClean="0">
              <a:solidFill>
                <a:srgbClr val="002060"/>
              </a:solidFill>
              <a:latin typeface="Times New Roman" pitchFamily="18" charset="0"/>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घरे बांधणे आणि ती विकून नफा मिळविणे हा या संस्थांचा उद्देश असतो. या संस्था घरासाठी जागेची निवड, नकाशे किंवा योजना आखणे, घरे बांधणे इत्यादी कामांकडे स्वतः लक्ष देतात व घरे बांधून झाल्यानंतर ती विकतात. इच्छुक व्यक्ती या संस्थांशी संपर्क साधून घर खरेदीबाबत निणय घेऊ शकतात व सभासद होतात. संस्था सभासदांना घर खरेदीसाठी कर्जही मिळवून देते.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6200" y="6405992"/>
            <a:ext cx="4572000" cy="452008"/>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70</a:t>
            </a:fld>
            <a:endParaRPr lang="en-US"/>
          </a:p>
        </p:txBody>
      </p:sp>
      <p:sp>
        <p:nvSpPr>
          <p:cNvPr id="84993" name="Rectangle 1"/>
          <p:cNvSpPr>
            <a:spLocks noChangeArrowheads="1"/>
          </p:cNvSpPr>
          <p:nvPr/>
        </p:nvSpPr>
        <p:spPr bwMode="auto">
          <a:xfrm>
            <a:off x="381000" y="484287"/>
            <a:ext cx="83820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6">
                    <a:lumMod val="75000"/>
                  </a:schemeClr>
                </a:solidFill>
                <a:effectLst/>
                <a:latin typeface="Arial Unicode MS" pitchFamily="34" charset="-128"/>
                <a:ea typeface="Arial Unicode MS" pitchFamily="34" charset="-128"/>
                <a:cs typeface="Arial Unicode MS" pitchFamily="34" charset="-128"/>
              </a:rPr>
              <a:t>विभाग (ब) : </a:t>
            </a:r>
          </a:p>
          <a:p>
            <a:pPr marL="0" marR="0" lvl="0" indent="0" algn="just" defTabSz="914400" rtl="0" eaLnBrk="1" fontAlgn="base" latinLnBrk="0" hangingPunct="1">
              <a:lnSpc>
                <a:spcPct val="150000"/>
              </a:lnSpc>
              <a:spcBef>
                <a:spcPct val="0"/>
              </a:spcBef>
              <a:spcAft>
                <a:spcPct val="0"/>
              </a:spcAft>
              <a:buClrTx/>
              <a:buSzTx/>
              <a:buFontTx/>
              <a:buNone/>
              <a:tabLst/>
            </a:pPr>
            <a:r>
              <a:rPr lang="mr-IN" sz="2400" b="1"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विभाग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मध्ये लेखापरीक्षकाला संस्थेचे व्यवस्थापन</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आर्थिक विभाग व्यवस्थापन आणि कर्ज व्यवहार या संदर्भात परिच्छेदनिहाय सूचना व शेरे नमूद करावे लागतील.</a:t>
            </a:r>
          </a:p>
          <a:p>
            <a:pPr marL="0" marR="0" lvl="0" indent="0" algn="just" defTabSz="914400" rtl="0" eaLnBrk="1" fontAlgn="base" latinLnBrk="0" hangingPunct="1">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accent6">
                  <a:lumMod val="75000"/>
                </a:schemeClr>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6">
                    <a:lumMod val="75000"/>
                  </a:schemeClr>
                </a:solidFill>
                <a:effectLst/>
                <a:latin typeface="Arial Unicode MS" pitchFamily="34" charset="-128"/>
                <a:ea typeface="Arial Unicode MS" pitchFamily="34" charset="-128"/>
                <a:cs typeface="Arial Unicode MS" pitchFamily="34" charset="-128"/>
              </a:rPr>
              <a:t>विभाग (क):</a:t>
            </a:r>
            <a:r>
              <a:rPr kumimoji="0" lang="mr-IN" sz="2400" b="0" i="0" u="none" strike="noStrike" cap="none" normalizeH="0" baseline="0" dirty="0" smtClean="0">
                <a:ln>
                  <a:noFill/>
                </a:ln>
                <a:solidFill>
                  <a:schemeClr val="accent6">
                    <a:lumMod val="75000"/>
                  </a:schemeClr>
                </a:solidFill>
                <a:effectLst/>
                <a:latin typeface="Arial Unicode MS" pitchFamily="34" charset="-128"/>
                <a:ea typeface="Arial Unicode MS" pitchFamily="34" charset="-128"/>
                <a:cs typeface="Arial Unicode MS" pitchFamily="34" charset="-128"/>
              </a:rPr>
              <a:t> </a:t>
            </a:r>
          </a:p>
          <a:p>
            <a:pPr marL="0" marR="0" lvl="0" indent="0" algn="just" defTabSz="914400" rtl="0" eaLnBrk="0" fontAlgn="base" latinLnBrk="0" hangingPunct="0">
              <a:lnSpc>
                <a:spcPct val="150000"/>
              </a:lnSpc>
              <a:spcBef>
                <a:spcPct val="0"/>
              </a:spcBef>
              <a:spcAft>
                <a:spcPct val="0"/>
              </a:spcAft>
              <a:buClrTx/>
              <a:buSzTx/>
              <a:buFontTx/>
              <a:buNone/>
              <a:tabLst/>
            </a:pPr>
            <a:r>
              <a:rPr lang="mr-IN"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लेखापरीक्षकाद्वारे देण्यात येणाऱ्या सामान्य सूचना व शेरे यांचा सदर विभागात समावेश असेल. याखेरीज लेखापरीक्षण वर्गवारी आणि संकीर्ण परिच्छेद सदर विभागाचा घटक असतील.</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0" y="6400800"/>
            <a:ext cx="4419600" cy="375808"/>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71</a:t>
            </a:fld>
            <a:endParaRPr lang="en-US"/>
          </a:p>
        </p:txBody>
      </p:sp>
      <p:sp>
        <p:nvSpPr>
          <p:cNvPr id="4" name="Rectangle 3"/>
          <p:cNvSpPr/>
          <p:nvPr/>
        </p:nvSpPr>
        <p:spPr>
          <a:xfrm>
            <a:off x="993139" y="2967335"/>
            <a:ext cx="7157729" cy="1107996"/>
          </a:xfrm>
          <a:prstGeom prst="rect">
            <a:avLst/>
          </a:prstGeom>
          <a:noFill/>
        </p:spPr>
        <p:txBody>
          <a:bodyPr wrap="non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en-US" sz="6600" b="1" cap="none" spc="0" dirty="0" smtClean="0">
                <a:ln/>
                <a:solidFill>
                  <a:schemeClr val="accent3"/>
                </a:solidFill>
                <a:effectLst/>
              </a:rPr>
              <a:t>Any Questions ?</a:t>
            </a:r>
            <a:endParaRPr lang="en-US" sz="6600" b="1" cap="none" spc="0" dirty="0">
              <a:ln/>
              <a:solidFill>
                <a:schemeClr val="accent3"/>
              </a:solidFill>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04800" y="6410848"/>
            <a:ext cx="5181600" cy="218552"/>
          </a:xfrm>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8</a:t>
            </a:fld>
            <a:endParaRPr lang="en-US"/>
          </a:p>
        </p:txBody>
      </p:sp>
      <p:sp>
        <p:nvSpPr>
          <p:cNvPr id="41985" name="Rectangle 1"/>
          <p:cNvSpPr>
            <a:spLocks noChangeArrowheads="1"/>
          </p:cNvSpPr>
          <p:nvPr/>
        </p:nvSpPr>
        <p:spPr bwMode="auto">
          <a:xfrm>
            <a:off x="304800" y="200591"/>
            <a:ext cx="8534400" cy="60478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५. गाळे पद्धतीची गृहनिर्माण संस्था </a:t>
            </a:r>
            <a:endParaRPr kumimoji="0" lang="en-US" sz="26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002060"/>
                </a:solidFill>
                <a:effectLst/>
                <a:latin typeface="Times New Roman" pitchFamily="18" charset="0"/>
                <a:ea typeface="Arial Unicode MS" pitchFamily="34" charset="-128"/>
                <a:cs typeface="Arial Unicode MS" pitchFamily="34" charset="-128"/>
              </a:rPr>
              <a:t>(</a:t>
            </a:r>
            <a:r>
              <a:rPr kumimoji="0" lang="en-GB" sz="2600" b="1" i="0" u="none" strike="noStrike" cap="none" normalizeH="0" baseline="0" dirty="0" smtClean="0">
                <a:ln>
                  <a:noFill/>
                </a:ln>
                <a:solidFill>
                  <a:srgbClr val="002060"/>
                </a:solidFill>
                <a:effectLst/>
                <a:latin typeface="Times New Roman" pitchFamily="18" charset="0"/>
                <a:ea typeface="Arial Unicode MS" pitchFamily="34" charset="-128"/>
                <a:cs typeface="Times New Roman" pitchFamily="18" charset="0"/>
              </a:rPr>
              <a:t>Flat Ownership Co-operatives) : </a:t>
            </a: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1200" b="1"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घर बांधकामासाठी लागणाच्या जागेच्या टंचाईवर उपाय म्हणून गाळे पद्धतीची गृहे निर्माण करणाऱ्या संस्था विकसित होत आहेत. जागेवर अनेक मजली इमारत बांधून प्रत्येक मजल्यावर सर्व सोईंनीयुक्त असे गाळे तयार केले जातात. हे गाळे सभासदांना विशिष्ट किमतीत विकत दिले जातात. या प्रकारच्या संस्थांसाठी कर्जही सुलभपणे मिळू शकते. जागेवर जितके गाळे बांधले आहेत त्या सर्व गाळे मालकांची जागेवर सामूहिक मालकी असते. गाळे पद्धतीच्या गृहनिर्माण संस्थेचा सभासद आपला गाळा इतर कोणासही विकू शकतो.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04800" y="6410848"/>
            <a:ext cx="4724400" cy="218552"/>
          </a:xfrm>
        </p:spPr>
        <p:txBody>
          <a:bodyPr/>
          <a:lstStyle/>
          <a:p>
            <a:r>
              <a:rPr lang="en-US" smtClean="0"/>
              <a:t>Prof.  Mahadev  Kamble, Bhogawati Mahavidyalaya,Kurukali.</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9</a:t>
            </a:fld>
            <a:endParaRPr lang="en-US"/>
          </a:p>
        </p:txBody>
      </p:sp>
      <p:sp>
        <p:nvSpPr>
          <p:cNvPr id="43009" name="Rectangle 1"/>
          <p:cNvSpPr>
            <a:spLocks noChangeArrowheads="1"/>
          </p:cNvSpPr>
          <p:nvPr/>
        </p:nvSpPr>
        <p:spPr bwMode="auto">
          <a:xfrm>
            <a:off x="228600" y="144864"/>
            <a:ext cx="8610600" cy="62324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3">
                    <a:lumMod val="75000"/>
                    <a:lumOff val="25000"/>
                  </a:schemeClr>
                </a:solidFill>
                <a:effectLst/>
                <a:latin typeface="Times New Roman" pitchFamily="18" charset="0"/>
                <a:ea typeface="Arial Unicode MS" pitchFamily="34" charset="-128"/>
                <a:cs typeface="Arial Unicode MS" pitchFamily="34" charset="-128"/>
              </a:rPr>
              <a:t>सहकारी गृहनिर्माण संस्थांची नोंदणी प्रक्रिया</a:t>
            </a:r>
            <a:endParaRPr kumimoji="0" lang="en-US" sz="2400" b="1" i="0" u="none" strike="noStrike" cap="none" normalizeH="0" baseline="0" dirty="0" smtClean="0">
              <a:ln>
                <a:noFill/>
              </a:ln>
              <a:solidFill>
                <a:schemeClr val="accent3">
                  <a:lumMod val="75000"/>
                  <a:lumOff val="25000"/>
                </a:schemeClr>
              </a:solidFill>
              <a:effectLst/>
              <a:latin typeface="Times New Roman" pitchFamily="18" charset="0"/>
              <a:cs typeface="Times New Roman" pitchFamily="18" charset="0"/>
            </a:endParaRPr>
          </a:p>
          <a:p>
            <a:pPr marL="0" marR="0" lvl="0" indent="457200" algn="ctr" defTabSz="914400" rtl="0" eaLnBrk="0" fontAlgn="base" latinLnBrk="0" hangingPunct="0">
              <a:lnSpc>
                <a:spcPct val="150000"/>
              </a:lnSpc>
              <a:spcBef>
                <a:spcPct val="0"/>
              </a:spcBef>
              <a:spcAft>
                <a:spcPct val="0"/>
              </a:spcAft>
              <a:buClrTx/>
              <a:buSzTx/>
              <a:buFontTx/>
              <a:buNone/>
              <a:tabLst/>
            </a:pPr>
            <a:r>
              <a:rPr kumimoji="0" lang="en-GB" sz="2200" b="1" i="0" u="none" strike="noStrike" cap="none" normalizeH="0" baseline="0" dirty="0" smtClean="0">
                <a:ln>
                  <a:noFill/>
                </a:ln>
                <a:solidFill>
                  <a:schemeClr val="accent3">
                    <a:lumMod val="75000"/>
                    <a:lumOff val="25000"/>
                  </a:schemeClr>
                </a:solidFill>
                <a:effectLst/>
                <a:latin typeface="Times New Roman" pitchFamily="18" charset="0"/>
                <a:ea typeface="Arial Unicode MS" pitchFamily="34" charset="-128"/>
                <a:cs typeface="Times New Roman" pitchFamily="18" charset="0"/>
              </a:rPr>
              <a:t>(Registration Process of Housing Co-operatives)</a:t>
            </a:r>
            <a:endParaRPr kumimoji="0" lang="en-US" sz="2200" b="0" i="0" u="none" strike="noStrike" cap="none" normalizeH="0" baseline="0" dirty="0" smtClean="0">
              <a:ln>
                <a:noFill/>
              </a:ln>
              <a:solidFill>
                <a:schemeClr val="accent3">
                  <a:lumMod val="75000"/>
                  <a:lumOff val="25000"/>
                </a:schemeClr>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1" i="0" u="none" strike="noStrike" cap="none" normalizeH="0" baseline="0" dirty="0" smtClean="0">
                <a:ln>
                  <a:noFill/>
                </a:ln>
                <a:solidFill>
                  <a:srgbClr val="FF5050"/>
                </a:solidFill>
                <a:effectLst/>
                <a:latin typeface="Arial Unicode MS" pitchFamily="34" charset="-128"/>
                <a:ea typeface="Arial Unicode MS" pitchFamily="34" charset="-128"/>
                <a:cs typeface="Arial Unicode MS" pitchFamily="34" charset="-128"/>
              </a:rPr>
              <a:t>१. संस्थेच्या प्रस्तावित सभासदांची सभा : </a:t>
            </a:r>
            <a:endParaRPr kumimoji="0" lang="en-US" sz="2200" b="0" i="0" u="none" strike="noStrike" cap="none" normalizeH="0" baseline="0" dirty="0" smtClean="0">
              <a:ln>
                <a:noFill/>
              </a:ln>
              <a:solidFill>
                <a:srgbClr val="FF5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कोणत्याही सहकारी गृहनिर्माण संस्थेच्या संबंधातील सर्वांत महत्त्वाची घटना म्हणजे अशा संस्थेच्या प्रस्तावित सभासदांची पहिली सभा होय. ज्यामध्ये प्रस्तावित सभासद एकत्रित येऊन सामंजस्याने व एकमताने सहकारी गृहनिर्माण संस्थेच्या नोंदणीसाठी ठराव मंजूर करतात. संस्थेच्या नोंदणी संदर्भात भविष्यकाळात कोणत्याही अडचणी येऊ नयेत यासाठी सदर संपूर्ण प्रक्रिया ही कोणत्याही गटा-तटाविना संस्थेतील सर्व सदस्यांना विश्वासात घेऊन अतिशय काळजीपूर्वक व काटेकोरपणे पार पाडली जाणे गरजेचे असते. सहकारी गृहनिर्माण संस्थेच्या नोंदणीसाठी इच्छुक संस्थेत किमान पाच सदस्य सभासद असणे आवश्यक असून अधिकतम सभासदांच्या संख्येवर कोणतेही बंधन नाही.</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ustom 2">
      <a:dk1>
        <a:sysClr val="windowText" lastClr="000000"/>
      </a:dk1>
      <a:lt1>
        <a:sysClr val="window" lastClr="FFFFFF"/>
      </a:lt1>
      <a:dk2>
        <a:srgbClr val="B13F9A"/>
      </a:dk2>
      <a:lt2>
        <a:srgbClr val="F4E7ED"/>
      </a:lt2>
      <a:accent1>
        <a:srgbClr val="B83D68"/>
      </a:accent1>
      <a:accent2>
        <a:srgbClr val="AC66BB"/>
      </a:accent2>
      <a:accent3>
        <a:srgbClr val="002060"/>
      </a:accent3>
      <a:accent4>
        <a:srgbClr val="F9B639"/>
      </a:accent4>
      <a:accent5>
        <a:srgbClr val="CF6DA4"/>
      </a:accent5>
      <a:accent6>
        <a:srgbClr val="FA8D3D"/>
      </a:accent6>
      <a:hlink>
        <a:srgbClr val="FFDE66"/>
      </a:hlink>
      <a:folHlink>
        <a:srgbClr val="D490C5"/>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1170</TotalTime>
  <Words>3766</Words>
  <Application>Microsoft Office PowerPoint</Application>
  <PresentationFormat>On-screen Show (4:3)</PresentationFormat>
  <Paragraphs>453</Paragraphs>
  <Slides>71</Slides>
  <Notes>0</Notes>
  <HiddenSlides>0</HiddenSlides>
  <MMClips>0</MMClips>
  <ScaleCrop>false</ScaleCrop>
  <HeadingPairs>
    <vt:vector size="4" baseType="variant">
      <vt:variant>
        <vt:lpstr>Theme</vt:lpstr>
      </vt:variant>
      <vt:variant>
        <vt:i4>1</vt:i4>
      </vt:variant>
      <vt:variant>
        <vt:lpstr>Slide Titles</vt:lpstr>
      </vt:variant>
      <vt:variant>
        <vt:i4>71</vt:i4>
      </vt:variant>
    </vt:vector>
  </HeadingPairs>
  <TitlesOfParts>
    <vt:vector size="72" baseType="lpstr">
      <vt:lpstr>Civic</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tejpal</dc:creator>
  <cp:lastModifiedBy>tejpal</cp:lastModifiedBy>
  <cp:revision>196</cp:revision>
  <dcterms:created xsi:type="dcterms:W3CDTF">2006-08-16T00:00:00Z</dcterms:created>
  <dcterms:modified xsi:type="dcterms:W3CDTF">2021-07-25T18:19:15Z</dcterms:modified>
</cp:coreProperties>
</file>