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9" r:id="rId2"/>
    <p:sldId id="268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1398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55943D-68DB-46B9-84BB-D2DBF33CDD67}" type="datetimeFigureOut">
              <a:rPr lang="en-US" smtClean="0"/>
              <a:t>08/03/2023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46EBF4-E720-44B9-89E4-D220616C593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55943D-68DB-46B9-84BB-D2DBF33CDD67}" type="datetimeFigureOut">
              <a:rPr lang="en-US" smtClean="0"/>
              <a:t>08/03/2023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46EBF4-E720-44B9-89E4-D220616C593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55943D-68DB-46B9-84BB-D2DBF33CDD67}" type="datetimeFigureOut">
              <a:rPr lang="en-US" smtClean="0"/>
              <a:t>08/03/2023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46EBF4-E720-44B9-89E4-D220616C593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55943D-68DB-46B9-84BB-D2DBF33CDD67}" type="datetimeFigureOut">
              <a:rPr lang="en-US" smtClean="0"/>
              <a:t>08/03/2023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46EBF4-E720-44B9-89E4-D220616C593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55943D-68DB-46B9-84BB-D2DBF33CDD67}" type="datetimeFigureOut">
              <a:rPr lang="en-US" smtClean="0"/>
              <a:t>08/03/2023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46EBF4-E720-44B9-89E4-D220616C593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55943D-68DB-46B9-84BB-D2DBF33CDD67}" type="datetimeFigureOut">
              <a:rPr lang="en-US" smtClean="0"/>
              <a:t>08/03/2023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46EBF4-E720-44B9-89E4-D220616C593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55943D-68DB-46B9-84BB-D2DBF33CDD67}" type="datetimeFigureOut">
              <a:rPr lang="en-US" smtClean="0"/>
              <a:t>08/03/2023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46EBF4-E720-44B9-89E4-D220616C593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55943D-68DB-46B9-84BB-D2DBF33CDD67}" type="datetimeFigureOut">
              <a:rPr lang="en-US" smtClean="0"/>
              <a:t>08/03/2023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46EBF4-E720-44B9-89E4-D220616C593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55943D-68DB-46B9-84BB-D2DBF33CDD67}" type="datetimeFigureOut">
              <a:rPr lang="en-US" smtClean="0"/>
              <a:t>08/03/2023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46EBF4-E720-44B9-89E4-D220616C593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55943D-68DB-46B9-84BB-D2DBF33CDD67}" type="datetimeFigureOut">
              <a:rPr lang="en-US" smtClean="0"/>
              <a:t>08/03/2023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46EBF4-E720-44B9-89E4-D220616C593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55943D-68DB-46B9-84BB-D2DBF33CDD67}" type="datetimeFigureOut">
              <a:rPr lang="en-US" smtClean="0"/>
              <a:t>08/03/2023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46EBF4-E720-44B9-89E4-D220616C593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55943D-68DB-46B9-84BB-D2DBF33CDD67}" type="datetimeFigureOut">
              <a:rPr lang="en-US" smtClean="0"/>
              <a:t>08/03/2023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46EBF4-E720-44B9-89E4-D220616C5931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90600" y="762000"/>
            <a:ext cx="7543800" cy="2057400"/>
          </a:xfrm>
        </p:spPr>
        <p:txBody>
          <a:bodyPr>
            <a:noAutofit/>
          </a:bodyPr>
          <a:lstStyle/>
          <a:p>
            <a:r>
              <a:rPr lang="en-US" sz="2400" b="1" dirty="0" smtClean="0">
                <a:solidFill>
                  <a:srgbClr val="00B050"/>
                </a:solidFill>
              </a:rPr>
              <a:t/>
            </a:r>
            <a:br>
              <a:rPr lang="en-US" sz="2400" b="1" dirty="0" smtClean="0">
                <a:solidFill>
                  <a:srgbClr val="00B050"/>
                </a:solidFill>
              </a:rPr>
            </a:br>
            <a:r>
              <a:rPr lang="en-US" sz="2400" b="1" dirty="0" err="1" smtClean="0">
                <a:solidFill>
                  <a:srgbClr val="00B050"/>
                </a:solidFill>
              </a:rPr>
              <a:t>Mr.Kamble</a:t>
            </a:r>
            <a:r>
              <a:rPr lang="en-US" sz="2400" b="1" dirty="0" smtClean="0">
                <a:solidFill>
                  <a:srgbClr val="00B050"/>
                </a:solidFill>
              </a:rPr>
              <a:t> </a:t>
            </a:r>
            <a:r>
              <a:rPr lang="en-US" sz="2400" b="1" dirty="0" err="1" smtClean="0">
                <a:solidFill>
                  <a:srgbClr val="00B050"/>
                </a:solidFill>
              </a:rPr>
              <a:t>Mahadev</a:t>
            </a:r>
            <a:r>
              <a:rPr lang="en-US" sz="2400" b="1" dirty="0" smtClean="0">
                <a:solidFill>
                  <a:srgbClr val="00B050"/>
                </a:solidFill>
              </a:rPr>
              <a:t> </a:t>
            </a:r>
            <a:r>
              <a:rPr lang="en-US" sz="2400" b="1" dirty="0" err="1" smtClean="0">
                <a:solidFill>
                  <a:srgbClr val="00B050"/>
                </a:solidFill>
              </a:rPr>
              <a:t>Ananda</a:t>
            </a:r>
            <a:r>
              <a:rPr lang="en-US" sz="2400" b="1" dirty="0" smtClean="0">
                <a:solidFill>
                  <a:srgbClr val="00B050"/>
                </a:solidFill>
              </a:rPr>
              <a:t/>
            </a:r>
            <a:br>
              <a:rPr lang="en-US" sz="2400" b="1" dirty="0" smtClean="0">
                <a:solidFill>
                  <a:srgbClr val="00B050"/>
                </a:solidFill>
              </a:rPr>
            </a:br>
            <a:r>
              <a:rPr lang="en-US" sz="2400" b="1" dirty="0" smtClean="0">
                <a:solidFill>
                  <a:srgbClr val="FFC000"/>
                </a:solidFill>
              </a:rPr>
              <a:t>Assist. Professor and Head of Department of Commerce</a:t>
            </a:r>
            <a:br>
              <a:rPr lang="en-US" sz="2400" b="1" dirty="0" smtClean="0">
                <a:solidFill>
                  <a:srgbClr val="FFC000"/>
                </a:solidFill>
              </a:rPr>
            </a:br>
            <a:r>
              <a:rPr lang="en-US" sz="2400" b="1" dirty="0" err="1" smtClean="0">
                <a:solidFill>
                  <a:srgbClr val="FFC000"/>
                </a:solidFill>
              </a:rPr>
              <a:t>Bhogawati</a:t>
            </a:r>
            <a:r>
              <a:rPr lang="en-US" sz="2400" b="1" dirty="0" smtClean="0">
                <a:solidFill>
                  <a:srgbClr val="FFC000"/>
                </a:solidFill>
              </a:rPr>
              <a:t> </a:t>
            </a:r>
            <a:r>
              <a:rPr lang="en-US" sz="2400" b="1" dirty="0" err="1" smtClean="0">
                <a:solidFill>
                  <a:srgbClr val="FFC000"/>
                </a:solidFill>
              </a:rPr>
              <a:t>Mahavidyalaya</a:t>
            </a:r>
            <a:r>
              <a:rPr lang="en-US" sz="2400" b="1" dirty="0" smtClean="0">
                <a:solidFill>
                  <a:srgbClr val="FFC000"/>
                </a:solidFill>
              </a:rPr>
              <a:t>; </a:t>
            </a:r>
            <a:r>
              <a:rPr lang="en-US" sz="2400" b="1" dirty="0" err="1" smtClean="0">
                <a:solidFill>
                  <a:srgbClr val="FFC000"/>
                </a:solidFill>
              </a:rPr>
              <a:t>Kurukali</a:t>
            </a:r>
            <a:r>
              <a:rPr lang="en-US" sz="2400" b="1" dirty="0" smtClean="0">
                <a:solidFill>
                  <a:srgbClr val="FFC000"/>
                </a:solidFill>
              </a:rPr>
              <a:t/>
            </a:r>
            <a:br>
              <a:rPr lang="en-US" sz="2400" b="1" dirty="0" smtClean="0">
                <a:solidFill>
                  <a:srgbClr val="FFC000"/>
                </a:solidFill>
              </a:rPr>
            </a:br>
            <a:r>
              <a:rPr lang="en-US" sz="2400" b="1" dirty="0" err="1" smtClean="0">
                <a:solidFill>
                  <a:srgbClr val="FFC000"/>
                </a:solidFill>
              </a:rPr>
              <a:t>Distric</a:t>
            </a:r>
            <a:r>
              <a:rPr lang="en-US" sz="2400" b="1" dirty="0" smtClean="0">
                <a:solidFill>
                  <a:srgbClr val="FFC000"/>
                </a:solidFill>
              </a:rPr>
              <a:t> – Kolhapur – 416001</a:t>
            </a:r>
            <a:br>
              <a:rPr lang="en-US" sz="2400" b="1" dirty="0" smtClean="0">
                <a:solidFill>
                  <a:srgbClr val="FFC000"/>
                </a:solidFill>
              </a:rPr>
            </a:br>
            <a:r>
              <a:rPr lang="en-US" sz="2400" b="1" dirty="0" smtClean="0">
                <a:solidFill>
                  <a:srgbClr val="FFC000"/>
                </a:solidFill>
              </a:rPr>
              <a:t>Maharashtra</a:t>
            </a:r>
            <a:r>
              <a:rPr lang="en-US" sz="2400" dirty="0" smtClean="0">
                <a:solidFill>
                  <a:srgbClr val="FFC000"/>
                </a:solidFill>
              </a:rPr>
              <a:t/>
            </a:r>
            <a:br>
              <a:rPr lang="en-US" sz="2400" dirty="0" smtClean="0">
                <a:solidFill>
                  <a:srgbClr val="FFC000"/>
                </a:solidFill>
              </a:rPr>
            </a:br>
            <a:endParaRPr lang="en-US" sz="2400" dirty="0">
              <a:solidFill>
                <a:srgbClr val="FFC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38200" y="3048000"/>
            <a:ext cx="7543800" cy="1752600"/>
          </a:xfrm>
        </p:spPr>
        <p:txBody>
          <a:bodyPr>
            <a:normAutofit fontScale="92500" lnSpcReduction="20000"/>
          </a:bodyPr>
          <a:lstStyle/>
          <a:p>
            <a:endParaRPr lang="en-US" sz="1800" dirty="0" smtClean="0">
              <a:solidFill>
                <a:srgbClr val="0070C0"/>
              </a:solidFill>
            </a:endParaRPr>
          </a:p>
          <a:p>
            <a:r>
              <a:rPr lang="en-US" dirty="0" smtClean="0">
                <a:solidFill>
                  <a:srgbClr val="0070C0"/>
                </a:solidFill>
              </a:rPr>
              <a:t>Class:- </a:t>
            </a:r>
            <a:r>
              <a:rPr lang="en-US" dirty="0" err="1" smtClean="0">
                <a:solidFill>
                  <a:srgbClr val="0070C0"/>
                </a:solidFill>
              </a:rPr>
              <a:t>B.Com</a:t>
            </a:r>
            <a:r>
              <a:rPr lang="en-US" dirty="0" smtClean="0">
                <a:solidFill>
                  <a:srgbClr val="0070C0"/>
                </a:solidFill>
              </a:rPr>
              <a:t>-II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Semester-IV</a:t>
            </a:r>
          </a:p>
          <a:p>
            <a:r>
              <a:rPr lang="en-US" dirty="0" smtClean="0">
                <a:solidFill>
                  <a:srgbClr val="0070C0"/>
                </a:solidFill>
              </a:rPr>
              <a:t>Subject:-Corporate Accounting Paper-II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990601"/>
            <a:ext cx="7772400" cy="1219199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>
                <a:solidFill>
                  <a:schemeClr val="accent6"/>
                </a:solidFill>
              </a:rPr>
              <a:t>Q.No.3 </a:t>
            </a:r>
            <a:r>
              <a:rPr lang="en-US" dirty="0">
                <a:solidFill>
                  <a:schemeClr val="accent6"/>
                </a:solidFill>
              </a:rPr>
              <a:t>Questions</a:t>
            </a:r>
            <a:r>
              <a:rPr lang="en-US" dirty="0" smtClean="0">
                <a:solidFill>
                  <a:schemeClr val="accent6"/>
                </a:solidFill>
              </a:rPr>
              <a:t>:</a:t>
            </a:r>
            <a:r>
              <a:rPr lang="en-US" dirty="0"/>
              <a:t> </a:t>
            </a:r>
            <a:r>
              <a:rPr lang="en-US" dirty="0" smtClean="0">
                <a:solidFill>
                  <a:srgbClr val="00B0F0"/>
                </a:solidFill>
              </a:rPr>
              <a:t>15 </a:t>
            </a:r>
            <a:r>
              <a:rPr lang="en-US" dirty="0">
                <a:solidFill>
                  <a:srgbClr val="00B0F0"/>
                </a:solidFill>
              </a:rPr>
              <a:t>marks </a:t>
            </a:r>
            <a:r>
              <a:rPr lang="en-US" dirty="0">
                <a:solidFill>
                  <a:schemeClr val="accent6"/>
                </a:solidFill>
              </a:rPr>
              <a:t/>
            </a:r>
            <a:br>
              <a:rPr lang="en-US" dirty="0">
                <a:solidFill>
                  <a:schemeClr val="accent6"/>
                </a:solidFill>
              </a:rPr>
            </a:br>
            <a:endParaRPr lang="en-US" dirty="0">
              <a:solidFill>
                <a:schemeClr val="accent6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38200" y="2286000"/>
            <a:ext cx="7239000" cy="3124200"/>
          </a:xfrm>
        </p:spPr>
        <p:txBody>
          <a:bodyPr/>
          <a:lstStyle/>
          <a:p>
            <a:pPr marL="514350" indent="-514350" algn="l">
              <a:buAutoNum type="alphaLcParenR"/>
            </a:pPr>
            <a:r>
              <a:rPr lang="en-US" dirty="0" smtClean="0">
                <a:solidFill>
                  <a:srgbClr val="92D050"/>
                </a:solidFill>
              </a:rPr>
              <a:t>Question </a:t>
            </a:r>
            <a:r>
              <a:rPr lang="en-US" dirty="0">
                <a:solidFill>
                  <a:srgbClr val="92D050"/>
                </a:solidFill>
              </a:rPr>
              <a:t>on Theory of Unit-3  0r  Question on Theory of </a:t>
            </a:r>
            <a:r>
              <a:rPr lang="en-US" dirty="0" smtClean="0">
                <a:solidFill>
                  <a:srgbClr val="92D050"/>
                </a:solidFill>
              </a:rPr>
              <a:t>Unit-3</a:t>
            </a:r>
            <a:r>
              <a:rPr lang="en-US" dirty="0" smtClean="0"/>
              <a:t> </a:t>
            </a:r>
            <a:r>
              <a:rPr lang="en-US" dirty="0">
                <a:solidFill>
                  <a:srgbClr val="FF0000"/>
                </a:solidFill>
              </a:rPr>
              <a:t>5 marks</a:t>
            </a:r>
            <a:endParaRPr lang="en-US" dirty="0" smtClean="0">
              <a:solidFill>
                <a:srgbClr val="FF0000"/>
              </a:solidFill>
            </a:endParaRPr>
          </a:p>
          <a:p>
            <a:pPr marL="514350" indent="-514350" algn="l">
              <a:buAutoNum type="alphaLcParenR"/>
            </a:pPr>
            <a:endParaRPr lang="en-US" dirty="0"/>
          </a:p>
          <a:p>
            <a:pPr algn="l"/>
            <a:r>
              <a:rPr lang="en-US" dirty="0" smtClean="0">
                <a:solidFill>
                  <a:schemeClr val="accent1"/>
                </a:solidFill>
              </a:rPr>
              <a:t>b) </a:t>
            </a:r>
            <a:r>
              <a:rPr lang="en-US" dirty="0">
                <a:solidFill>
                  <a:schemeClr val="accent1"/>
                </a:solidFill>
              </a:rPr>
              <a:t>Question on Problem of Unit-3  Or  </a:t>
            </a:r>
            <a:r>
              <a:rPr lang="en-US" dirty="0" smtClean="0">
                <a:solidFill>
                  <a:schemeClr val="accent1"/>
                </a:solidFill>
              </a:rPr>
              <a:t>      Question </a:t>
            </a:r>
            <a:r>
              <a:rPr lang="en-US" dirty="0">
                <a:solidFill>
                  <a:schemeClr val="accent1"/>
                </a:solidFill>
              </a:rPr>
              <a:t>on Problem of </a:t>
            </a:r>
            <a:r>
              <a:rPr lang="en-US" dirty="0" smtClean="0">
                <a:solidFill>
                  <a:schemeClr val="accent1"/>
                </a:solidFill>
              </a:rPr>
              <a:t>Unit-3 </a:t>
            </a:r>
            <a:r>
              <a:rPr lang="en-US" dirty="0" smtClean="0">
                <a:solidFill>
                  <a:srgbClr val="FF0000"/>
                </a:solidFill>
              </a:rPr>
              <a:t>10 marks</a:t>
            </a:r>
            <a:endParaRPr 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1"/>
            <a:ext cx="7772400" cy="1828799"/>
          </a:xfrm>
        </p:spPr>
        <p:txBody>
          <a:bodyPr>
            <a:normAutofit fontScale="90000"/>
          </a:bodyPr>
          <a:lstStyle/>
          <a:p>
            <a:r>
              <a:rPr lang="en-US" sz="4000" dirty="0">
                <a:solidFill>
                  <a:srgbClr val="00B0F0"/>
                </a:solidFill>
              </a:rPr>
              <a:t>Q.No.4 Short Answer Questions</a:t>
            </a:r>
            <a:r>
              <a:rPr lang="en-US" sz="4000" dirty="0" smtClean="0">
                <a:solidFill>
                  <a:srgbClr val="00B0F0"/>
                </a:solidFill>
              </a:rPr>
              <a:t>:</a:t>
            </a:r>
            <a:r>
              <a:rPr lang="en-US" sz="4000" dirty="0"/>
              <a:t> </a:t>
            </a:r>
            <a:r>
              <a:rPr lang="en-US" sz="4000" dirty="0">
                <a:solidFill>
                  <a:srgbClr val="FF0000"/>
                </a:solidFill>
              </a:rPr>
              <a:t>5 marks </a:t>
            </a:r>
            <a:r>
              <a:rPr lang="en-US" dirty="0">
                <a:solidFill>
                  <a:srgbClr val="00B0F0"/>
                </a:solidFill>
              </a:rPr>
              <a:t/>
            </a:r>
            <a:br>
              <a:rPr lang="en-US" dirty="0">
                <a:solidFill>
                  <a:srgbClr val="00B0F0"/>
                </a:solidFill>
              </a:rPr>
            </a:br>
            <a:endParaRPr lang="en-US" dirty="0">
              <a:solidFill>
                <a:srgbClr val="00B0F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9600" y="3810000"/>
            <a:ext cx="7924800" cy="1981200"/>
          </a:xfrm>
        </p:spPr>
        <p:txBody>
          <a:bodyPr>
            <a:normAutofit/>
          </a:bodyPr>
          <a:lstStyle/>
          <a:p>
            <a:pPr algn="l"/>
            <a:r>
              <a:rPr lang="en-US" dirty="0">
                <a:solidFill>
                  <a:srgbClr val="FFC000"/>
                </a:solidFill>
              </a:rPr>
              <a:t>a) Question on Theory of Unit-4  Or  Question on Theory of Unit-4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066801"/>
            <a:ext cx="7772400" cy="1600199"/>
          </a:xfrm>
        </p:spPr>
        <p:txBody>
          <a:bodyPr/>
          <a:lstStyle/>
          <a:p>
            <a:r>
              <a:rPr lang="en-US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THANK YOU !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pic>
        <p:nvPicPr>
          <p:cNvPr id="4" name="Picture 4" descr="D:\Sachin Patil\College Symbol\Buke 04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 rot="19220691">
            <a:off x="2813792" y="2432792"/>
            <a:ext cx="3333750" cy="3333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2666999"/>
          </a:xfrm>
        </p:spPr>
        <p:txBody>
          <a:bodyPr>
            <a:noAutofit/>
          </a:bodyPr>
          <a:lstStyle/>
          <a:p>
            <a:r>
              <a:rPr lang="en-US" sz="2800" dirty="0" err="1">
                <a:solidFill>
                  <a:srgbClr val="00B050"/>
                </a:solidFill>
              </a:rPr>
              <a:t>Shivaji</a:t>
            </a:r>
            <a:r>
              <a:rPr lang="en-US" sz="2800" dirty="0">
                <a:solidFill>
                  <a:srgbClr val="00B050"/>
                </a:solidFill>
              </a:rPr>
              <a:t> University, </a:t>
            </a:r>
            <a:r>
              <a:rPr lang="en-US" sz="2800" dirty="0" smtClean="0">
                <a:solidFill>
                  <a:srgbClr val="00B050"/>
                </a:solidFill>
              </a:rPr>
              <a:t>Kolhapur</a:t>
            </a:r>
            <a:br>
              <a:rPr lang="en-US" sz="2800" dirty="0" smtClean="0">
                <a:solidFill>
                  <a:srgbClr val="00B050"/>
                </a:solidFill>
              </a:rPr>
            </a:br>
            <a:r>
              <a:rPr lang="en-US" sz="2800" dirty="0"/>
              <a:t/>
            </a:r>
            <a:br>
              <a:rPr lang="en-US" sz="2800" dirty="0"/>
            </a:br>
            <a:r>
              <a:rPr lang="en-US" sz="2800" dirty="0" err="1">
                <a:solidFill>
                  <a:srgbClr val="FF0000"/>
                </a:solidFill>
              </a:rPr>
              <a:t>B.Com</a:t>
            </a:r>
            <a:r>
              <a:rPr lang="en-US" sz="2800" dirty="0">
                <a:solidFill>
                  <a:srgbClr val="FF0000"/>
                </a:solidFill>
              </a:rPr>
              <a:t> (CBCS) Part-II (Semester-IV</a:t>
            </a:r>
            <a:r>
              <a:rPr lang="en-US" sz="2800" dirty="0" smtClean="0">
                <a:solidFill>
                  <a:srgbClr val="FF0000"/>
                </a:solidFill>
              </a:rPr>
              <a:t>)</a:t>
            </a: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/>
              <a:t/>
            </a:r>
            <a:br>
              <a:rPr lang="en-US" sz="2800" dirty="0"/>
            </a:br>
            <a:r>
              <a:rPr lang="en-US" sz="2800" dirty="0" smtClean="0">
                <a:solidFill>
                  <a:srgbClr val="00B0F0"/>
                </a:solidFill>
              </a:rPr>
              <a:t>Syllabus of Corporate </a:t>
            </a:r>
            <a:r>
              <a:rPr lang="en-US" sz="2800" dirty="0">
                <a:solidFill>
                  <a:srgbClr val="00B0F0"/>
                </a:solidFill>
              </a:rPr>
              <a:t>Accounting Paper-II</a:t>
            </a:r>
            <a:r>
              <a:rPr lang="en-US" sz="2800" dirty="0"/>
              <a:t/>
            </a:r>
            <a:br>
              <a:rPr lang="en-US" sz="2800" dirty="0"/>
            </a:br>
            <a:endParaRPr lang="en-US" sz="2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3352800"/>
            <a:ext cx="7924800" cy="2743200"/>
          </a:xfrm>
        </p:spPr>
        <p:txBody>
          <a:bodyPr>
            <a:normAutofit/>
          </a:bodyPr>
          <a:lstStyle/>
          <a:p>
            <a:pPr algn="l"/>
            <a:r>
              <a:rPr lang="en-US" dirty="0" smtClean="0">
                <a:solidFill>
                  <a:srgbClr val="FF0000"/>
                </a:solidFill>
              </a:rPr>
              <a:t>Unit-1</a:t>
            </a:r>
            <a:r>
              <a:rPr lang="en-US" dirty="0">
                <a:solidFill>
                  <a:srgbClr val="FF0000"/>
                </a:solidFill>
              </a:rPr>
              <a:t>: 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Profit/Loss Prior to Incorporation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.</a:t>
            </a:r>
          </a:p>
          <a:p>
            <a:pPr algn="l"/>
            <a:endParaRPr lang="en-US" dirty="0" smtClean="0">
              <a:solidFill>
                <a:schemeClr val="accent6">
                  <a:lumMod val="75000"/>
                </a:schemeClr>
              </a:solidFill>
            </a:endParaRPr>
          </a:p>
          <a:p>
            <a:pPr algn="l"/>
            <a:r>
              <a:rPr lang="en-US" dirty="0" smtClean="0">
                <a:solidFill>
                  <a:srgbClr val="00B050"/>
                </a:solidFill>
              </a:rPr>
              <a:t>Unit-II: </a:t>
            </a:r>
            <a:r>
              <a:rPr lang="en-US" dirty="0" smtClean="0">
                <a:solidFill>
                  <a:srgbClr val="92D050"/>
                </a:solidFill>
              </a:rPr>
              <a:t>Valuation of shares: Intrinsic value method, Market value Method (Capitalization of profit and dividend basis) Fair value</a:t>
            </a:r>
            <a:r>
              <a:rPr lang="en-US" dirty="0" smtClean="0"/>
              <a:t>.</a:t>
            </a:r>
          </a:p>
          <a:p>
            <a:endParaRPr lang="en-US" dirty="0" smtClean="0">
              <a:solidFill>
                <a:schemeClr val="accent6">
                  <a:lumMod val="75000"/>
                </a:schemeClr>
              </a:solidFill>
            </a:endParaRPr>
          </a:p>
          <a:p>
            <a:endParaRPr lang="en-US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subTitle" idx="1"/>
          </p:nvPr>
        </p:nvSpPr>
        <p:spPr>
          <a:xfrm>
            <a:off x="762000" y="1066800"/>
            <a:ext cx="7848600" cy="4038600"/>
          </a:xfrm>
        </p:spPr>
        <p:txBody>
          <a:bodyPr/>
          <a:lstStyle/>
          <a:p>
            <a:pPr algn="l"/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Unit-III: Accounting for Liquidation of companies- Process of Liquidation under Insolvency and Bankruptcy Code, Preparation of Liquidator's Final Statement of Account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.</a:t>
            </a:r>
          </a:p>
          <a:p>
            <a:pPr algn="l"/>
            <a:endParaRPr lang="en-US" dirty="0"/>
          </a:p>
          <a:p>
            <a:pPr algn="l"/>
            <a:r>
              <a:rPr lang="en-US" dirty="0">
                <a:solidFill>
                  <a:srgbClr val="7030A0"/>
                </a:solidFill>
              </a:rPr>
              <a:t>Unit-IV: Store Accounting with Practical using Tally.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subTitle" idx="1"/>
          </p:nvPr>
        </p:nvSpPr>
        <p:spPr>
          <a:xfrm>
            <a:off x="533400" y="457200"/>
            <a:ext cx="8077200" cy="5867400"/>
          </a:xfrm>
        </p:spPr>
        <p:txBody>
          <a:bodyPr>
            <a:normAutofit fontScale="77500" lnSpcReduction="20000"/>
          </a:bodyPr>
          <a:lstStyle/>
          <a:p>
            <a:r>
              <a:rPr lang="en-US" b="1" dirty="0">
                <a:solidFill>
                  <a:srgbClr val="C00000"/>
                </a:solidFill>
              </a:rPr>
              <a:t>Theory:</a:t>
            </a:r>
            <a:endParaRPr lang="en-US" dirty="0">
              <a:solidFill>
                <a:srgbClr val="C00000"/>
              </a:solidFill>
            </a:endParaRPr>
          </a:p>
          <a:p>
            <a:pPr algn="l"/>
            <a:r>
              <a:rPr lang="en-US" dirty="0">
                <a:solidFill>
                  <a:srgbClr val="7030A0"/>
                </a:solidFill>
              </a:rPr>
              <a:t>a) Basic Concepts of Store Accounting- Importance of Material Management and Inventory Control, Objectives of Inventory Control System, Functions and Duties of Store-keeper,</a:t>
            </a:r>
          </a:p>
          <a:p>
            <a:pPr algn="l"/>
            <a:r>
              <a:rPr lang="en-US" dirty="0">
                <a:solidFill>
                  <a:srgbClr val="FF0000"/>
                </a:solidFill>
              </a:rPr>
              <a:t>b) Key Terms-Stock items, Category of item, Item Name, Unit of Measurement-Purchase Rate per Unit,</a:t>
            </a:r>
          </a:p>
          <a:p>
            <a:pPr algn="l"/>
            <a:r>
              <a:rPr lang="en-US" dirty="0">
                <a:solidFill>
                  <a:srgbClr val="FF0000"/>
                </a:solidFill>
              </a:rPr>
              <a:t>Current Stock Quantity, Current Valuation </a:t>
            </a:r>
            <a:r>
              <a:rPr lang="en-US" dirty="0" err="1">
                <a:solidFill>
                  <a:srgbClr val="FF0000"/>
                </a:solidFill>
              </a:rPr>
              <a:t>Rate,Opening</a:t>
            </a:r>
            <a:r>
              <a:rPr lang="en-US" dirty="0">
                <a:solidFill>
                  <a:srgbClr val="FF0000"/>
                </a:solidFill>
              </a:rPr>
              <a:t> Stock Quantity, Opening Valuation Rate, Purchase Returns, Sales Returns</a:t>
            </a:r>
          </a:p>
          <a:p>
            <a:pPr algn="l"/>
            <a:r>
              <a:rPr lang="en-US" dirty="0">
                <a:solidFill>
                  <a:srgbClr val="002060"/>
                </a:solidFill>
              </a:rPr>
              <a:t>c) Stock Valuation Methods- Source document. Types of Source documents, Purchase Invoice, Goods Received Note, Sales Invoice, Delivery </a:t>
            </a:r>
            <a:r>
              <a:rPr lang="en-US" dirty="0" err="1">
                <a:solidFill>
                  <a:srgbClr val="002060"/>
                </a:solidFill>
              </a:rPr>
              <a:t>Challan</a:t>
            </a:r>
            <a:endParaRPr lang="en-US" dirty="0">
              <a:solidFill>
                <a:srgbClr val="002060"/>
              </a:solidFill>
            </a:endParaRPr>
          </a:p>
          <a:p>
            <a:pPr algn="l"/>
            <a:r>
              <a:rPr lang="en-US" dirty="0">
                <a:solidFill>
                  <a:srgbClr val="92D050"/>
                </a:solidFill>
              </a:rPr>
              <a:t>d) Tally Reports of Store Accounting-Bill-wise List of Stock Items, Stock Statement, Material Receipts/ Purchases Register, Material Issues/ Sales Register, Material Return Report, Slow Moving Items Report, Fast Moving Items Report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381000"/>
            <a:ext cx="8229600" cy="6172200"/>
          </a:xfrm>
        </p:spPr>
        <p:txBody>
          <a:bodyPr>
            <a:normAutofit fontScale="77500" lnSpcReduction="20000"/>
          </a:bodyPr>
          <a:lstStyle/>
          <a:p>
            <a:r>
              <a:rPr lang="en-US" b="1" dirty="0">
                <a:solidFill>
                  <a:schemeClr val="accent6"/>
                </a:solidFill>
              </a:rPr>
              <a:t>Practical</a:t>
            </a:r>
            <a:r>
              <a:rPr lang="en-US" b="1" dirty="0" smtClean="0">
                <a:solidFill>
                  <a:schemeClr val="accent6"/>
                </a:solidFill>
              </a:rPr>
              <a:t>:</a:t>
            </a:r>
          </a:p>
          <a:p>
            <a:pPr algn="l"/>
            <a:endParaRPr lang="en-US" dirty="0"/>
          </a:p>
          <a:p>
            <a:pPr algn="l"/>
            <a:r>
              <a:rPr lang="en-US" dirty="0">
                <a:solidFill>
                  <a:srgbClr val="92D050"/>
                </a:solidFill>
              </a:rPr>
              <a:t>a) Creating Inventory Masters in Tally.ERP 9, Stock Groups Creating Single Stock Group, Creating Multiple Stock Group, Displaying Stock Group, Altering Stock Group, </a:t>
            </a:r>
          </a:p>
          <a:p>
            <a:pPr algn="l"/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b) Units of Measure- Simple Units, Creating Simple Units, Displaying Units of Measure, Deleting Units of Measure</a:t>
            </a:r>
          </a:p>
          <a:p>
            <a:pPr algn="l"/>
            <a:r>
              <a:rPr lang="en-US" dirty="0">
                <a:solidFill>
                  <a:srgbClr val="0070C0"/>
                </a:solidFill>
              </a:rPr>
              <a:t>c) Stock Items-Creating Single Stock Items, Creating Multiple Stock Items, Displaying Stock Items, Altering Stock Items, </a:t>
            </a:r>
          </a:p>
          <a:p>
            <a:pPr algn="l"/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d) Voucher Entry in Tally ERP9-Purchase Voucher (F9), Sales Voucher (F8), Credit Note Voucher (Ctrl+</a:t>
            </a:r>
          </a:p>
          <a:p>
            <a:pPr algn="l"/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 F8), Debit Note Voucher (Ctrl+F9) </a:t>
            </a:r>
          </a:p>
          <a:p>
            <a:pPr algn="l"/>
            <a:r>
              <a:rPr lang="en-US" dirty="0">
                <a:solidFill>
                  <a:srgbClr val="00B050"/>
                </a:solidFill>
              </a:rPr>
              <a:t>e) Financial Statements-Balance Sheet, Profit &amp; Loss A/c., Trial Balance</a:t>
            </a:r>
            <a:r>
              <a:rPr lang="en-US" dirty="0"/>
              <a:t>,</a:t>
            </a:r>
          </a:p>
          <a:p>
            <a:pPr algn="l"/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f) Accounting Books &amp; Registers-Cash Book, Bank Book, Purchase Register, Sales Register, Journal Register, Debit Note Register, Credit Note Register, Day Book, Statistics,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219201"/>
            <a:ext cx="7772400" cy="1523999"/>
          </a:xfrm>
        </p:spPr>
        <p:txBody>
          <a:bodyPr/>
          <a:lstStyle/>
          <a:p>
            <a:r>
              <a:rPr lang="en-US" b="1" dirty="0">
                <a:solidFill>
                  <a:srgbClr val="00B0F0"/>
                </a:solidFill>
              </a:rPr>
              <a:t>Nature of Question Paper</a:t>
            </a:r>
            <a:r>
              <a:rPr lang="en-US" dirty="0">
                <a:solidFill>
                  <a:srgbClr val="00B0F0"/>
                </a:solidFill>
              </a:rPr>
              <a:t/>
            </a:r>
            <a:br>
              <a:rPr lang="en-US" dirty="0">
                <a:solidFill>
                  <a:srgbClr val="00B0F0"/>
                </a:solidFill>
              </a:rPr>
            </a:br>
            <a:endParaRPr lang="en-US" dirty="0">
              <a:solidFill>
                <a:srgbClr val="00B0F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9600" y="3657600"/>
            <a:ext cx="7543800" cy="1828800"/>
          </a:xfrm>
        </p:spPr>
        <p:txBody>
          <a:bodyPr/>
          <a:lstStyle/>
          <a:p>
            <a:r>
              <a:rPr lang="en-US" dirty="0">
                <a:solidFill>
                  <a:srgbClr val="FFC000"/>
                </a:solidFill>
              </a:rPr>
              <a:t>Subject: Corporate Accounting Paper-II </a:t>
            </a:r>
            <a:endParaRPr lang="en-US" dirty="0" smtClean="0">
              <a:solidFill>
                <a:srgbClr val="FFC000"/>
              </a:solidFill>
            </a:endParaRPr>
          </a:p>
          <a:p>
            <a:endParaRPr lang="en-US" dirty="0" smtClean="0">
              <a:solidFill>
                <a:srgbClr val="00B050"/>
              </a:solidFill>
            </a:endParaRPr>
          </a:p>
          <a:p>
            <a:r>
              <a:rPr lang="en-US" dirty="0" smtClean="0">
                <a:solidFill>
                  <a:srgbClr val="00B050"/>
                </a:solidFill>
              </a:rPr>
              <a:t>(</a:t>
            </a:r>
            <a:r>
              <a:rPr lang="en-US" dirty="0">
                <a:solidFill>
                  <a:srgbClr val="00B050"/>
                </a:solidFill>
              </a:rPr>
              <a:t>Semester-IV)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subTitle" idx="1"/>
          </p:nvPr>
        </p:nvSpPr>
        <p:spPr>
          <a:xfrm>
            <a:off x="457200" y="1600200"/>
            <a:ext cx="8153400" cy="3124200"/>
          </a:xfrm>
        </p:spPr>
        <p:txBody>
          <a:bodyPr/>
          <a:lstStyle/>
          <a:p>
            <a:pPr algn="l"/>
            <a:r>
              <a:rPr lang="en-US" b="1" dirty="0">
                <a:solidFill>
                  <a:srgbClr val="C00000"/>
                </a:solidFill>
              </a:rPr>
              <a:t>Instruction  </a:t>
            </a:r>
            <a:r>
              <a:rPr lang="en-US" dirty="0">
                <a:solidFill>
                  <a:srgbClr val="C00000"/>
                </a:solidFill>
              </a:rPr>
              <a:t> </a:t>
            </a:r>
            <a:endParaRPr lang="en-US" dirty="0" smtClean="0">
              <a:solidFill>
                <a:srgbClr val="C00000"/>
              </a:solidFill>
            </a:endParaRPr>
          </a:p>
          <a:p>
            <a:pPr algn="l"/>
            <a:r>
              <a:rPr lang="en-US" dirty="0" smtClean="0"/>
              <a:t>            </a:t>
            </a:r>
            <a:r>
              <a:rPr lang="en-US" dirty="0" smtClean="0">
                <a:solidFill>
                  <a:srgbClr val="7030A0"/>
                </a:solidFill>
              </a:rPr>
              <a:t>1-All </a:t>
            </a:r>
            <a:r>
              <a:rPr lang="en-US" dirty="0">
                <a:solidFill>
                  <a:srgbClr val="7030A0"/>
                </a:solidFill>
              </a:rPr>
              <a:t>questions are compulsory</a:t>
            </a:r>
            <a:r>
              <a:rPr lang="en-US" dirty="0"/>
              <a:t>.</a:t>
            </a:r>
          </a:p>
          <a:p>
            <a:pPr algn="l"/>
            <a:r>
              <a:rPr lang="en-US" dirty="0"/>
              <a:t> </a:t>
            </a:r>
            <a:r>
              <a:rPr lang="en-US" dirty="0" smtClean="0"/>
              <a:t>           </a:t>
            </a:r>
            <a:r>
              <a:rPr lang="en-US" dirty="0">
                <a:solidFill>
                  <a:srgbClr val="00B0F0"/>
                </a:solidFill>
              </a:rPr>
              <a:t>2-Figuresto the night indicate </a:t>
            </a:r>
            <a:r>
              <a:rPr lang="en-US" dirty="0" smtClean="0">
                <a:solidFill>
                  <a:srgbClr val="00B0F0"/>
                </a:solidFill>
              </a:rPr>
              <a:t>marks</a:t>
            </a:r>
            <a:r>
              <a:rPr lang="en-US" dirty="0" smtClean="0"/>
              <a:t>          </a:t>
            </a:r>
          </a:p>
          <a:p>
            <a:pPr algn="l"/>
            <a:r>
              <a:rPr lang="en-US" dirty="0"/>
              <a:t> </a:t>
            </a:r>
            <a:r>
              <a:rPr lang="en-US" dirty="0" smtClean="0"/>
              <a:t>           </a:t>
            </a:r>
            <a:r>
              <a:rPr lang="en-US" dirty="0" smtClean="0">
                <a:solidFill>
                  <a:srgbClr val="FFC000"/>
                </a:solidFill>
              </a:rPr>
              <a:t>3-Total </a:t>
            </a:r>
            <a:r>
              <a:rPr lang="en-US" dirty="0">
                <a:solidFill>
                  <a:srgbClr val="FFC000"/>
                </a:solidFill>
              </a:rPr>
              <a:t>Marks-40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1219199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sz="3600" dirty="0" smtClean="0">
                <a:solidFill>
                  <a:srgbClr val="00B050"/>
                </a:solidFill>
              </a:rPr>
              <a:t>Q.No.1 </a:t>
            </a:r>
            <a:r>
              <a:rPr lang="en-US" sz="3600" dirty="0">
                <a:solidFill>
                  <a:srgbClr val="00B050"/>
                </a:solidFill>
              </a:rPr>
              <a:t>Short Answer </a:t>
            </a:r>
            <a:r>
              <a:rPr lang="en-US" sz="3600" dirty="0" smtClean="0">
                <a:solidFill>
                  <a:srgbClr val="00B050"/>
                </a:solidFill>
              </a:rPr>
              <a:t>Questions -10 Marks 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1981200"/>
            <a:ext cx="7696200" cy="3276600"/>
          </a:xfrm>
        </p:spPr>
        <p:txBody>
          <a:bodyPr/>
          <a:lstStyle/>
          <a:p>
            <a:pPr marL="514350" indent="-514350">
              <a:buAutoNum type="alphaLcParenR"/>
            </a:pPr>
            <a:r>
              <a:rPr lang="en-US" dirty="0" smtClean="0">
                <a:solidFill>
                  <a:schemeClr val="bg2">
                    <a:lumMod val="10000"/>
                  </a:schemeClr>
                </a:solidFill>
              </a:rPr>
              <a:t>Question </a:t>
            </a:r>
            <a:r>
              <a:rPr lang="en-US" dirty="0">
                <a:solidFill>
                  <a:schemeClr val="bg2">
                    <a:lumMod val="10000"/>
                  </a:schemeClr>
                </a:solidFill>
              </a:rPr>
              <a:t>on Theory of Unit-1 </a:t>
            </a:r>
            <a:r>
              <a:rPr lang="en-US" dirty="0" smtClean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en-US" dirty="0">
                <a:solidFill>
                  <a:srgbClr val="FF0000"/>
                </a:solidFill>
              </a:rPr>
              <a:t>or</a:t>
            </a:r>
            <a:r>
              <a:rPr lang="en-US" dirty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en-US" dirty="0" smtClean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en-US" dirty="0">
                <a:solidFill>
                  <a:schemeClr val="bg2">
                    <a:lumMod val="10000"/>
                  </a:schemeClr>
                </a:solidFill>
              </a:rPr>
              <a:t>Question on Theory of </a:t>
            </a:r>
            <a:r>
              <a:rPr lang="en-US" dirty="0" smtClean="0">
                <a:solidFill>
                  <a:schemeClr val="bg2">
                    <a:lumMod val="10000"/>
                  </a:schemeClr>
                </a:solidFill>
              </a:rPr>
              <a:t>Unit-1</a:t>
            </a:r>
          </a:p>
          <a:p>
            <a:pPr marL="514350" indent="-514350">
              <a:buAutoNum type="alphaLcParenR"/>
            </a:pPr>
            <a:endParaRPr lang="en-US" dirty="0" smtClean="0"/>
          </a:p>
          <a:p>
            <a:pPr marL="514350" indent="-514350"/>
            <a:r>
              <a:rPr lang="en-US" dirty="0">
                <a:solidFill>
                  <a:srgbClr val="FFC000"/>
                </a:solidFill>
              </a:rPr>
              <a:t>b) Question on Problem of Unit-1 </a:t>
            </a:r>
            <a:r>
              <a:rPr lang="en-US" dirty="0" smtClean="0">
                <a:solidFill>
                  <a:srgbClr val="FF0000"/>
                </a:solidFill>
              </a:rPr>
              <a:t>or </a:t>
            </a:r>
            <a:r>
              <a:rPr lang="en-US" dirty="0">
                <a:solidFill>
                  <a:srgbClr val="FFC000"/>
                </a:solidFill>
              </a:rPr>
              <a:t>Question on Problem of Unit-1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85801"/>
            <a:ext cx="7772400" cy="1676399"/>
          </a:xfrm>
        </p:spPr>
        <p:txBody>
          <a:bodyPr>
            <a:normAutofit/>
          </a:bodyPr>
          <a:lstStyle/>
          <a:p>
            <a:r>
              <a:rPr lang="en-US" sz="3200" dirty="0">
                <a:solidFill>
                  <a:srgbClr val="7030A0"/>
                </a:solidFill>
              </a:rPr>
              <a:t>QNo.2 Short Answer </a:t>
            </a:r>
            <a:r>
              <a:rPr lang="en-US" sz="3200" dirty="0" smtClean="0">
                <a:solidFill>
                  <a:srgbClr val="7030A0"/>
                </a:solidFill>
              </a:rPr>
              <a:t>Questions</a:t>
            </a:r>
            <a:r>
              <a:rPr lang="en-US" sz="3200" dirty="0" smtClean="0">
                <a:solidFill>
                  <a:srgbClr val="7030A0"/>
                </a:solidFill>
              </a:rPr>
              <a:t> -10 Marks</a:t>
            </a:r>
            <a:r>
              <a:rPr lang="en-US" sz="3200" dirty="0" smtClean="0">
                <a:solidFill>
                  <a:srgbClr val="7030A0"/>
                </a:solidFill>
              </a:rPr>
              <a:t> 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2362200"/>
            <a:ext cx="7848600" cy="3200400"/>
          </a:xfrm>
        </p:spPr>
        <p:txBody>
          <a:bodyPr/>
          <a:lstStyle/>
          <a:p>
            <a:pPr marL="514350" indent="-514350" algn="l">
              <a:buAutoNum type="alphaLcParenR"/>
            </a:pPr>
            <a:r>
              <a:rPr lang="en-US" dirty="0" smtClean="0">
                <a:solidFill>
                  <a:srgbClr val="00B0F0"/>
                </a:solidFill>
              </a:rPr>
              <a:t>Question </a:t>
            </a:r>
            <a:r>
              <a:rPr lang="en-US" dirty="0">
                <a:solidFill>
                  <a:srgbClr val="00B0F0"/>
                </a:solidFill>
              </a:rPr>
              <a:t>on Theory of Unit-2  0r  </a:t>
            </a:r>
            <a:endParaRPr lang="en-US" dirty="0" smtClean="0">
              <a:solidFill>
                <a:srgbClr val="00B0F0"/>
              </a:solidFill>
            </a:endParaRPr>
          </a:p>
          <a:p>
            <a:pPr marL="514350" indent="-514350" algn="l"/>
            <a:r>
              <a:rPr lang="en-US" dirty="0">
                <a:solidFill>
                  <a:srgbClr val="00B0F0"/>
                </a:solidFill>
              </a:rPr>
              <a:t> </a:t>
            </a:r>
            <a:r>
              <a:rPr lang="en-US" dirty="0" smtClean="0">
                <a:solidFill>
                  <a:srgbClr val="00B0F0"/>
                </a:solidFill>
              </a:rPr>
              <a:t>     Question </a:t>
            </a:r>
            <a:r>
              <a:rPr lang="en-US" dirty="0">
                <a:solidFill>
                  <a:srgbClr val="00B0F0"/>
                </a:solidFill>
              </a:rPr>
              <a:t>on Theory of Unit-2  </a:t>
            </a:r>
          </a:p>
          <a:p>
            <a:pPr algn="l"/>
            <a:endParaRPr lang="en-US" dirty="0" smtClean="0"/>
          </a:p>
          <a:p>
            <a:pPr algn="l"/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b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) Question on Problem of Unit-2  Or   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Question 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on Problem of Unit-2</a:t>
            </a:r>
          </a:p>
          <a:p>
            <a:pPr algn="l"/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53</TotalTime>
  <Words>496</Words>
  <Application>Microsoft Office PowerPoint</Application>
  <PresentationFormat>On-screen Show (4:3)</PresentationFormat>
  <Paragraphs>51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 Mr.Kamble Mahadev Ananda Assist. Professor and Head of Department of Commerce Bhogawati Mahavidyalaya; Kurukali Distric – Kolhapur – 416001 Maharashtra </vt:lpstr>
      <vt:lpstr>Shivaji University, Kolhapur  B.Com (CBCS) Part-II (Semester-IV)  Syllabus of Corporate Accounting Paper-II </vt:lpstr>
      <vt:lpstr>Slide 3</vt:lpstr>
      <vt:lpstr>Slide 4</vt:lpstr>
      <vt:lpstr>Slide 5</vt:lpstr>
      <vt:lpstr>Nature of Question Paper </vt:lpstr>
      <vt:lpstr>Slide 7</vt:lpstr>
      <vt:lpstr> Q.No.1 Short Answer Questions -10 Marks  </vt:lpstr>
      <vt:lpstr>QNo.2 Short Answer Questions -10 Marks  </vt:lpstr>
      <vt:lpstr> Q.No.3 Questions: 15 marks  </vt:lpstr>
      <vt:lpstr>Q.No.4 Short Answer Questions: 5 marks  </vt:lpstr>
      <vt:lpstr>THANK YOU ! </vt:lpstr>
    </vt:vector>
  </TitlesOfParts>
  <Company>CtrlSoft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Shivaji University, Kolhapur  B.Com (CBCS) Part-II (Semester-IV)  Syllabus of Corporate Accounting Paper-II</dc:title>
  <dc:creator>dell</dc:creator>
  <cp:lastModifiedBy>dell</cp:lastModifiedBy>
  <cp:revision>6</cp:revision>
  <dcterms:created xsi:type="dcterms:W3CDTF">2023-03-08T14:54:11Z</dcterms:created>
  <dcterms:modified xsi:type="dcterms:W3CDTF">2023-03-08T15:47:58Z</dcterms:modified>
</cp:coreProperties>
</file>