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65"/>
  </p:notesMasterIdLst>
  <p:sldIdLst>
    <p:sldId id="256" r:id="rId2"/>
    <p:sldId id="257" r:id="rId3"/>
    <p:sldId id="258" r:id="rId4"/>
    <p:sldId id="309" r:id="rId5"/>
    <p:sldId id="259" r:id="rId6"/>
    <p:sldId id="260" r:id="rId7"/>
    <p:sldId id="261" r:id="rId8"/>
    <p:sldId id="262" r:id="rId9"/>
    <p:sldId id="263" r:id="rId10"/>
    <p:sldId id="264" r:id="rId11"/>
    <p:sldId id="265" r:id="rId12"/>
    <p:sldId id="266" r:id="rId13"/>
    <p:sldId id="310" r:id="rId14"/>
    <p:sldId id="267" r:id="rId15"/>
    <p:sldId id="268" r:id="rId16"/>
    <p:sldId id="311"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7" r:id="rId35"/>
    <p:sldId id="288" r:id="rId36"/>
    <p:sldId id="286"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12" r:id="rId58"/>
    <p:sldId id="313" r:id="rId59"/>
    <p:sldId id="314" r:id="rId60"/>
    <p:sldId id="315" r:id="rId61"/>
    <p:sldId id="316" r:id="rId62"/>
    <p:sldId id="317" r:id="rId63"/>
    <p:sldId id="318"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9xK4OZzHn7hxcylOyrqPVw==" hashData="MO4Ie09D97snpNPyHS5QTepS75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54D4"/>
    <a:srgbClr val="0F87BD"/>
    <a:srgbClr val="FF5050"/>
    <a:srgbClr val="5A0644"/>
    <a:srgbClr val="CC9900"/>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6AACF0-2385-4F09-95AF-AD7D4843F9B0}" type="datetimeFigureOut">
              <a:rPr lang="en-US" smtClean="0"/>
              <a:pPr/>
              <a:t>7/21/2021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3715F-A6C9-4318-8941-C706C73F98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C6C2C04-1F7C-4FD4-B2B3-3E7AED06E7E2}" type="datetime1">
              <a:rPr lang="en-US" smtClean="0"/>
              <a:pPr/>
              <a:t>7/21/2021</a:t>
            </a:fld>
            <a:endParaRPr lang="en-US"/>
          </a:p>
        </p:txBody>
      </p:sp>
      <p:sp>
        <p:nvSpPr>
          <p:cNvPr id="20" name="Footer Placeholder 19"/>
          <p:cNvSpPr>
            <a:spLocks noGrp="1"/>
          </p:cNvSpPr>
          <p:nvPr>
            <p:ph type="ftr" sz="quarter" idx="11"/>
          </p:nvPr>
        </p:nvSpPr>
        <p:spPr/>
        <p:txBody>
          <a:bodyPr/>
          <a:lstStyle>
            <a:extLst/>
          </a:lstStyle>
          <a:p>
            <a:r>
              <a:rPr lang="en-US" smtClean="0"/>
              <a:t>Prof.  Mahadev Kamble, Bhogawati Mahavidyalaya,Kurukali.</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0A72F17-5BCA-4497-B0BC-84DE285C1776}" type="datetime1">
              <a:rPr lang="en-US" smtClean="0"/>
              <a:pPr/>
              <a:t>7/21/2021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E8F501-C968-49AB-BEF7-8721CEA92285}" type="datetime1">
              <a:rPr lang="en-US" smtClean="0"/>
              <a:pPr/>
              <a:t>7/21/2021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3F2CE7-8C3D-464F-8330-2743E36A1DFB}" type="datetime1">
              <a:rPr lang="en-US" smtClean="0"/>
              <a:pPr/>
              <a:t>7/21/2021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679C672-6A30-40E4-8E98-5EE86DFE5070}" type="datetime1">
              <a:rPr lang="en-US" smtClean="0"/>
              <a:pPr/>
              <a:t>7/21/2021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4409474-DCB4-4BCD-9309-284443D1EB56}" type="datetime1">
              <a:rPr lang="en-US" smtClean="0"/>
              <a:pPr/>
              <a:t>7/21/2021</a:t>
            </a:fld>
            <a:endParaRPr lang="en-US"/>
          </a:p>
        </p:txBody>
      </p:sp>
      <p:sp>
        <p:nvSpPr>
          <p:cNvPr id="6" name="Footer Placeholder 5"/>
          <p:cNvSpPr>
            <a:spLocks noGrp="1"/>
          </p:cNvSpPr>
          <p:nvPr>
            <p:ph type="ftr" sz="quarter" idx="11"/>
          </p:nvPr>
        </p:nvSpPr>
        <p:spPr/>
        <p:txBody>
          <a:bodyPr/>
          <a:lstStyle>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4F4BA99-03A9-4106-9EC1-766C92A4D640}" type="datetime1">
              <a:rPr lang="en-US" smtClean="0"/>
              <a:pPr/>
              <a:t>7/21/2021</a:t>
            </a:fld>
            <a:endParaRPr lang="en-US"/>
          </a:p>
        </p:txBody>
      </p:sp>
      <p:sp>
        <p:nvSpPr>
          <p:cNvPr id="8" name="Footer Placeholder 7"/>
          <p:cNvSpPr>
            <a:spLocks noGrp="1"/>
          </p:cNvSpPr>
          <p:nvPr>
            <p:ph type="ftr" sz="quarter" idx="11"/>
          </p:nvPr>
        </p:nvSpPr>
        <p:spPr/>
        <p:txBody>
          <a:bodyPr/>
          <a:lstStyle>
            <a:extLst/>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9684CD6-AA54-4B36-B89C-9E4BB705EC1C}" type="datetime1">
              <a:rPr lang="en-US" smtClean="0"/>
              <a:pPr/>
              <a:t>7/21/2021</a:t>
            </a:fld>
            <a:endParaRPr lang="en-US"/>
          </a:p>
        </p:txBody>
      </p:sp>
      <p:sp>
        <p:nvSpPr>
          <p:cNvPr id="4" name="Footer Placeholder 3"/>
          <p:cNvSpPr>
            <a:spLocks noGrp="1"/>
          </p:cNvSpPr>
          <p:nvPr>
            <p:ph type="ftr" sz="quarter" idx="11"/>
          </p:nvPr>
        </p:nvSpPr>
        <p:spPr/>
        <p:txBody>
          <a:bodyPr/>
          <a:lstStyle>
            <a:extLst/>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222BEB6-AC39-408A-BDEB-4627474394DB}" type="datetime1">
              <a:rPr lang="en-US" smtClean="0"/>
              <a:pPr/>
              <a:t>7/21/2021</a:t>
            </a:fld>
            <a:endParaRPr lang="en-US"/>
          </a:p>
        </p:txBody>
      </p:sp>
      <p:sp>
        <p:nvSpPr>
          <p:cNvPr id="3" name="Footer Placeholder 2"/>
          <p:cNvSpPr>
            <a:spLocks noGrp="1"/>
          </p:cNvSpPr>
          <p:nvPr>
            <p:ph type="ftr" sz="quarter" idx="11"/>
          </p:nvPr>
        </p:nvSpPr>
        <p:spPr/>
        <p:txBody>
          <a:bodyPr/>
          <a:lstStyle>
            <a:extLst/>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9F433A-4934-47F3-ACBB-2EB400A01FB1}" type="datetime1">
              <a:rPr lang="en-US" smtClean="0"/>
              <a:pPr/>
              <a:t>7/21/2021</a:t>
            </a:fld>
            <a:endParaRPr lang="en-US"/>
          </a:p>
        </p:txBody>
      </p:sp>
      <p:sp>
        <p:nvSpPr>
          <p:cNvPr id="6" name="Footer Placeholder 5"/>
          <p:cNvSpPr>
            <a:spLocks noGrp="1"/>
          </p:cNvSpPr>
          <p:nvPr>
            <p:ph type="ftr" sz="quarter" idx="11"/>
          </p:nvPr>
        </p:nvSpPr>
        <p:spPr/>
        <p:txBody>
          <a:bodyPr/>
          <a:lstStyle>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93B004D-28BC-4259-9AF2-F01B9351E6BD}" type="datetime1">
              <a:rPr lang="en-US" smtClean="0"/>
              <a:pPr/>
              <a:t>7/21/2021</a:t>
            </a:fld>
            <a:endParaRPr lang="en-US"/>
          </a:p>
        </p:txBody>
      </p:sp>
      <p:sp>
        <p:nvSpPr>
          <p:cNvPr id="6" name="Footer Placeholder 5"/>
          <p:cNvSpPr>
            <a:spLocks noGrp="1"/>
          </p:cNvSpPr>
          <p:nvPr>
            <p:ph type="ftr" sz="quarter" idx="11"/>
          </p:nvPr>
        </p:nvSpPr>
        <p:spPr/>
        <p:txBody>
          <a:bodyPr/>
          <a:lstStyle>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7B983C2-FE26-4C74-ABD8-1B86138EB4B5}" type="datetime1">
              <a:rPr lang="en-US" smtClean="0"/>
              <a:pPr/>
              <a:t>7/21/2021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Prof.  Mahadev Kamble, Bhogawati Mahavidyalaya,Kurukali.</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6147837"/>
          </a:xfrm>
          <a:prstGeom prst="rect">
            <a:avLst/>
          </a:prstGeom>
        </p:spPr>
        <p:txBody>
          <a:bodyPr wrap="square">
            <a:spAutoFit/>
          </a:bodyPr>
          <a:lstStyle/>
          <a:p>
            <a:pPr algn="ctr"/>
            <a:r>
              <a:rPr lang="mr-IN" sz="3200" b="1" dirty="0" smtClean="0">
                <a:solidFill>
                  <a:srgbClr val="FF0000"/>
                </a:solidFill>
                <a:latin typeface="Arial Unicode MS" pitchFamily="34" charset="-128"/>
                <a:ea typeface="Arial Unicode MS" pitchFamily="34" charset="-128"/>
                <a:cs typeface="Arial Unicode MS" pitchFamily="34" charset="-128"/>
              </a:rPr>
              <a:t>विषय : सहकाराचा विकास </a:t>
            </a:r>
          </a:p>
          <a:p>
            <a:pPr algn="ctr"/>
            <a:r>
              <a:rPr lang="mr-IN" sz="2800" b="1" dirty="0" smtClean="0">
                <a:solidFill>
                  <a:srgbClr val="FF0000"/>
                </a:solidFill>
                <a:latin typeface="Times New Roman" pitchFamily="18" charset="0"/>
                <a:ea typeface="Arial Unicode MS" pitchFamily="34" charset="-128"/>
                <a:cs typeface="Arial Unicode MS" pitchFamily="34" charset="-128"/>
              </a:rPr>
              <a:t>(</a:t>
            </a:r>
            <a:r>
              <a:rPr lang="en-US" sz="2800" b="1" dirty="0" smtClean="0">
                <a:solidFill>
                  <a:srgbClr val="FF0000"/>
                </a:solidFill>
                <a:latin typeface="Times New Roman" pitchFamily="18" charset="0"/>
                <a:ea typeface="Arial Unicode MS" pitchFamily="34" charset="-128"/>
                <a:cs typeface="Times New Roman" pitchFamily="18" charset="0"/>
              </a:rPr>
              <a:t>Co-operative Development)</a:t>
            </a:r>
          </a:p>
          <a:p>
            <a:pPr algn="ctr"/>
            <a:endParaRPr lang="en-US" sz="2000" b="1" dirty="0" smtClean="0">
              <a:latin typeface="Times New Roman" pitchFamily="18" charset="0"/>
              <a:ea typeface="Arial Unicode MS" pitchFamily="34" charset="-128"/>
              <a:cs typeface="Times New Roman" pitchFamily="18" charset="0"/>
            </a:endParaRPr>
          </a:p>
          <a:p>
            <a:pPr algn="ctr" eaLnBrk="0" fontAlgn="base" hangingPunct="0">
              <a:lnSpc>
                <a:spcPct val="150000"/>
              </a:lnSpc>
              <a:spcBef>
                <a:spcPct val="0"/>
              </a:spcBef>
              <a:spcAft>
                <a:spcPct val="0"/>
              </a:spcAft>
            </a:pPr>
            <a:endParaRPr lang="en-US" sz="500" b="1" dirty="0" smtClean="0">
              <a:solidFill>
                <a:srgbClr val="002060"/>
              </a:solidFill>
              <a:latin typeface="Times New Roman" pitchFamily="18" charset="0"/>
              <a:ea typeface="Arial Unicode MS" pitchFamily="34" charset="-128"/>
              <a:cs typeface="Times New Roman" pitchFamily="18" charset="0"/>
            </a:endParaRPr>
          </a:p>
          <a:p>
            <a:pPr algn="ctr">
              <a:lnSpc>
                <a:spcPct val="150000"/>
              </a:lnSpc>
            </a:pPr>
            <a:r>
              <a:rPr lang="mr-IN" sz="2800" b="1" dirty="0" smtClean="0">
                <a:solidFill>
                  <a:srgbClr val="002060"/>
                </a:solidFill>
                <a:latin typeface="Arial Unicode MS" pitchFamily="34" charset="-128"/>
                <a:ea typeface="Arial Unicode MS" pitchFamily="34" charset="-128"/>
                <a:cs typeface="Arial Unicode MS" pitchFamily="34" charset="-128"/>
              </a:rPr>
              <a:t>भारतातील सहकार कायदे आणि कायदेशीर तरतुदी</a:t>
            </a:r>
            <a:endParaRPr lang="en-US" sz="2800" b="1" dirty="0" smtClean="0">
              <a:solidFill>
                <a:srgbClr val="002060"/>
              </a:solidFill>
              <a:latin typeface="Arial Unicode MS" pitchFamily="34" charset="-128"/>
              <a:ea typeface="Arial Unicode MS" pitchFamily="34" charset="-128"/>
              <a:cs typeface="Arial Unicode MS" pitchFamily="34" charset="-128"/>
            </a:endParaRPr>
          </a:p>
          <a:p>
            <a:pPr algn="ctr">
              <a:lnSpc>
                <a:spcPct val="150000"/>
              </a:lnSpc>
            </a:pPr>
            <a:r>
              <a:rPr lang="en-US" sz="2400" b="1" dirty="0" smtClean="0">
                <a:solidFill>
                  <a:srgbClr val="002060"/>
                </a:solidFill>
                <a:latin typeface="Times New Roman" pitchFamily="18" charset="0"/>
                <a:ea typeface="Arial Unicode MS" pitchFamily="34" charset="-128"/>
                <a:cs typeface="Times New Roman" pitchFamily="18" charset="0"/>
              </a:rPr>
              <a:t>(Cooperative Laws and Legislation In India </a:t>
            </a:r>
            <a:r>
              <a:rPr lang="en-GB" sz="2400" b="1" dirty="0" smtClean="0">
                <a:solidFill>
                  <a:srgbClr val="002060"/>
                </a:solidFill>
                <a:latin typeface="Times New Roman" pitchFamily="18" charset="0"/>
                <a:ea typeface="Arial Unicode MS" pitchFamily="34" charset="-128"/>
                <a:cs typeface="Times New Roman" pitchFamily="18" charset="0"/>
              </a:rPr>
              <a:t>)</a:t>
            </a:r>
            <a:endParaRPr lang="en-US" sz="20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1600" b="1" dirty="0" smtClean="0">
              <a:solidFill>
                <a:srgbClr val="002060"/>
              </a:solidFill>
              <a:latin typeface="Times New Roman" pitchFamily="18" charset="0"/>
              <a:ea typeface="Arial Unicode MS" pitchFamily="34" charset="-128"/>
              <a:cs typeface="Times New Roman" pitchFamily="18" charset="0"/>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r>
              <a:rPr lang="mr-IN"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प्रा.</a:t>
            </a:r>
            <a:r>
              <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 </a:t>
            </a:r>
            <a:r>
              <a:rPr lang="mr-IN"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महादेव कांबळे </a:t>
            </a: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0070C0"/>
              </a:solidFill>
              <a:latin typeface="Arial Unicode MS" pitchFamily="34" charset="-128"/>
              <a:ea typeface="Arial Unicode MS" pitchFamily="34" charset="-128"/>
              <a:cs typeface="Arial Unicode MS" pitchFamily="34" charset="-128"/>
            </a:endParaRP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भोगावती महाविद्यालय, कुरुकली  </a:t>
            </a:r>
            <a:endParaRPr lang="en-US" sz="1600" b="1" dirty="0" smtClean="0">
              <a:solidFill>
                <a:srgbClr val="0070C0"/>
              </a:solidFill>
              <a:latin typeface="Arial Unicode MS" pitchFamily="34" charset="-128"/>
              <a:ea typeface="Arial Unicode MS" pitchFamily="34" charset="-128"/>
              <a:cs typeface="Arial Unicode MS" pitchFamily="34" charset="-128"/>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3" name="Picture 2" descr="F:\Mahadev Kamble Sir PPT\1-removebg-preview.png"/>
          <p:cNvPicPr>
            <a:picLocks noChangeAspect="1" noChangeArrowheads="1"/>
          </p:cNvPicPr>
          <p:nvPr/>
        </p:nvPicPr>
        <p:blipFill>
          <a:blip r:embed="rId2" cstate="print"/>
          <a:srcRect/>
          <a:stretch>
            <a:fillRect/>
          </a:stretch>
        </p:blipFill>
        <p:spPr bwMode="auto">
          <a:xfrm>
            <a:off x="457200" y="2819400"/>
            <a:ext cx="2362200" cy="2514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22529" name="Rectangle 1"/>
          <p:cNvSpPr>
            <a:spLocks noChangeArrowheads="1"/>
          </p:cNvSpPr>
          <p:nvPr/>
        </p:nvSpPr>
        <p:spPr bwMode="auto">
          <a:xfrm>
            <a:off x="0" y="186690"/>
            <a:ext cx="91440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नोंदणीसाठी अर्ज व प्रमाणपत्र </a:t>
            </a:r>
            <a:endPar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सामान्यपणे ज्या संस्थेचा हेतू सहकारी तत्त्वावर सदस्याच्या किंवा जनतेच्या आर्थिक हिताचे रक्षण करणे अगर संवर्धन करणे असा आहे त्या संस्थेचीच नोंदणी करता येते. कायद्याने सज्ञान व्यक्ती संस्था नोंदणी करू शकतात. सहकारी संस्थेच्या नोंदणीसाठी ठरावीक नमुन्यात निबंधकाकडे अर्ज करावा लागतो आणि त्यासोबत नोंदणी शुल्क, पोटनियमाच्या चार प्रती, अर्जावर दहा (संघीय संस्थेच्या बाबतीत पाच) व्यक्तींच्या सभासद म्हणून सह्या आणि अन्य माहिती पुरवावी लागते. निबंधक नोंदणीसाठी सर्व आवश्यक गोष्टींची पूर्तता केली की नाही हे पाहतो आणि त्याचे समाधान झाल्यानंतर संस्थेची नोंदणी केल्याचा पुरावा म्हणून प्रमाणपत्र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23553" name="Rectangle 1"/>
          <p:cNvSpPr>
            <a:spLocks noChangeArrowheads="1"/>
          </p:cNvSpPr>
          <p:nvPr/>
        </p:nvSpPr>
        <p:spPr bwMode="auto">
          <a:xfrm>
            <a:off x="0" y="152400"/>
            <a:ext cx="91440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संस्था सदस्य आणि सदस्यांचे हक्क आणि दायित्वे </a:t>
            </a:r>
            <a:endParaRPr kumimoji="0" lang="en-US" sz="24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mr-IN" sz="2100" b="1" i="0" u="none" strike="noStrike" cap="none" normalizeH="0" baseline="0" dirty="0" smtClean="0">
                <a:ln>
                  <a:noFill/>
                </a:ln>
                <a:solidFill>
                  <a:schemeClr val="accent3">
                    <a:lumMod val="75000"/>
                  </a:schemeClr>
                </a:solidFill>
                <a:effectLst/>
                <a:latin typeface="Times New Roman" pitchFamily="18" charset="0"/>
                <a:ea typeface="Arial Unicode MS" pitchFamily="34" charset="-128"/>
                <a:cs typeface="Mangal" pitchFamily="18" charset="0"/>
              </a:rPr>
              <a:t>(</a:t>
            </a:r>
            <a:r>
              <a:rPr kumimoji="0" lang="en-GB" sz="2100" b="1" i="0" u="none" strike="noStrike" cap="none" normalizeH="0" baseline="0" dirty="0" smtClean="0">
                <a:ln>
                  <a:noFill/>
                </a:ln>
                <a:solidFill>
                  <a:schemeClr val="accent3">
                    <a:lumMod val="75000"/>
                  </a:schemeClr>
                </a:solidFill>
                <a:effectLst/>
                <a:latin typeface="Times New Roman" pitchFamily="18" charset="0"/>
                <a:ea typeface="Arial Unicode MS" pitchFamily="34" charset="-128"/>
                <a:cs typeface="Times New Roman" pitchFamily="18" charset="0"/>
              </a:rPr>
              <a:t>Membership: Member's Rights and Responsibilities</a:t>
            </a:r>
            <a:r>
              <a:rPr kumimoji="0" lang="en-GB" sz="2100" b="1"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 सभासदत्व (</a:t>
            </a:r>
            <a:r>
              <a:rPr kumimoji="0" lang="en-GB" sz="21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Membership) : </a:t>
            </a:r>
            <a:r>
              <a:rPr kumimoji="0" lang="mr-IN" sz="21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मधील कलम २४ नुसार खालील व्यक्ती / संस्था या सहकारी संस्थेचे सदस्य होण्यास पात्र ठरतात.</a:t>
            </a:r>
            <a:endParaRPr kumimoji="0" lang="en-US" sz="21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भारतीय करार कायदा, १८७२ नुसार करारपात्र असणारी कोणतीही व्यक्ती.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प्रचलित कायद्याखाली नोंदणी झालेली संस्था, अथवा संस्था नोंदणी कायदा, १८६० अंतर्गत नोंदणीकृत संस्था.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सदर कायद्याखाली नोंदणीकृत झालेली अथवा नोंदणीकृत मानण्यात आलेली संस्था.</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राज्य सरकार किंवा केंद्र सरकार</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स्थानिक संस्था</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प्रचलित कायद्याखाली नोंदणीकृत सार्वजनिक विश्वस्त संस्था सहकारी संस्थेचे सभासदत्व खुले असून कोणत्याही पात्र व्यक्तीला अथवा संस्थेला पोटनियमातील तरतुदीनुसार अर्ज करून किंवा भाग खरेदी करून सभासद होता येते. </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24577" name="Rectangle 1"/>
          <p:cNvSpPr>
            <a:spLocks noChangeArrowheads="1"/>
          </p:cNvSpPr>
          <p:nvPr/>
        </p:nvSpPr>
        <p:spPr bwMode="auto">
          <a:xfrm>
            <a:off x="0" y="336352"/>
            <a:ext cx="91440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सभासदत्वाची समाप्ती : सहकारी संस्थेच्या सभासदाने</a:t>
            </a:r>
            <a:endParaRPr kumimoji="0" lang="en-US" sz="28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राजीनामा दिल्यास</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संस्थेचे धारण केलेले भाग हस्तांतरित केल्यास</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मृत्यू पावल्यास अथवा संस्थेतून काढून टाकल्यास त्याचे सभासदत्व संपते.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संस्था सभासदत्व संबंधित संस्थेचे विसर्जन झाल्यास अथवा अस्तित्व संपुष्टात आल्यास संपते.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Rectangle 3"/>
          <p:cNvSpPr/>
          <p:nvPr/>
        </p:nvSpPr>
        <p:spPr>
          <a:xfrm>
            <a:off x="0" y="198358"/>
            <a:ext cx="9144000" cy="6278642"/>
          </a:xfrm>
          <a:prstGeom prst="rect">
            <a:avLst/>
          </a:prstGeom>
        </p:spPr>
        <p:txBody>
          <a:bodyPr wrap="square">
            <a:spAutoFit/>
          </a:bodyPr>
          <a:lstStyle/>
          <a:p>
            <a:pPr lvl="0" indent="457200" algn="ctr" eaLnBrk="0" fontAlgn="base" hangingPunct="0">
              <a:lnSpc>
                <a:spcPct val="150000"/>
              </a:lnSpc>
              <a:spcBef>
                <a:spcPct val="0"/>
              </a:spcBef>
              <a:spcAft>
                <a:spcPct val="0"/>
              </a:spcAft>
            </a:pPr>
            <a:r>
              <a:rPr lang="mr-IN" sz="2800" b="1" dirty="0" smtClean="0">
                <a:solidFill>
                  <a:schemeClr val="accent3">
                    <a:lumMod val="75000"/>
                  </a:schemeClr>
                </a:solidFill>
                <a:latin typeface="Arial Unicode MS" pitchFamily="34" charset="-128"/>
                <a:ea typeface="Arial Unicode MS" pitchFamily="34" charset="-128"/>
                <a:cs typeface="Arial Unicode MS" pitchFamily="34" charset="-128"/>
              </a:rPr>
              <a:t>सभासदाचे अधिकार </a:t>
            </a:r>
            <a:endParaRPr lang="en-US" sz="2800" dirty="0" smtClean="0">
              <a:solidFill>
                <a:schemeClr val="accent3">
                  <a:lumMod val="75000"/>
                </a:schemeClr>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सहकारी संस्थेच्या सभासदांना साधारणपणे पुढील अधिकार प्राप्त होत असतात.</a:t>
            </a:r>
            <a:endParaRPr lang="en-US" sz="24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१. प्रत्येक सभासदाला एक मत देण्याचा अधिकार असतो.</a:t>
            </a:r>
            <a:endParaRPr lang="en-US" sz="24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२. संस्थेच्या पोटनियमानुसार भागाचे हस्तांतर करण्याचा अधिकार असतो. </a:t>
            </a:r>
            <a:endParaRPr lang="en-US" sz="24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३. सभासदाचे भाग कोणत्याही कायद्यानुसार जप्त करता येत नाहीत. त्यामुळे भाग जप्तीपासून मुक्त राहण्याचा अधिकार असतो. </a:t>
            </a:r>
            <a:endParaRPr lang="en-US" sz="24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४. संस्थेच्या कार्यालयाच्या वेळात नोंदवह्या, पोटनियम, ताळेबंद, नफा-तोटा पत्रके, सभासदांची यादी इत्यादी पुस्तके तपासण्याचा अधिकार असतो.</a:t>
            </a:r>
            <a:endParaRPr lang="en-US" sz="2400" dirty="0" smtClean="0">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५. संस्थेकडे काही कारणांसाठी पैसे भरले असतील तर त्याबद्दल पावती मिळविण्याचा अधिकार असतो.</a:t>
            </a:r>
            <a:endParaRPr lang="mr-IN" sz="2400" dirty="0" smtClean="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25601" name="Rectangle 1"/>
          <p:cNvSpPr>
            <a:spLocks noChangeArrowheads="1"/>
          </p:cNvSpPr>
          <p:nvPr/>
        </p:nvSpPr>
        <p:spPr bwMode="auto">
          <a:xfrm>
            <a:off x="0" y="625019"/>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सभासदाची जबाबदारी </a:t>
            </a:r>
            <a:endParaRPr lang="en-US" sz="2800" b="1" dirty="0" smtClean="0">
              <a:solidFill>
                <a:schemeClr val="accent3">
                  <a:lumMod val="75000"/>
                </a:schemeClr>
              </a:solidFill>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मर्यादित जबाबदारीच्या तत्त्वावर स्थापन झालेल्या संस्थांच्या सभासदांची जबाबदारी त्यांनी विकत घेतलेल्या भागांच्या किमतीपुरती मर्यादित असते. म्हणजेच संस्था विसर्जित झाल्यास अगर बंद पडल्यास सभासदाकडून भागाच्या किमतीएवढी रक्कम वसूल करता येते. अमर्यादित जबाबदारीच्या सहकारी संस्थांच्या बाबतीत सभासदांची जबाबदारी अमर्यादित असते. म्हणजेच सभासद संस्थेच्या कर्जफेडीसाठी, व्यक्तिगतरित्या व सामूहिकरित्या जबाबदार राहतात.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26625" name="Rectangle 1"/>
          <p:cNvSpPr>
            <a:spLocks noChangeArrowheads="1"/>
          </p:cNvSpPr>
          <p:nvPr/>
        </p:nvSpPr>
        <p:spPr bwMode="auto">
          <a:xfrm>
            <a:off x="0" y="228600"/>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सहकारी संस्थेचे अधिकार आणि कर्तव्ये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Rights and Responsibilities of Co-operative Society)</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संस्थेचे अधिकार : सहकारी संस्थेला पुढील अधिकार प्राप्त होतात. </a:t>
            </a:r>
            <a:endParaRPr kumimoji="0" lang="en-US" sz="24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संस्था नोंदणी झाल्यानंतर तिला कायदेशीर अस्तित्व व व्यक्तित्व प्राप्त होते.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संस्थेचे सभासद आणि संचालक बदलले तरी त्याचा संस्थेच्या अस्तित्वावर परिणाम होत नाही.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सहकारी संस्था ही कृत्रिम व्यक्ती असल्याने तिला आपल्या नावाचा शिक्का वापरता येतो.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संस्थेला स्वतःच्या नावाने स्थावर आणि जंगम मालमत्ता धारण करता येते.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दुसऱ्याशी करार करू शकते.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Rectangle 3"/>
          <p:cNvSpPr/>
          <p:nvPr/>
        </p:nvSpPr>
        <p:spPr>
          <a:xfrm>
            <a:off x="228600" y="528450"/>
            <a:ext cx="8610600" cy="5567550"/>
          </a:xfrm>
          <a:prstGeom prst="rect">
            <a:avLst/>
          </a:prstGeom>
        </p:spPr>
        <p:txBody>
          <a:bodyPr wrap="square">
            <a:spAutoFit/>
          </a:bodyPr>
          <a:lstStyle/>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६. संस्थेला दुसऱ्या व्यक्तीविरुद्ध गरज वाटेल तेव्हा कायदेशीर कारवाई करण्याचा आणि इतरांनी केलेल्या कायदेशीर कारवाईपासून बचाव करण्याचा अधिकार असतो.</a:t>
            </a: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७. सहकारी संस्थेला भारतीय नोंदणी कायद्यातील कलमानुसार भाग दाखले, कर्जरोखे आणि इतर करांची नोंद करण्यातून सूट मिळते.</a:t>
            </a: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८. पोटनियमातील तरतुदीनुसार सभासदांकडून ठेवी घेतात.</a:t>
            </a: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९. संस्थेला नोंदणी फी, आयकर, विक्रीकर, कोर्ट फी इत्यादींतून सूट मिळते.</a:t>
            </a: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१०. सभासदांकडून कर्जापोटी तारण स्वीकारता येते.</a:t>
            </a:r>
            <a:endParaRPr lang="en-US" sz="24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११. सभासदांनी विक्रीसाठी दिलेल्या मालाच्या किमतीतून शेती उत्पादनासाठी दिलेले कर्ज व त्यावरील व्याज कापून घेता येते. </a:t>
            </a:r>
            <a:endParaRPr lang="mr-IN" sz="2400" dirty="0" smtClean="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27649" name="Rectangle 1"/>
          <p:cNvSpPr>
            <a:spLocks noChangeArrowheads="1"/>
          </p:cNvSpPr>
          <p:nvPr/>
        </p:nvSpPr>
        <p:spPr bwMode="auto">
          <a:xfrm>
            <a:off x="0" y="302360"/>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सहकारी संस्थेची कर्तव्ये </a:t>
            </a:r>
            <a:endParaRPr kumimoji="0" lang="en-US"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संस्थेने आपल्या अधिकृत पत्त्यात बदल केला तर तो निबंधकाला तीस दिवसांच्या मुदतीत कळविला पाहिजे.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प्रत्येक सहकार संस्थेने कायद्याने ठरवून दिलेल्या नमुन्यात सभासदांची नोंदवही ठेवली पाहिजे.</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प्रत्येक संस्थेने संस्थेच्या सभासदांना पाहण्यासाठी संस्थेचे पोटनियम, सभासदांची यादी आणि इतर पुस्तके कार्यालयाच्या वेळेत उपलब्ध करून दिली पाहिजेत.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सहकारी संस्थेला सभासदाव्यतिरिक्त इतर कोणालाही कर्ज देता येणार नाही. ठेवीदारांना मात्र ठेवीच्या तारणावर कर्ज देता येईल.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सहकारी संस्थांना सभासदांना दिलेल्या १५ वर्षे मुदतीच्या कर्जावर मुद्दल रकमेपेक्षा अधिक व्याज घेता येणार नाही.</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संस्थेचे व्यवहार हे पोटनियमाने ठरवून दिलेल्या अधिकारात मर्यादित झाले पाहिजेत.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28673" name="Rectangle 1"/>
          <p:cNvSpPr>
            <a:spLocks noChangeArrowheads="1"/>
          </p:cNvSpPr>
          <p:nvPr/>
        </p:nvSpPr>
        <p:spPr bwMode="auto">
          <a:xfrm>
            <a:off x="0" y="57626"/>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सरकारी मदत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Government Support)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चळवळीच्या विकासासाठी सरकार सहकारी संस्थांना पुढील मार्गाने मदत करते.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संस्थेचे भाग खरेदी करणे.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संस्थेला कर्जे देणे.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संस्थेच्या विक्रीस काढलेल्या कर्जरोख्याच्या मुद्दल रकमेची व त्यावरील व्याजाच्या परतीची हमी देणे.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सहकारी बँकांद्वारे सहकारी संस्थांना मिळणाऱ्या कर्जाची हमी देणे.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सहकारी संस्थेस रिझर्व्ह बँक, औद्योगिक अर्थ पुरवठा महामंडळ किंवा इतर संस्थांकडून मिळणाऱ्या कर्जाबद्दल हमी देणे.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६. संस्थेला अनुदान स्वरूपात मदत देणे.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29697" name="Rectangle 1"/>
          <p:cNvSpPr>
            <a:spLocks noChangeArrowheads="1"/>
          </p:cNvSpPr>
          <p:nvPr/>
        </p:nvSpPr>
        <p:spPr bwMode="auto">
          <a:xfrm>
            <a:off x="0" y="149959"/>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संस्था मालमत्ता व निधी (</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Assets and Funds)</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१. राखीव निधी : </a:t>
            </a:r>
            <a:endParaRPr kumimoji="0" lang="en-US" sz="24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संस्थेला राखीव निधी ठेवावा लागतो आणि दरवर्षी निव्वळ नफ्यातील १/४ रक्कम या निधीला वर्ग करावी लागते. संस्थेची आर्थिक स्थिती चांगली असेल तर राखीव निधीस वर्ग करावयाच्या रकमेचे प्रमाण कमी होऊ शकते पण ते १/१० पेक्षा कमी असू शकत नाही.</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400" b="1" dirty="0" smtClean="0">
                <a:solidFill>
                  <a:schemeClr val="accent3">
                    <a:lumMod val="75000"/>
                  </a:schemeClr>
                </a:solidFill>
                <a:latin typeface="Arial Unicode MS" pitchFamily="34" charset="-128"/>
                <a:ea typeface="Arial Unicode MS" pitchFamily="34" charset="-128"/>
                <a:cs typeface="Arial Unicode MS" pitchFamily="34" charset="-128"/>
              </a:rPr>
              <a:t>२. लाभांश बरोबरी निधी : </a:t>
            </a:r>
            <a:endParaRPr lang="en-US" sz="2400" b="1" dirty="0" smtClean="0">
              <a:solidFill>
                <a:schemeClr val="accent3">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संस्थेला एखाद्या वर्षी फायदा झाला नाही. तर त्या वर्षी सभासदांना लाभांश वाटप करणे शक्य व्हावे म्हणून हा निधी तयार केला जातो. दरवर्षी या निधीला काही नफा वर्ग 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eaLnBrk="0" fontAlgn="base" hangingPunct="0">
              <a:lnSpc>
                <a:spcPct val="150000"/>
              </a:lnSpc>
              <a:spcBef>
                <a:spcPct val="0"/>
              </a:spcBef>
              <a:spcAft>
                <a:spcPct val="0"/>
              </a:spcAft>
              <a:buClrTx/>
              <a:buSzTx/>
              <a:buFontTx/>
              <a:buNone/>
              <a:tabLst/>
            </a:pPr>
            <a:r>
              <a:rPr lang="mr-IN" sz="2400" b="1" dirty="0" smtClean="0">
                <a:solidFill>
                  <a:schemeClr val="accent3">
                    <a:lumMod val="75000"/>
                  </a:schemeClr>
                </a:solidFill>
                <a:latin typeface="Arial Unicode MS" pitchFamily="34" charset="-128"/>
                <a:ea typeface="Arial Unicode MS" pitchFamily="34" charset="-128"/>
                <a:cs typeface="Arial Unicode MS" pitchFamily="34" charset="-128"/>
              </a:rPr>
              <a:t>३. शिक्षण निधी : </a:t>
            </a:r>
            <a:endParaRPr lang="en-US" sz="2400" b="1" dirty="0" smtClean="0">
              <a:solidFill>
                <a:schemeClr val="accent3">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शिक्षणाच्या विकासासाठी शैक्षणिक संस्थांना मदत करण्यासाठी हा निधी तयार 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400" b="1" dirty="0" smtClean="0">
                <a:solidFill>
                  <a:schemeClr val="accent3">
                    <a:lumMod val="75000"/>
                  </a:schemeClr>
                </a:solidFill>
                <a:latin typeface="Arial Unicode MS" pitchFamily="34" charset="-128"/>
                <a:ea typeface="Arial Unicode MS" pitchFamily="34" charset="-128"/>
                <a:cs typeface="Arial Unicode MS" pitchFamily="34" charset="-128"/>
              </a:rPr>
              <a:t>४. कर्मचाऱ्यांचा भविष्यनिर्वाह निधी : </a:t>
            </a:r>
            <a:endParaRPr lang="en-US" sz="2400" b="1" dirty="0" smtClean="0">
              <a:solidFill>
                <a:schemeClr val="accent3">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भविष्यनिर्वाह निधी कायदा, १९५२ नुसार हा निधी तयार 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1025" name="Rectangle 1"/>
          <p:cNvSpPr>
            <a:spLocks noChangeArrowheads="1"/>
          </p:cNvSpPr>
          <p:nvPr/>
        </p:nvSpPr>
        <p:spPr bwMode="auto">
          <a:xfrm>
            <a:off x="0" y="81758"/>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महाराष्ट्र सहकारी संस्था कायदा, १९६०</a:t>
            </a:r>
            <a:endParaRPr kumimoji="0" lang="en-US" sz="2800" b="0"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3300"/>
                </a:solidFill>
                <a:effectLst/>
                <a:latin typeface="Times New Roman" pitchFamily="18" charset="0"/>
                <a:ea typeface="Arial Unicode MS" pitchFamily="34" charset="-128"/>
                <a:cs typeface="Mangal" pitchFamily="18" charset="0"/>
              </a:rPr>
              <a:t>(</a:t>
            </a:r>
            <a:r>
              <a:rPr kumimoji="0" lang="en-GB" sz="2200" b="1" i="0" u="none" strike="noStrike" cap="none" normalizeH="0" baseline="0" dirty="0" smtClean="0">
                <a:ln>
                  <a:noFill/>
                </a:ln>
                <a:solidFill>
                  <a:srgbClr val="FF3300"/>
                </a:solidFill>
                <a:effectLst/>
                <a:latin typeface="Times New Roman" pitchFamily="18" charset="0"/>
                <a:ea typeface="Arial Unicode MS" pitchFamily="34" charset="-128"/>
                <a:cs typeface="Times New Roman" pitchFamily="18" charset="0"/>
              </a:rPr>
              <a:t>Maharashtra Co-operative Societies Act, 1960)</a:t>
            </a:r>
            <a:endParaRPr kumimoji="0" lang="en-US" sz="2200" b="0"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प्रास्ताविक</a:t>
            </a:r>
            <a:endParaRPr kumimoji="0" lang="en-US" sz="22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भारतात पहिला सहकारी संस्थांचा कायदा १९०४ साली अस्तित्वात आल्यानंतर त्यातील त्रुटी १९१२ साली अमलात आलेल्या सहकारी संस्था कायद्याने दूर करण्यात आल्या. १९१९ नंतर सहकार हा विषय राज्य सरकारच्या अखत्यारित गेला. भारताला स्वातंत्र्य मिळाल्यानंतर बहुतेक राज्यांनी आपले सहकारविषयक कायदे संमत केले. महाराष्ट्रात राज्य सरकारने सहकारी संस्थांचा कायदा १९६० साली संमत केला, ज्याला भारताच्या माननीय राष्ट्रपतींनी दिनांक ४ मे, १९६१ रोजी संमती दिली. सदर कायद्यामुळे महाराष्ट्रात सहकारी चळवळीचा विकास करणे शक्य झाले. बदलत्या काळानुसार सदर कायद्यात वेळोवेळी सुधारणा करण्यात आलेल्या आहेत. सदर प्रकरणात आपण या कायद्यातील महत्त्वाच्या तरतुदी पाहणार आहोत.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30721" name="Rectangle 1"/>
          <p:cNvSpPr>
            <a:spLocks noChangeArrowheads="1"/>
          </p:cNvSpPr>
          <p:nvPr/>
        </p:nvSpPr>
        <p:spPr bwMode="auto">
          <a:xfrm>
            <a:off x="0" y="434496"/>
            <a:ext cx="9144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निधी गुंतवणूक : </a:t>
            </a:r>
            <a:endParaRPr kumimoji="0" lang="en-US" sz="28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संस्थांना आपले निधी पुढीलपैकी एका किंवा अनेक ठिकाणी गुंतवता येईल.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मागील तीन वर्षांत लेखापरीक्षणाबाबत 'अ' वर्ग प्राप्त असणारी जिल्हा मध्यवर्ती किंवा राज्य सहकारी बँक.</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भारतीय विश्वस्त व्यवस्था कायदा, १८८२ अंतर्गत निर्दिष्ट रोख्यांत.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मर्यादित दायित्व असणाऱ्या अथवा तत्सम संस्थेचे भाग, कर्जरोखे अथवा ऋणपत्रात.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राज्य शासनाने नियमांद्वारे अथवा सर्वसाधारण किंवा विशेष आदेशाद्वारे गुंतवणुकीसाठी परवानगी दिलेल्या साधनात.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वरील गुंतवणूक ही भारतीय रिझर्व्ह बँकेने विहित केलेल्या नियमांच्या अधीन राहून करावी लागेल.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31745" name="Rectangle 1"/>
          <p:cNvSpPr>
            <a:spLocks noChangeArrowheads="1"/>
          </p:cNvSpPr>
          <p:nvPr/>
        </p:nvSpPr>
        <p:spPr bwMode="auto">
          <a:xfrm>
            <a:off x="0" y="73759"/>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संस्थेचे व्यवस्थापन (</a:t>
            </a:r>
            <a:r>
              <a:rPr kumimoji="0" lang="en-GB" sz="20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Management of Co-operative Societies) </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सर्वोच्च अधिकार सभासदांच्या साधारण सभेकडे असतात. संस्थेच्या नेहमीच्या कामाकडे लक्ष देण्यासाठी सभासदांच्या प्रतिनिधींची व्यवस्थापन समिती निवडली जाते. व्यवस्थापन समितीतील एका व्यक्तीची अध्यक्षपदी निवड केली जाते. व्यवस्थापन समितीवर किती सभासद असावेत ते संस्थेच्या पोट</a:t>
            </a:r>
            <a:r>
              <a:rPr lang="en-US" sz="2000" dirty="0" smtClean="0">
                <a:latin typeface="Arial Unicode MS" pitchFamily="34" charset="-128"/>
                <a:ea typeface="Arial Unicode MS" pitchFamily="34" charset="-128"/>
                <a:cs typeface="Arial Unicode MS" pitchFamily="34" charset="-128"/>
              </a:rPr>
              <a:t>-</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नियमानुसार ठरते. सरकार अनुसूचित जाती, जमाती आणि कर्मचाऱ्यांसाठी व्यवस्थापन समितीवर जागा राखून ठेवण्याची तरतूद करू शकते.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सहकारी संस्थांच्या सभा </a:t>
            </a:r>
            <a:endParaRPr kumimoji="0" lang="en-US" sz="20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सहकारी संस्थेची साधारण सभा (</a:t>
            </a:r>
            <a:r>
              <a:rPr kumimoji="0" lang="en-GB" sz="20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General Meeting)</a:t>
            </a:r>
            <a:endParaRPr kumimoji="0" lang="en-US" sz="20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कायद्यातील तरतुदी व नियमांनुसार सर्व संस्थांमधील अंतिम अधिकार कायद्याने विहित आणि संस्था पोटनियमांतील तरतुदींनुसार बोलविलेल्या सर्वसाधारण सभेत संस्थेच्या सर्वसाधारण सभासदांच्या गटाकडे राहील. तसेच संस्थेच्या पोटनियमांत तरतूद असल्यास संस्था सभासद आपल्या अधिकारांचा वापर आपल्या प्रतिनिधीमार्फतसुद्धा करू शकतील.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सभा पुढील दोन प्रकारांत आपण पाहू शकतो.</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32769" name="Rectangle 1"/>
          <p:cNvSpPr>
            <a:spLocks noChangeArrowheads="1"/>
          </p:cNvSpPr>
          <p:nvPr/>
        </p:nvSpPr>
        <p:spPr bwMode="auto">
          <a:xfrm>
            <a:off x="0" y="34751"/>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(अ) वार्षिक सर्वसाधारण सभा (</a:t>
            </a:r>
            <a:r>
              <a:rPr kumimoji="0" lang="en-GB" sz="24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Annual General Body Meeting):</a:t>
            </a:r>
            <a:endParaRPr kumimoji="0" lang="en-US" sz="2400" b="0"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आर्थिक वर्ष समाप्तीनंतर घेतल्या जाणाऱ्या सभेस वार्षिक सर्वसाधारण सभा म्हणतात. सदर सभेसंदर्भातील तरतुदी पुढीलप्रमाणे</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प्रत्येक सहकारी संस्थेने आपले आर्थिक हिशेबाचे वर्ष संपल्यानंतर चार महिन्यांच्या मुदतीत आपल्या आर्थिक हिशेबांची तपासणी करून, आर्थिक वर्ष समाप्तीच्या नंतर सहा महिन्यांच्या मुदतीत आपली वार्षिक सर्वसाधारण सभा बोलाविली पाहिजे. असे न घडल्यास संस्था निबंधक / अथवा त्याच्याद्वारे निर्देशित सक्षम अधिकारी निर्देशित मार्गाने अशी सभा बोलावू शकतो.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संस्थेच्या वार्षिक सर्वसाधारण सभेत व्यवस्थापन समितीने खालील गोष्टी मांडल्या पाहिजेत.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व्यवस्थापन समितीतील सदस्य, त्यांच्या कुटुंबातील व्यक्ती जी संस्था किंवा भागीदारी संस्था किंवा संयुक्त भांडवली संस्थेची सभासद, भागीदार किंवा संचालक नात्याने संबंधित आहेत अशांना वर्षभरात दिलेल्या कर्जाची रक्कम, परतफेड, येणे व थकीत रक्कम यांची मागील व चालू वर्षअखेरीस असणारी स्थिती याबद्दलची माहिती.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33793" name="Rectangle 1"/>
          <p:cNvSpPr>
            <a:spLocks noChangeArrowheads="1"/>
          </p:cNvSpPr>
          <p:nvPr/>
        </p:nvSpPr>
        <p:spPr bwMode="auto">
          <a:xfrm>
            <a:off x="0" y="30055"/>
            <a:ext cx="9144000" cy="6675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संस्थेच्या वार्षिक कामकाजाचा अहवाल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अतिरिक्त निधीच्या वापराचे नियोजन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संस्था पोटनियमांतील सुधारणांची यादी</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संस्था व्यवस्थापन समिती निवडणुकीची व त्या संदर्भातील तारखेची घोषणा, लागू होत असल्यास.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मागील आर्थिक वर्षाचा लेखापरीक्षण अहवाल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 मागील लेखापरीक्षण अहवालासंदर्भातील त्रुटी पूर्ती अहवाल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पुढील वर्षासाठीचे अंदाजपत्रक</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कायद्यातील तरतुदी व नियमांच्या पूर्ततेच्या अनुषंगाने निबंधकाद्वारे मागविण्यात आलेली इतर माहिती.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(ज) संस्था पोटनियमात येणारा व ज्याची पूर्वसूचना दिलेली आहे असे कोणतेही कामकाज करण्याबाबतची माहिती.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34817" name="Rectangle 1"/>
          <p:cNvSpPr>
            <a:spLocks noChangeArrowheads="1"/>
          </p:cNvSpPr>
          <p:nvPr/>
        </p:nvSpPr>
        <p:spPr bwMode="auto">
          <a:xfrm>
            <a:off x="0" y="87660"/>
            <a:ext cx="914400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(ब) विशेष सर्वसाधारण सभा (</a:t>
            </a:r>
            <a:r>
              <a:rPr kumimoji="0" lang="en-GB"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Special General Body Meeting)</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सभासदांच्या वार्षिक सर्वसाधारण सभा वगळता होणाऱ्या सभांना विशेष सर्वसाधारण सभा असे म्हणतात. तसेच दोन वार्षिक सर्वसाधारण सभांमधील काळात होणाऱ्या सभांनाही विशेष सर्वसाधारण सभा म्हणतात.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सभेसंदर्भातील तरतुदी खालीलप्रमाणे पाहता येतील.</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संस्था अध्यक्ष अथवा व्यवस्थापन समिती बहुमताने एक</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महिन्याच्या मुदतीत खालीलप्रसंगी विशेष सर्वसाधारण सभा बोलावू शकतात.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 सहकारी संस्थेचे १/५ सभासद अथवा संस्था पोटनियमात निर्देशित संख्येइतके सभासद यापैकी जी संख्या कमी असेल अशा संख्येतील सभासदांनी लेखी मागणी केल्यानंतर</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सहकार निबंधकांच्या सूचनेनुसार किंवा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संघीय संस्थेची सभासद असणाऱ्या सहकारी संस्थेच्या बाबतीत अशा संघीय संस्थेच्या व्यवस्थापन समितीने सूचित केले असल्यास</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35841" name="Rectangle 1"/>
          <p:cNvSpPr>
            <a:spLocks noChangeArrowheads="1"/>
          </p:cNvSpPr>
          <p:nvPr/>
        </p:nvSpPr>
        <p:spPr bwMode="auto">
          <a:xfrm>
            <a:off x="0" y="152400"/>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संस्थेची हिशेब तपासणी, चौकशी आणि देखरेख (</a:t>
            </a:r>
            <a:r>
              <a:rPr kumimoji="0" lang="en-GB" sz="2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Audit &amp; Supervision).</a:t>
            </a:r>
            <a:endParaRPr kumimoji="0" lang="en-US" sz="22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हिशेब तपासणी : </a:t>
            </a:r>
            <a:endParaRPr kumimoji="0" lang="en-US" sz="2200" b="1"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प्रत्येक सहकारी संस्थेच्या हिशेबाची तपासणी वर्षातून एकदा अधिकृत हिशेब तपासनिसाकडून झाली पाहिजे. निबंधक स्वतः अथवा अशा कार्यासाठी पात्र लेखापरीक्षकांद्वारे संस्थेची हिशेब तपासणी करू शकतो.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200" b="1" dirty="0" smtClean="0">
                <a:solidFill>
                  <a:schemeClr val="accent3">
                    <a:lumMod val="75000"/>
                  </a:schemeClr>
                </a:solidFill>
                <a:latin typeface="Arial Unicode MS" pitchFamily="34" charset="-128"/>
                <a:ea typeface="Arial Unicode MS" pitchFamily="34" charset="-128"/>
                <a:cs typeface="Arial Unicode MS" pitchFamily="34" charset="-128"/>
              </a:rPr>
              <a:t>हिशेब तपासणी अहवालात खालील गोष्टींचा समावेश असेल.</a:t>
            </a:r>
            <a:endParaRPr lang="en-US" sz="2200" b="1" dirty="0" smtClean="0">
              <a:solidFill>
                <a:schemeClr val="accent3">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हिशेब तपासणी दरम्यान आढळलेले दोष व अनियमितता, तसेच आर्थिक अनियमितता, गैरव्यवहार व फसवणुकीच्या प्रकरणात त्याबाबतची कार्यपद्धती व त्यात सहभागी रक्कम यांची संपूर्ण माहिती.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लेखांकनातील अनियमितता व त्यांचा वित्तीय दस्तऐवज तसेच संस्थेच्या नफा व तोटा यावर होणारा परिणाम याबाबतचा पूर्ण खुलासा.</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व्यवस्थापन समिती वा उपसमिती यांच्या कार्याचा आढावा घेऊन त्यांच्या कार्यातील अनियमितता अथवा नियम उल्लंघन यांचेबाबत खुलासा व जबाबदारी निश्चिती.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36865" name="Rectangle 1"/>
          <p:cNvSpPr>
            <a:spLocks noChangeArrowheads="1"/>
          </p:cNvSpPr>
          <p:nvPr/>
        </p:nvSpPr>
        <p:spPr bwMode="auto">
          <a:xfrm>
            <a:off x="0" y="-81"/>
            <a:ext cx="9144000" cy="67172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हिशेब तपासणीदरम्यान परीक्षण अथवा पडताळणी करावयाच्या गोष्टी खालीलप्रमाणे</a:t>
            </a:r>
            <a:endParaRPr kumimoji="0" lang="en-US" sz="23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थकीत कर्जे असल्यास.</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संस्थेकडील रोख रक्कम गुंतवणूक तसेच संस्था मालमत्ता व दायित्वे यांची मूल्य पडताळणी.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संस्थेद्वारे वाटप केलेली कर्जे वा अग्रिमे यांच्यासाठी घेतलेली तारणे व अशा कर्जवाटपातील अटी संस्था व तिच्या सदस्यांच्या हिताच्या दृष्टीने पूर्वग्रहदूषित नसल्याची खात्री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संस्थेच्या लेखापुस्तकातील केवळ नोंदीद्वारे दर्शविण्यात आलेले व्यवहार संस्थेच्या हिताआड येणार नसल्याची खात्री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संस्थेद्वारे वाटप केलेली कर्जे व अग्रिमे, ठेवी म्हणून दाखविण्यात आलेली  आहेत का ते पाहणे.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वैयक्तिक खर्च महसुली खात्यावर दाखविले आहेत का ते तपासणे.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संस्थेने आपल्या उद्देशपूर्तीसाठी कोणता खर्च केला आहे हे तपासणे.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37889" name="Rectangle 1"/>
          <p:cNvSpPr>
            <a:spLocks noChangeArrowheads="1"/>
          </p:cNvSpPr>
          <p:nvPr/>
        </p:nvSpPr>
        <p:spPr bwMode="auto">
          <a:xfrm>
            <a:off x="0" y="163860"/>
            <a:ext cx="914400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हिशेब तपासनिसाचे अधिकार :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हिशेब तपासनिसाला सहकारी संस्थेच्या वार्षिक साधारण सभेची सूचना मिळविण्याचा, सभेला हजर राहण्याचा आणि आपले विचार मांडण्याचा अधिकार असतो. </a:t>
            </a:r>
            <a:r>
              <a:rPr kumimoji="0" lang="mr-IN"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निबंधकाद्वारे सहकारी संस्थेची चौकशी : </a:t>
            </a:r>
            <a:endParaRPr kumimoji="0" lang="en-US"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200" b="1" dirty="0" smtClean="0">
                <a:solidFill>
                  <a:srgbClr val="FF0000"/>
                </a:solidFill>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खात्याच्या निबंधकाला आवश्यकता वाटल्यास सहकारी संस्थेच्या रचनेविषयी, आर्थिक स्थितीविषयी आणि कामकाजाविषयी चौकशी करण्याचा अधिकार असतो. संस्थेच्या सभासदांनी त्यासाठी अर्ज करून चौकशीची मागणी केल्यास मात्र चौकशी करावीच लागते. चौकशीची मागणी करणाऱ्यांना त्यासाठी येणाऱ्या खर्चाची निर्देशित रक्कम जमा करावी लागते. चौकशीमध्ये काही तथ्य आढळले तर तक्रारदारांना त्यांचे पैसे परत मिळतात. मात्र असे काही न आढळल्यास चौकशीचा खर्च सदर रकमेतून वसूल केला जातो. चौकशीच्या वेळी संस्थेच्या अधिकाऱ्याने आवश्यक कागदपत्रे अथवा तपशील देण्यास नकार दिला तर त्यास रु. ५००० पर्यंत दंडाची शिक्षा होऊ शकते.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38913" name="Rectangle 1"/>
          <p:cNvSpPr>
            <a:spLocks noChangeArrowheads="1"/>
          </p:cNvSpPr>
          <p:nvPr/>
        </p:nvSpPr>
        <p:spPr bwMode="auto">
          <a:xfrm>
            <a:off x="0" y="4149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सहकारी संस्थेचे पोटनियम किंवा उपविधी (</a:t>
            </a:r>
            <a:r>
              <a:rPr kumimoji="0" lang="en-GB" sz="24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By Laws)</a:t>
            </a:r>
            <a:endParaRPr kumimoji="0" lang="en-US" sz="2400" b="0" i="0" u="none" strike="noStrike" cap="none" normalizeH="0" baseline="0" dirty="0" smtClean="0">
              <a:ln>
                <a:noFill/>
              </a:ln>
              <a:solidFill>
                <a:srgbClr val="0F87BD"/>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अंतर्गत व्यवस्थापनासाठी केलेल्या नियमांना पोटनियम म्हणतात. या पोटनियमांबाहेर संस्था कार्य करू शकत नाही. संस्थेचे पोटनियम हे सभासदांमध्ये चर्चा होऊन नंतर संमत केले जातात.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पोटनियमांत सर्वसाधारणपणे पुढील माहिती असते.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संस्थेचे नाव व पत्ता (२) संस्थेच्या व्यवस्थापन समिती सदस्यांची नावे (३) संस्थेचे भांडवल (४) सहकारी संस्थेचा प्रकार व स्थापनेमागील हेतू आणि कार्यक्षेत्र (५) सभासद होण्यासाठीच्या अटी आणि सभासदत्व समाप्त होण्याच्या अटी (६) संस्थेचे पदाधिकारी, त्यांची नावे व पत्ते (७) कर्जाचे अधिकार (८) संस्थेच्या गणसंस्था, कामकाज (९) संस्थेचे विसर्जन आणि (१०) संस्थेची हिशेब पुस्तके व नोंदवह्या संस्थेच्या पोटनियमांमध्ये २/३ मताधिक्याने दुरुस्ती करू शकतात अथवा सहकारी निबंधकाकडून मिळालेल्या आदेशानुसार बदल करावा लागतो. दुरुस्त उपविधीची नोंद झाल्यानंतर दुरुस्त्या लागू होतात.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39937" name="Rectangle 1"/>
          <p:cNvSpPr>
            <a:spLocks noChangeArrowheads="1"/>
          </p:cNvSpPr>
          <p:nvPr/>
        </p:nvSpPr>
        <p:spPr bwMode="auto">
          <a:xfrm>
            <a:off x="0" y="70770"/>
            <a:ext cx="9144000" cy="663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सहकारी संस्थांचे एकीकरण, हस्तांतर, विभाजन व रूपांतर</a:t>
            </a:r>
            <a:endParaRPr kumimoji="0" lang="en-US"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 </a:t>
            </a:r>
            <a:r>
              <a:rPr kumimoji="0" lang="en-GB"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(Reorganisation of Societies)</a:t>
            </a:r>
            <a:endParaRPr kumimoji="0" lang="en-US" sz="22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दोन किंवा अधिक संस्था दुसऱ्या संस्थेत सामील होणे म्हणजे एकीकरण, संस्थेने आपली मालमत्ता आणि जबाबदारी दुसऱ्या संस्थेकडे सोपविणे म्हणजे हस्तांतर, एकासंस्थेचे दोन संस्थांत विभाजन करणे म्हणजे विभाजन आणि एका संस्थेचे दुसऱ्या प्रकारच्या संस्थेत रूपांतर होणे म्हणजे रूपांतर होय. सहकारी संस्थेचे एकीकरण, हस्तांतर, विभाजन किंवा रूपांतर दोन प्रकारे होऊ शकते.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(अ) संस्थेकडून</a:t>
            </a:r>
            <a:r>
              <a:rPr kumimoji="0" lang="mr-IN" sz="2200" b="0"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 </a:t>
            </a:r>
            <a:endParaRPr kumimoji="0" lang="en-US" sz="22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सभासदांच्या साधारण सभेत २/३ सभासदांच्या मताधिक्याने संस्था दुसऱ्या संस्थेत विलीन करण्याचा म्हणजे एकीकरण करण्याचा, दुसऱ्या संस्थेला आपली मालमत्ता व दायित्व हस्तांतर करण्याचा, संस्थेचे दोन किंवा त्याहून अधिक संस्थांत विभाजन करण्याचा किंवा इतर प्रकारच्या संस्थेत रूपांतर करण्याचा निर्णय घेता येतो.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16385" name="Rectangle 1"/>
          <p:cNvSpPr>
            <a:spLocks noChangeArrowheads="1"/>
          </p:cNvSpPr>
          <p:nvPr/>
        </p:nvSpPr>
        <p:spPr bwMode="auto">
          <a:xfrm>
            <a:off x="0" y="-2232"/>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महाराष्ट्र सहकारी संस्था कायदा, १९६० मधील महत्त्वाच्या तरतुदी</a:t>
            </a:r>
            <a:endParaRPr kumimoji="0" lang="en-US" sz="2800" b="1"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सहकारी संस्थांचे प्रकार (कलम २) (</a:t>
            </a:r>
            <a:r>
              <a:rPr kumimoji="0" lang="en-GB"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Types of Co-operative Societies)</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कायद्यातील कलम २ अंतर्गत सहकारी संस्थांचे प्रकार पुढीलप्रमाणे पाडण्यात आलेले आहेत.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१. कृषी पणन संस्था : </a:t>
            </a:r>
            <a:endParaRPr kumimoji="0" lang="en-US" sz="28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कृषी पणन संस्था म्हणजे ज्या संस्थेचे उद्दिष्ट शेतीच्या उत्पन्नाची खरेदी-विक्री करणे आणि शेतीच्या उत्पादनासाठी अवजारे व इतरआवश्यक वस्तूंचा पुरवठा करणे हे असेल, तसेच अशा संस्थेच्या सदस्यांपैकी किमान ३/४ पेक्षा अधिक सदस्य शेतकरी असतील किंवा शेतकऱ्यांनी स्थापन केलेल्या संस्था असतील अशी संस्था होय.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0961" name="Rectangle 1"/>
          <p:cNvSpPr>
            <a:spLocks noChangeArrowheads="1"/>
          </p:cNvSpPr>
          <p:nvPr/>
        </p:nvSpPr>
        <p:spPr bwMode="auto">
          <a:xfrm>
            <a:off x="0" y="2536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(ब) निबंधकाकडून : </a:t>
            </a:r>
            <a:endParaRPr kumimoji="0" lang="en-US" sz="28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खात्याच्या निबंधकाला या कायद्यातील तरतुदीतील प्राप्त झालेल्या अधिकारानुसार एखाद्या सहकारी संस्थेचे दुसऱ्या संस्थेत विलीनीकरण, एका संस्थेचे दुसऱ्या संस्थेत रूपांतर, दोन किंवा अधिक संस्थांत विभाजन करण्याचा अधिकार असतो. साधारणपणे असे विलीनीकरण, रूपांतर किंवा विभाजन हे सार्वजनिक आणि सहकारी चळवळीच्या हिताच्या दृष्टीने केले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सहकारी क्षेत्रातील विवाद व त्यांची सोडवणूक </a:t>
            </a:r>
            <a:endParaRPr kumimoji="0" lang="en-US" sz="24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सदस्य, त्याचा वारसदार, सेवकवर्गातील व्यक्ती, जामीनदार इत्यादींकडून येणे असलेल्या रकमेबद्दल किंवा इतर काही कारणाने वाद निर्माण झाला तर वाद किंवा विवाद सोडविण्यासाठी कायद्यात वेगळी तरतूद करण्यात आली असून विवाद सोडविणारी यंत्रणाही निर्माण करण्यात आली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1985" name="Rectangle 1"/>
          <p:cNvSpPr>
            <a:spLocks noChangeArrowheads="1"/>
          </p:cNvSpPr>
          <p:nvPr/>
        </p:nvSpPr>
        <p:spPr bwMode="auto">
          <a:xfrm>
            <a:off x="0" y="12215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सहकारी संस्थांच्या निवडणुका</a:t>
            </a:r>
            <a:endParaRPr kumimoji="0" lang="en-US" sz="24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निवडणुका निष्पक्षपाती आणि न्याय्यरीतीने व्हाव्यात म्हणून कायद्यात मतदानात गुप्तता राखणे, मतदानात पक्षपात न करणे, प्रचार करणे, ध्वनिक्षेपकाचा वापर करणे, गैरवर्तणूक करणे, निवडणुकासंबंधीच्या सरकारी कामात गैरव्यवहार करणे, मतपत्रिका पळविणे इत्यादींबाबत तरतुदी करण्यात आल्या असून गैरकृत्याबद्दल शिक्षाही सुचविण्यात आल्या आहेत.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5A0644"/>
                </a:solidFill>
                <a:latin typeface="Arial Unicode MS" pitchFamily="34" charset="-128"/>
                <a:ea typeface="Arial Unicode MS" pitchFamily="34" charset="-128"/>
                <a:cs typeface="Arial Unicode MS" pitchFamily="34" charset="-128"/>
              </a:rPr>
              <a:t>निवडणुकीसंबंधी विवाद</a:t>
            </a:r>
            <a:endParaRPr lang="en-US" sz="2400" b="1" dirty="0" smtClean="0">
              <a:solidFill>
                <a:srgbClr val="5A0644"/>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संस्थांच्या निवडणुकीसंबंधीचा विवाद निवडणुकीचे निकाल जाहीर झाल्यापासून दोन महिन्यांच्या मुदतीत विभागीय अधिकाऱ्याकडे सादर केला पाहिजे. निवडणूक विवादाचा निकाल देण्याचे अधिकार निवडणूक अधिकान्याला असतात आणि त्यांनी दिलेल्या निकालास कोणत्याही न्यायालयात आव्हान देता येणार नाही.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3009" name="Rectangle 1"/>
          <p:cNvSpPr>
            <a:spLocks noChangeArrowheads="1"/>
          </p:cNvSpPr>
          <p:nvPr/>
        </p:nvSpPr>
        <p:spPr bwMode="auto">
          <a:xfrm>
            <a:off x="0" y="101521"/>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कायद्यातील तरतुदीभंगाबद्दल शिक्षा</a:t>
            </a:r>
            <a:endParaRPr kumimoji="0" lang="en-US" sz="24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कायद्यातील तरतुदींचा भंग होईल अशा प्रकारे भागाचे परवानगी</a:t>
            </a: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शिवाय हस्तांतर करणे, नोकरवर्गाच्या पगारातून रकमा कापून घेणे, निधीचा अयोग्य वापरकरणे, भागाची वसूल रक्कम बँकेत न भरता खाजगी कामासाठी वापरणे, संस्थेचे अहवाल व हिशेब पत्रके वेळेवर सादर न करणे किंवा त्यास नकार देणे, आवश्यक लेखी माहिती पुरविण्यास नकार देणे, जाणूनबुजून खोटी माहिती पुरविणे व खोटे हिशेब लिहिणे, न्यायालयाने दिलेल्या निर्णयाचा अवमान करणे, मालमत्तेचा गैरवापर करणे इत्यादी कारणांसाठी दंड आणि शिक्षा देण्याची तरतूद करण्यात आली आहे.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सहकारी न्यायालयाचा अवमान</a:t>
            </a:r>
            <a:endParaRPr kumimoji="0" lang="en-US" sz="2400" b="0"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न्यायालयाने आदेश दिल्यानंतर माहिती सांगण्यास अथवा पुरविण्यास नकार देणे, विचारलेल्या प्रश्नांची उत्तरे न देणे, न्यायालयाची बेअदबी करणे, न्यायालयाच्या कार्यवाहीवर प्रभाव पडेल असे कृत्य करणे इत्यादी कारणांमुळे न्यायालयाचा किंवा अपिलात न्यायालयाचा अवमान झाल्यास दंड करण्याची किंवा शिक्षा देण्याची किंवा दोन्ही प्रकारे शिक्षा देण्याची तरतूद करण्यात आली आहे.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4033" name="Rectangle 1"/>
          <p:cNvSpPr>
            <a:spLocks noChangeArrowheads="1"/>
          </p:cNvSpPr>
          <p:nvPr/>
        </p:nvSpPr>
        <p:spPr bwMode="auto">
          <a:xfrm>
            <a:off x="0" y="12215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संस्थेचा व्यवहार गुंडाळणे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Winding - Up)</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संस्थेची नोंदणी होऊनदेखील कामकाजास सुरुवात झाली नसेल, काम बंद झाले असेल, संस्थेचे भांडवल आणि ठेवी पाचशे रुपयांपेक्षा कमी रकमेच्या असतील, पोटनियमानुसार नोंदणी आणि व्यवस्थापनाची सोय केली नसेल, संस्थेचा कारभार गुंडाळण्यासाठी सभासदांनी ३/४ मताधिक्याने ठराव संमत केला असेल तर निबंधक सहकारी संस्थेचा कारभार बंद करण्याचा आदेश देऊ शकतो, तसेच संस्थेचा कारभार गुंडाळण्यासाठी निस्तारकाची नेमणूक करू शकतो. निस्तारकाने निस्तारणाचे कार्य चालू ठेवून निस्तारणाचे अहवाल वेळोवेळी निबंधकाकडे पाठवावे लागतात. निस्तारकाने संस्थेच्या हिशेबाची तपासणी करून येणी आणि देणी या बाबतीतली योग्य ती पूर्ण कारवाई केल्यानंतर आणि त्याचा अंतिम अहवाल आल्यानंतर निबंधक निस्तारण कार्याची समाप्ती करण्यासर सांगू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1025" name="Rectangle 1"/>
          <p:cNvSpPr>
            <a:spLocks noChangeArrowheads="1"/>
          </p:cNvSpPr>
          <p:nvPr/>
        </p:nvSpPr>
        <p:spPr bwMode="auto">
          <a:xfrm>
            <a:off x="0" y="-25524"/>
            <a:ext cx="9144000" cy="65787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बहुराज्य सहकारी संस्था कायदा, (</a:t>
            </a:r>
            <a:r>
              <a:rPr kumimoji="0" lang="en-GB" sz="24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MSCS Act, 2002)</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ब्रह्मप्रकाश सहमती आणि मिर्धा समितीने केलेल्या शिफारशीनुसार सहकारी संस्थांना कार्यात्मक स्वायत्तता प्रदान करणे, त्यांच्या कामकाजातील सरकारी नोकरशाहीचा हस्तक्षेप कमी करणे तसेच अशा संस्थांचे व्यावसायिक पद्धतीने व्यवस्थापन करणे हे प्रमुख उद्देश डोळ्यांसमोर ठेवून बहुराज्य सहकारी संस्था कायदा, २००२ ची निर्मिती करण्यात आली.</a:t>
            </a: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बहुराज्य सहकारी संस्था कायदा, २००२ चे उद्देश :</a:t>
            </a:r>
            <a:endParaRPr kumimoji="0" lang="en-US" sz="20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 कायदा, २००२ च्या प्रस्तावनेमध्ये नमूद केल्यानुसार या कायद्याचे उद्देश खालीलप्रमाणे पाहता येतील.</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एकापेक्षा अधिक राज्यात कार्यक्षेत्र असणाऱ्या व सभासदांना सेवा देणाऱ्या सहकारी संस्थांशी संबंधित कायद्यांचे एकत्रीकरण करणे व त्यात सुधारणा करणे.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स्वयंसाहाय्यता आणि परस्पर मदत या तत्त्वावर आधारित कार्य करणाऱ्या लोकांच्या संस्थांची ऐच्छिक निर्मिती व त्यातील लोकशाही कामकाज यांना प्रोत्साहन देणे.</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सहकारी संस्थांना त्यांची आर्थिक व सामाजिक उन्नती साधण्यास मदत करणे तसेच त्यांच्या कार्याशी संबंधित कामे करण्यासाठी कार्यक्षम स्वायत्तता प्रदान करणे. </a:t>
            </a:r>
            <a:endParaRPr kumimoji="0" lang="mr-IN"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7105" name="Rectangle 1"/>
          <p:cNvSpPr>
            <a:spLocks noChangeArrowheads="1"/>
          </p:cNvSpPr>
          <p:nvPr/>
        </p:nvSpPr>
        <p:spPr bwMode="auto">
          <a:xfrm>
            <a:off x="0" y="-18574"/>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बहुराज्य सहकारी संस्था कायदा, २००२ ची ठळक वैशिष्ट्ये</a:t>
            </a:r>
            <a:endParaRPr kumimoji="0" lang="en-US"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0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(Salient Features of MSCS Act, 2002)</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केंद्रीय निबंधकाची नियुक्ती</a:t>
            </a:r>
            <a:endParaRPr kumimoji="0" lang="en-US" sz="20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 कायदा, २००२ कलम ४ अंतर्गत केंद्र सरकार बहुराज्य सहकारी संस्थांचे नियमन व नियंत्रण करण्यासाठी केंद्रीय निबंधकाची नियुक्ती करू शकते. याखेरीज राष्ट्रीय सहकारी संस्थां संदर्भातील अधिकार वगळता विशेष सूचनेद्वारे केंद्रीय निबंधकाला प्राप्त अधिकारांचे केंद्र व राज्य स्तरावरील अधिकाऱ्यांमध्ये विकेंद्रीकरण करू शकते.</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२. बहुराज्य सहकारी संस्थांच्या नोंदणी संदर्भातील सुलभता : </a:t>
            </a:r>
            <a:endParaRPr kumimoji="0" lang="en-US" sz="20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कायद्यातील कलम ७ अंतर्गत बहुराज्य सहकारी संस्थांच्या नोंदणी संदर्भातील नियम आणि निकष विशद करण्यात आलेले आहेत. सदर कलमानुसार बहुराज्य सहकारी संस्थांच्या नोंदणी संदर्भात प्राप्त झालेल्या अर्जाबाबत अशी नोंदणी करून घेण्यासंदर्भात केंद्रीय निबंधकाने अर्ज प्राप्तीपासून चार महिन्यांच्या कालावधीत निर्णय घेणे अनिवार्य आहे.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2049" name="Rectangle 1"/>
          <p:cNvSpPr>
            <a:spLocks noChangeArrowheads="1"/>
          </p:cNvSpPr>
          <p:nvPr/>
        </p:nvSpPr>
        <p:spPr bwMode="auto">
          <a:xfrm>
            <a:off x="0" y="73759"/>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३. बहुराज्य सहकारी संस्था पोटनियम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बहुराज्यीय सहकारी संस्था कायदा, २००२ चे एक वैशिष्ट्य म्हणजे सदर कायद्यांतर्गत नोंदणीकृत होणाऱ्या संस्थांच्या कामकाजाचे नियमन करण्यासाठी आवश्यक असणारे आदर्श पोटनियम या कायद्यातील कलम-१० अंतर्गत विस्तृतपणे नमूद केलेले आहेत. बहुराज्य सहकारी संस्था कायद्याला अनुसरून सहकारी संस्थांचे कामकाज होण्याच्या दृष्टिकोणातून सदर बाब महत्त्वाची आहे. याबरोबरच बहुराज्य सहकारी संस्थांच्या पोटनियमातील बदलासंदर्भातील तरतुदी कलम-१९ अंतर्गत नमूद करण्यात आल्या आहेत.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00B050"/>
                </a:solidFill>
                <a:latin typeface="Arial Unicode MS" pitchFamily="34" charset="-128"/>
                <a:ea typeface="Arial Unicode MS" pitchFamily="34" charset="-128"/>
                <a:cs typeface="Arial Unicode MS" pitchFamily="34" charset="-128"/>
              </a:rPr>
              <a:t>४. दुय्यम (उप) संस्थांची निर्मिती : </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बहुराज्यीय सहकारी संस्थांना आपल्या वार्षिक सर्वसाधारण सभेत बहुमताने पारित ठरावाद्वारे दुय्यम सहकारी संस्थेची निर्मिती करता येईल, या संदर्भातील नियम व अटी सदर कायद्यातील कलम १९ अंतर्गत देण्यात आलेले आहेत. दुय्यम सहकारी संस्थेच्या व्यवस्थापन मंडळावर नियंत्रण अथवा अशा संस्थेच्या एकूण समभागापैकी अर्ध्याहून अधिक समभागावरील नियंत्रणाद्वारे एखादी बहुराज्य सहकारी संस्था दुसऱ्या सहकारी संस्थेला आपली उपसंस्था बनवू शकेल.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48129" name="Rectangle 1"/>
          <p:cNvSpPr>
            <a:spLocks noChangeArrowheads="1"/>
          </p:cNvSpPr>
          <p:nvPr/>
        </p:nvSpPr>
        <p:spPr bwMode="auto">
          <a:xfrm>
            <a:off x="0" y="4149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५. सहकारी संस्थेचे बहुराज्य सहकारी संस्थेत रूपांतरण :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आपल्या पोटनियमात बदल करून त्याद्वारे आपल्या संस्थेच्या कार्यक्षेत्रात वाढ करू शकते आणि अशा पोटनियमातील बदलांना केंद्रीय निबंधकाची मान्यता मिळवून त्याद्वारे आपले बहुराज्य सहकारी संस्थेत रूपांतरण करू शकते.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६. सहकारी संघाची नोंदणी आणि कार्ये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बहुराज्य सहकारी संस्था कायदा, २००२ अंतर्गत सहकारी संघांची नोंदणी आणि त्यांची कार्ये पद्धतशीररित्या विशद करणारे प्रकरण क्रमांक ३ स्वतंत्ररित्या समाविष्ट करण्यात आलेले आहे. सदर प्रकरणातील कलम २३ नुसार बहुराज्य सहकारी संस्थांना सदर कायद्यानुसार लागू होणाऱ्या सर्व तरतुदी आता सहकारी संघांना लागू असतील.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9153" name="Rectangle 1"/>
          <p:cNvSpPr>
            <a:spLocks noChangeArrowheads="1"/>
          </p:cNvSpPr>
          <p:nvPr/>
        </p:nvSpPr>
        <p:spPr bwMode="auto">
          <a:xfrm>
            <a:off x="0" y="29825"/>
            <a:ext cx="9144000" cy="65094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७. बहुराज्य सहकारी संस्थांची सदस्यता </a:t>
            </a:r>
            <a:endParaRPr kumimoji="0" lang="en-US"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rgbClr val="0F87BD"/>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संस्थांच्या सदस्य संदर्भातील निकष कायद्यातील कलम २५ अंतर्गत नमूद करण्यात आलेले आहेत. सदर कलमानुसार संस्था सदस्य होण्यासाठी नमूद पात्रतेच्या अटी खालीलप्रमाणे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भारतीय करार कायद्यांतर्गत करार करण्यास पात्र असणारी व्यक्ती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सहकारी संस्था अथवा बहुराज्य सहकारी संस्था</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राज्य सरकार</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राष्ट्रीय सहकारी विकास संस्था कायदा, १९६२ अंतर्गत स्थापित संस्था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शासकीय मालकीची व शासनाद्वारे नियंत्रित संस्था</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कंपनी कायद्यांतर्गत नमूद शासकीय कंपनी</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 केंद्रीय निबंधकाद्वारे मान्यताप्राप्त व्यक्ती अथवा व्यक्तिसमूह ज्यांचे स्वरूप आणि कार्य बहुराज्य सहकारी संस्था प्रकाराप्रमाणे असेल.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0177" name="Rectangle 1"/>
          <p:cNvSpPr>
            <a:spLocks noChangeArrowheads="1"/>
          </p:cNvSpPr>
          <p:nvPr/>
        </p:nvSpPr>
        <p:spPr bwMode="auto">
          <a:xfrm>
            <a:off x="0" y="4595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00B050"/>
                </a:solidFill>
                <a:latin typeface="Arial Unicode MS" pitchFamily="34" charset="-128"/>
                <a:ea typeface="Arial Unicode MS" pitchFamily="34" charset="-128"/>
                <a:cs typeface="Arial Unicode MS" pitchFamily="34" charset="-128"/>
              </a:rPr>
              <a:t>८. सहकार शिक्षण:</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बहुराज्य सहकारी संस्था कायदा, २००२ चे एक वैशिष्ट्य म्हणजे सदर कायद्याने सहकारी शिक्षणासंदर्भात केलेली तरतूद होय. कायद्यातील कलम २७ अंतर्गत सहकारी संस्थेच्या सदस्य, संचालक तसेच कर्मचारी वर्गाला सहकार विषया संदर्भातील शिक्षण देण्याची जबाबदारी संबंधित सहकारी संस्थेवर निश्चित करण्यात आली आहे, तसेच बहुराज्य सहकारी संस्थांना सहकार शिक्षण कार्यक्रमांना निधी पुरवण्यासाठीसुद्धा परवानगी देण्यात आली आहे.</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९. समभाग विमोचन</a:t>
            </a:r>
            <a:r>
              <a:rPr kumimoji="0" lang="mr-IN" sz="24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बहुराज्य सहकारी संस्थांच्या समभागांचे विमोचन संबंधित संस्थेच्या पोटनियमानुसारच करता येईल तसेच या संदर्भात पोटनियम अस्तित्वात नसल्यास समभागांचे विमोचन असा भागधारक आणि संस्था यातील करारान्वये होईल.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Rectangle 3"/>
          <p:cNvSpPr/>
          <p:nvPr/>
        </p:nvSpPr>
        <p:spPr>
          <a:xfrm>
            <a:off x="228600" y="304800"/>
            <a:ext cx="8686800" cy="6163226"/>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800" b="1" dirty="0" smtClean="0">
                <a:solidFill>
                  <a:srgbClr val="00B0F0"/>
                </a:solidFill>
                <a:latin typeface="Arial Unicode MS" pitchFamily="34" charset="-128"/>
                <a:ea typeface="Arial Unicode MS" pitchFamily="34" charset="-128"/>
                <a:cs typeface="Arial Unicode MS" pitchFamily="34" charset="-128"/>
              </a:rPr>
              <a:t>२. ग्राहक संस्था : </a:t>
            </a:r>
            <a:endParaRPr lang="en-US" sz="2800" dirty="0" smtClean="0">
              <a:solidFill>
                <a:srgbClr val="00B0F0"/>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US" sz="2300" dirty="0" smtClean="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आपल्या सभासदांना आणि ग्राहकांना ग्राहकोपयोगी वस्तू प्राप्त करून, निर्माण करून किंवा त्यावर प्रक्रिया करून वितरण करणे आणि त्यापासून होणाऱ्या फायद्याची वाटणी आपल्या सदस्यांमध्ये व ग्राहकांमध्ये पोटनियमानुसार करण्याच्या हेतूने निर्माण झालेल्या संस्थेस ग्राहक संस्था म्हणतात.</a:t>
            </a:r>
            <a:endParaRPr lang="en-US" sz="23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2300" dirty="0" smtClean="0">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800" b="1" dirty="0" smtClean="0">
                <a:solidFill>
                  <a:srgbClr val="00B0F0"/>
                </a:solidFill>
                <a:latin typeface="Arial Unicode MS" pitchFamily="34" charset="-128"/>
                <a:ea typeface="Arial Unicode MS" pitchFamily="34" charset="-128"/>
                <a:cs typeface="Arial Unicode MS" pitchFamily="34" charset="-128"/>
              </a:rPr>
              <a:t>३. सहकारी बँक</a:t>
            </a:r>
            <a:endParaRPr lang="en-US" sz="2800" b="1" dirty="0" smtClean="0">
              <a:solidFill>
                <a:srgbClr val="00B0F0"/>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en-US" sz="2300" dirty="0" smtClean="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 याचा अर्थ बँकिंग अधिनियम, १९४९ कलम ५, अंतर्गत व्याख्या केल्याप्रमाणे बँकिंगचा व्यवसाय करणारी संस्था, असा आहे. यामध्ये सहकारी कृषी व ग्रामीण बहुद्देशीय विकास बँकेचे कार्य करीत असलेल्या अथवा करणार असलेल्या कोणत्याही संस्थेचा अंतर्भाव होतो.</a:t>
            </a:r>
            <a:endParaRPr lang="mr-IN" sz="2300" dirty="0" smtClean="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1201" name="Rectangle 1"/>
          <p:cNvSpPr>
            <a:spLocks noChangeArrowheads="1"/>
          </p:cNvSpPr>
          <p:nvPr/>
        </p:nvSpPr>
        <p:spPr bwMode="auto">
          <a:xfrm>
            <a:off x="0" y="15925"/>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400" b="1" dirty="0" smtClean="0">
                <a:solidFill>
                  <a:srgbClr val="00B050"/>
                </a:solidFill>
                <a:latin typeface="Arial Unicode MS" pitchFamily="34" charset="-128"/>
                <a:ea typeface="Arial Unicode MS" pitchFamily="34" charset="-128"/>
                <a:cs typeface="Arial Unicode MS" pitchFamily="34" charset="-128"/>
              </a:rPr>
              <a:t>१०. वार्षिक सर्वसाधारण सभा </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बहुराज्य सहकारी संस्था कायदा, २००२ चे ठळक वैशिष्ट्य म्हणजे कायद्यातील कलम ३९ अंतर्गत बहुराज्य सहकारी संस्थेने घ्यावयाच्या वार्षिक सर्वसाधारण सभा तसेच त्यामध्ये पार पाडावयाच्या कामकाजाचे स्वरूप विहित करण्यात आले आहे. यासोबतच अशा सभेत संचालक मंडळातील सदस्य व त्यांच्याशी संबंधित त्यांची पत्नी, मुलगा अथवा मुलगी यांच्यासोबत संस्थेचे झालेले कर्ज अथवा वस्तूविषयक व्यवहार यांचे तपशील सादर करणे अनिवार्य करण्यात आले आहे.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११. उच्च पद धारण करण्यासंदर्भातील मनाई :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केंद्र अथवा राज्य सरकारमध्ये मंत्री पद धारण करणाऱ्या व्यक्तींना बहुराज्य सहकारी संस्था कायद्यातील कलम ४४ अंतर्गत बहुराज्य सहकारी संस्थेतील अध्यक्ष अथवा उपाध्यक्ष असे कोणतेही उच्चपद धारण करण्यास मनाई करण्यात आली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2225" name="Rectangle 1"/>
          <p:cNvSpPr>
            <a:spLocks noChangeArrowheads="1"/>
          </p:cNvSpPr>
          <p:nvPr/>
        </p:nvSpPr>
        <p:spPr bwMode="auto">
          <a:xfrm>
            <a:off x="0" y="12215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00B050"/>
                </a:solidFill>
                <a:latin typeface="Arial Unicode MS" pitchFamily="34" charset="-128"/>
                <a:ea typeface="Arial Unicode MS" pitchFamily="34" charset="-128"/>
                <a:cs typeface="Arial Unicode MS" pitchFamily="34" charset="-128"/>
              </a:rPr>
              <a:t>१२. संचालक मंडळ सदस्यांची निवडणूक : </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बहुराज्यीय सहकारी संस्था कायदा, २००२ चे एक वैशिष्ट्य म्हणजे बहुराज्य सहकारी संस्थेतील संचालकमंडळाच्या निवडीसंदर्भात निवडणूक घेण्याची जबाबदारी ही अशा संस्थातील अस्तित्वातील संचालक मंडळावर सोपविण्यात आली आहे. अशी जबाबदारी पार पाडण्यात संचालक मंडळ अपशयी ठरल्यास अशी निवडणूक केंद्रीय निबंधक संबंधित संस्थेच्या खर्चाने नव्वद दिवसांच्या मुदतीत घेईल.</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00B050"/>
                </a:solidFill>
                <a:latin typeface="Arial Unicode MS" pitchFamily="34" charset="-128"/>
                <a:ea typeface="Arial Unicode MS" pitchFamily="34" charset="-128"/>
                <a:cs typeface="Arial Unicode MS" pitchFamily="34" charset="-128"/>
              </a:rPr>
              <a:t>१३. निर्वाचित सदस्याचे निष्कासन: </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बहुराज्यीय सहकारी संस्थेच्या हिताला बाधा येईल अशा प्रकारे कार्य करणाऱ्या निर्वाचित सदस्याचे निष्कासन केंद्रीय निबंधकाच्या अहवाल आधारे, अथवा सर्वसाधारण सभेत दोन-तृतीयांश इतक्या बहुमताच्या आधारे करता येईल. अशा प्रकारे निष्कासन करण्यापूर्वी संबंधित निर्वाचित सदस्याला त्याची बाजू मांडण्याचा अधिकार प्राप्त असेल.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3249" name="Rectangle 1"/>
          <p:cNvSpPr>
            <a:spLocks noChangeArrowheads="1"/>
          </p:cNvSpPr>
          <p:nvPr/>
        </p:nvSpPr>
        <p:spPr bwMode="auto">
          <a:xfrm>
            <a:off x="0" y="-29181"/>
            <a:ext cx="9144000" cy="69633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१४. केंद्र व राज्य सरकारद्वारा नामनिर्देशित सदस्य संख्येवरील मर्यादा : </a:t>
            </a:r>
            <a:endParaRPr kumimoji="0" lang="en-US" sz="20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राज्य सहकारी संस्थांचे भागभांडवल केंद्र अथवा राज्य सरकारने धारण केले असल्यास अशा बाबतीत सदर संस्थांच्या संचालक मंडळावर केंद्र व राज्य सरकारद्वारे नामनिर्देशित होणाऱ्या सदस्यांच्या संख्येवर मर्यादा आणण्यात आली आहे. २६ टक्क्यांपेक्षा कमी भांडवल धारण प्रमाणाच्या बाबतीत एक प्रतिनिधी, २६ टक्क्यांपेक्षा जास्त मात्र ५१ टक्क्यांपेक्षा कमी भांडवल प्रमाणाच्या बाबतीत दोन प्रतिनिधी आणि ५१ टक्क्यांपेक्षा जास्त भांडवल प्रमाणाच्या बाबतीत अधिकतम तीन प्रतिनिधी केंद्र व राज्य शासनाला नामनिर्देशित करता येतील.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१५. मुख्य कार्यकारी अधिकाऱ्याची नेमणूक </a:t>
            </a:r>
            <a:endParaRPr kumimoji="0" lang="en-US" sz="20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 कायदा, २००२ अंतर्गत कलम ५१ आणि ५२ नुसार बहुराज्य सहकारी संस्थांना पूर्णवेळ कर्मचारी या अर्थाने मुख्य कार्यकारी अधिकाऱ्याची नेमणूक करावी लागेल. सदर अधिकारी हा संचालक मंडळाचा तसेच संस्थेद्वारा स्थापित विविध समिती व उपसमितीचा सदस्य असेल. कलम ५२ अंतर्गत अशा मुख्य कार्यकारी अधिकाऱ्यांची कार्ये आणि अधिकार स्पष्ट करण्यात आले आहेत ज्यांचा वापर तो संचालक मंडळाच्या अधीक्षण आणि निर्देशानुसार करेल.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4273" name="Rectangle 1"/>
          <p:cNvSpPr>
            <a:spLocks noChangeArrowheads="1"/>
          </p:cNvSpPr>
          <p:nvPr/>
        </p:nvSpPr>
        <p:spPr bwMode="auto">
          <a:xfrm>
            <a:off x="0" y="-36939"/>
            <a:ext cx="9144000" cy="69711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१६. आर्थिक व वित्तीय कामकाजाचे नियमन</a:t>
            </a:r>
            <a:r>
              <a:rPr kumimoji="0" lang="mr-IN" sz="22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 </a:t>
            </a:r>
            <a:endParaRPr kumimoji="0" lang="en-US" sz="22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 कायदा, २००२ अंतर्गत विविध तरतुदींद्वारे बहुराज्य सहकारी संस्थांच्या आर्थिक आणि वित्तीय व्यवहारांच्या नियमनासाठी विशेष तरतुदी करण्यात आल्या आहेत. कलम ६४ नुसार बहुराज्य सहकारी संस्थांना आता इतर सहकारी संस्थांमध्ये गुंतवणूक करण्यासाठी परवानगी देण्यात आली आहे. कलम ६५ नुसार बहुराज्य सहकारी संस्थांना प्रत्यक्ष अथवा अप्रत्यक्षरित्या राजकीय स्वरूपातील देणग्या देण्यावर प्रतिबंध घालण्यात आला आहे.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१७. विशेष लेखापरीक्षण </a:t>
            </a:r>
            <a:endParaRPr kumimoji="0" lang="en-US" sz="22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संस्थांमधील धारण करण्यात आलेल्या भांडवलाचे प्रमाण ५१ टक्क्यांपेक्षा जास्त असल्यास, संस्थेच्या कामकाजातील अनियमितता, संस्थेच्या कामकाजामुळे संबंधित व्यापार, उद्योग आणि व्यवसाय यांच्या हिताला येणारी बाधा अथवा संस्थेच्या आर्थिक ऐपतीबाबतची साशंकता अशा विशिष्ट परिस्थितीत अशा संस्थांचे विशेष लेखापरीक्षण करण्याबाबत केंद्र सरकार आदेश देऊ शकते.</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5297" name="Rectangle 1"/>
          <p:cNvSpPr>
            <a:spLocks noChangeArrowheads="1"/>
          </p:cNvSpPr>
          <p:nvPr/>
        </p:nvSpPr>
        <p:spPr bwMode="auto">
          <a:xfrm>
            <a:off x="0" y="248865"/>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१८. केंद्रीय निबंधकाचे चौकशी आणि तपासणी संदर्भातील अधिकार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बहुराज्य सहकारी संस्थांची चौकशी आणि तपासणी स्वतःहून करण्यासंदर्भात केंद्रीय निबंधकास असणारे अधिकार सदर कायद्याने निरस्त केले आहेत. मात्र, संस्थेतील सदस्याद्वारे आवश्यक बहुमताद्वारे संस्थेची चौकशी आणि तपासणी संदर्भात करण्यात आलेल्या विनंतीवर केंद्रीय निबंधक बहुराज्य सहकारी संस्थांची चौकशी आणि तपासणी करू शकतो.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00B050"/>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00B050"/>
                </a:solidFill>
                <a:latin typeface="Arial Unicode MS" pitchFamily="34" charset="-128"/>
                <a:ea typeface="Arial Unicode MS" pitchFamily="34" charset="-128"/>
                <a:cs typeface="Arial Unicode MS" pitchFamily="34" charset="-128"/>
              </a:rPr>
              <a:t>१९. वाद निरसनासाठी लवादाची सोय : </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राज्य सहकारी संस्था कायदा, २००२ अंतर्गत सहकारी संस्थेशी संबंधित असणारे घटक, व्यक्ती आणि संस्था तसेच संस्थेच्या व्यवस्थापन आणि कामकाजाच्या दरम्यान उद्भवणाऱ्या बाबी यांच्या संदर्भात निर्माण होणाऱ्या विभागांचे निर्माण करण्यासाठी लवादाची निर्मिती करण्याची तरतूद सदर कायद्यात केलेली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56321" name="Rectangle 1"/>
          <p:cNvSpPr>
            <a:spLocks noChangeArrowheads="1"/>
          </p:cNvSpPr>
          <p:nvPr/>
        </p:nvSpPr>
        <p:spPr bwMode="auto">
          <a:xfrm>
            <a:off x="0" y="-48607"/>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200" b="1" dirty="0" smtClean="0">
                <a:solidFill>
                  <a:srgbClr val="00B050"/>
                </a:solidFill>
                <a:latin typeface="Arial Unicode MS" pitchFamily="34" charset="-128"/>
                <a:ea typeface="Arial Unicode MS" pitchFamily="34" charset="-128"/>
                <a:cs typeface="Arial Unicode MS" pitchFamily="34" charset="-128"/>
              </a:rPr>
              <a:t>२०. सार्वजनिक हितसंरक्षणासाठी निर्देश देण्याचा केंद्र सरकारचा अधिकार : </a:t>
            </a:r>
            <a:endParaRPr lang="en-US" sz="22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केंद्र सरकारच्या सहकार विकासासंदर्भातील धोरणांची अंमलबजावणी, बहुराज्य सहकारी संस्थांचे कामकाज सहकारी तत्त्वानुसार तसेच सदस्यांच्या हितासाठी चालले असल्याचे निश्चित करण्यासाठी केंद्र सरकार विशिष्ट बहुराज्य सहकारी संस्था अथवा संस्था प्रवर्ग यांना आवश्यकतेनुसार वेळोवेळी निर्देश देऊ शकेल, ज्यांचे पालन करणे अशा संस्थांना बंधनकारक असेल.</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२१. संचालक मंडळाचे अधिग्रहण : </a:t>
            </a:r>
            <a:endParaRPr kumimoji="0" lang="en-US" sz="22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केंद्र सरकारच्या मते, एखाद्या बहुराज्य सहकारी संस्थेच्या संचालक मंडळाचे कामकाज संस्थेच्या पोटनियमाविरुद्ध, अनियमित तसेच सदस्यांच्या हिताला बाधा उत्पन्न करेल अशा प्रकारचे असेल, तसेच संचालक मंडळाद्वारे केंद्र सरकारद्वारे संस्थेला देण्यात आलेल्या विशिष्ट निर्देशांचे पालन करण्यात येत नसेल, तर अशा वेळी संस्था आणि संस्था सदस्य यांच्या हितसंरक्षणासाठी केंद्र सरकार संबंधित संचालक मंडळाला त्यांची बाजू मांडण्याची योग्य संधी देऊन अशा संचालक मंडळाला आपल्या पदावरून बाजूला करून संचालक मंडळाचे अधिग्रहण करू शकते व संचालक मंडळाच्या जागी एक अथवा अधिक प्रशासकांची नियुक्ती करू शकते.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57345" name="Rectangle 1"/>
          <p:cNvSpPr>
            <a:spLocks noChangeArrowheads="1"/>
          </p:cNvSpPr>
          <p:nvPr/>
        </p:nvSpPr>
        <p:spPr bwMode="auto">
          <a:xfrm>
            <a:off x="0" y="-5051"/>
            <a:ext cx="9144000" cy="67864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सहकारी संस्थांचे परिसमापन (विसर्जन)</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प्रास्ताविक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संस्था कायद्यानुसार स्थापन झालेल्या सहकारी संस्थेच्या आयुष्यातील शेवटची अवस्था म्हणजे अशा संस्थेचा कारभार गुंडाळणे किंवा तिचे विसर्जन करणे होय, यालाच संस्थेचे परिसमापन असे संबोधले जाते. सहकारी संस्थेचे परिसमापन ही एक प्रक्रिया असून यामध्ये सहकारी संस्थेच्या जिंदगी अथवा मालमत्तेची संस्था सभासद व धनको यांच्या हितासाठी व्यवस्था लावणे अभिप्रेत असते. सदर प्रक्रिया ही अवसायक अधिकारी ज्यालाच परिसमापक म्हटले जाते, याच्या अध्यक्षता व देखरेखीखाली पार पाडली जाते. </a:t>
            </a:r>
          </a:p>
          <a:p>
            <a:pPr marL="0" marR="0" lvl="0" indent="0" algn="just" defTabSz="914400" rtl="0" eaLnBrk="0" fontAlgn="base" latinLnBrk="0" hangingPunct="0">
              <a:lnSpc>
                <a:spcPct val="150000"/>
              </a:lnSpc>
              <a:spcBef>
                <a:spcPct val="0"/>
              </a:spcBef>
              <a:spcAft>
                <a:spcPct val="0"/>
              </a:spcAft>
              <a:buClrTx/>
              <a:buSzTx/>
              <a:buFontTx/>
              <a:buNone/>
              <a:tabLst/>
            </a:pPr>
            <a:r>
              <a:rPr lang="mr-IN"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 आपण सहकारी संस्थेच्या परिसमापन प्रक्रियेचा महाराष्ट्र सहकारी संस्था कायदा, १९६० अंतर्गत दिलेल्या तरतुदीनुसार आढावा घेणार आहोत. तसेच यासंदर्भात बहुराज्य सहकारी संस्था कायदा, २००२ अंतर्गत दिलेल्या तरतुदीसुद्धा पाहणार आहोत.</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58369" name="Rectangle 1"/>
          <p:cNvSpPr>
            <a:spLocks noChangeArrowheads="1"/>
          </p:cNvSpPr>
          <p:nvPr/>
        </p:nvSpPr>
        <p:spPr bwMode="auto">
          <a:xfrm>
            <a:off x="0" y="70770"/>
            <a:ext cx="9144000" cy="663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परिसमापकाची नियुक्ती आणि परिसमापन प्रक्रिया</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 (</a:t>
            </a:r>
            <a:r>
              <a:rPr kumimoji="0" lang="en-GB" sz="22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Appointment of Liquidator)</a:t>
            </a:r>
            <a:endParaRPr kumimoji="0" lang="mr-IN" sz="22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संस्थत कायदा, १९६० (कलम १०३) आणि बहुराज्य सहकारी संस्था कायदा, २००२ (कलम ८९) अंतर्गत सहकारी संस्था परिसमापक नियुक्ती संदर्भातील तरतुदी देण्यात आलेल्या आहेत. सदर कलमांचा एकत्रितरित्या विचार करता परिसमापक नियुक्ती आणि सहकारी संस्था परिसमापन प्रक्रिया आपण खालील प्रकारे पाहू शकतो.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एखाद्या सहकारी संस्थेच्या परिसमापनासाठी अंतरिम अथवा अंतिम आदेश देण्यात आला असेल तेव्हा निबंधक (बहुराज्य सहकारी संस्थांच्या बाबतीत केंद्रीय निबंधक) संबंधित संस्थेच्या परिसमापनासाठी, परिसमापक अथवा अवसायक म्हणून एखाद्या व्यक्तीची नेमणूक करून त्यासंदर्भातील त्याला देय वेतन निश्चित करू शकतो.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59393" name="Rectangle 1"/>
          <p:cNvSpPr>
            <a:spLocks noChangeArrowheads="1"/>
          </p:cNvSpPr>
          <p:nvPr/>
        </p:nvSpPr>
        <p:spPr bwMode="auto">
          <a:xfrm>
            <a:off x="0" y="64577"/>
            <a:ext cx="9144000" cy="67172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 परिसमापनासंदर्भातील अंतरिम आदेश देण्यात आल्यानंतरसंबंधित सहकारी संस्थेचे अधिकारी ज्या मालमत्ता, चीजवस्तू आणि कारवाईयोग्य 'दाव्यांवर संस्थेचा हक्क असेल किंवा ज्यांच्यावर तिचा हक्क असल्याचे आढळून येईल अशा सर्व गोष्टी तसेच संस्थेच्या व्यवसायसंबंधातील सर्व पुस्तके व इतर दस्तऐवज इत्यादींचा ताबा आणि नियंत्रण परिसमापकाच्या स्वाधीन करतील व त्यानंतर यापैकी कोणत्याही गोष्टी पाहणीसाठी संस्थेच्या अधिकारी वर्गास उपलब्ध राहणार नाहीत.</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सहकारी संस्थेच्या परिसमापनासंदर्भातील अंतरिम आदेश कायम करणार. अंतिम आदेश प्राप्त झाल्यानंतर संबंधित सहकारी संस्थेचे अधिकारी आपापली पदे सोडतील आणि संस्था समापनाचा आदेश अमलात असेपर्यंत त्यांना संस्थेसंदर्भातील आपल्या कोणत्याही अधिकारांचा वापर करता येणार नाही.</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परिसमापक म्हणून नेमण्यात आलेली व्यक्ती निबंधकाच्या अधीन राहून तिला सदर कायद्यान्वये प्राप्त असणाऱ्या सर्व अथवा आवश्यक अधिकारांचा वापर करेल. निबंधकाला कोणतेही कारण न देता नेमण्यात आलेल्या परिसमापक व्यक्तीला काढून टाकता येईल अथवा तिच्या बदली दुसऱ्या व्यक्तीला नेमता येईल.</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0417" name="Rectangle 1"/>
          <p:cNvSpPr>
            <a:spLocks noChangeArrowheads="1"/>
          </p:cNvSpPr>
          <p:nvPr/>
        </p:nvSpPr>
        <p:spPr bwMode="auto">
          <a:xfrm>
            <a:off x="0" y="265375"/>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परिसमापकाच्या नियुक्तीनंतर संस्थेची सर्व स्थावर मालमत्ता परिसमापकाकडे हस्तांतरित होईल, अशा मालमत्तेची परिसमापकाच्या पदाच्या नावाने नोंद बदल होतात संबंधित मालमत्ता व जमिनीवरील त्याचे हक्क परिपूर्ण होतील व अशा वेळी अमलात असलेल्या कोणत्याही कायद्यात काहीही अंतर्भूत असले तरी कोणत्याही न्यायालयात याला अशी मालमत्ता ताब्यातून काढून घेण्यात आली आहे.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सहकारी संस्था परिसमापनासंदर्भातील अंतरिम आदेश विलोपित अथवा रद्द करण्यात आला असल्यास परिसमापक म्हणून नेमण्यात आलेली व्यक्ती संस्थेची मालमत्ता चीजवस्तू, कारवाईयोग्य दावे, लेखापुस्तके तसेच इतर दस्तऐवज इत्यादी संस्थेच्या ज्या अधिकाऱ्यांनी तिच्या स्वाधीन केले होते त्या अधिकाऱ्यांच्या हवाली करेल, दरम्यानच्या काळात परिसमापकाने केलेली कृत्ये व कार्यवाही ही संबंधित सहकारी संस्थेवर बंधनकारक राहील व अशा संबंधित संस्थेचा अधिकारी अशी कार्यवाही ही पूर्ववर्ती कलमान्वये चालू ठेवेल.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17409" name="Rectangle 1"/>
          <p:cNvSpPr>
            <a:spLocks noChangeArrowheads="1"/>
          </p:cNvSpPr>
          <p:nvPr/>
        </p:nvSpPr>
        <p:spPr bwMode="auto">
          <a:xfrm>
            <a:off x="0" y="317055"/>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४. सहकारी पतसंरचना संस्था : </a:t>
            </a:r>
            <a:endParaRPr kumimoji="0" lang="en-US" sz="24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याचा अर्थ प्राथमिक सहकारी कृषी पतसंस्था, जिल्हा मध्यवर्ती सहकारी बँक किंवा राज्य सहकारी बँक असा आहे.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00B0F0"/>
                </a:solidFill>
                <a:latin typeface="Arial Unicode MS" pitchFamily="34" charset="-128"/>
                <a:ea typeface="Arial Unicode MS" pitchFamily="34" charset="-128"/>
                <a:cs typeface="Arial Unicode MS" pitchFamily="34" charset="-128"/>
              </a:rPr>
              <a:t>५. पीक संरक्षण संस्था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पीक संरक्षण संस्था म्हणजे पिके, बांधकामे, यंत्रसामग्री, शेतीची अवजारे, जमिनीवर पंपाने पाणी आणण्यासाठी वापरण्यात येणाऱ्या सामग्रीसारखी इतर सामग्री यांचे संरक्षण करणे हे उद्दिष्ट असलेली संस्था होय.</a:t>
            </a:r>
          </a:p>
          <a:p>
            <a:pPr indent="457200" algn="just" eaLnBrk="0" fontAlgn="base" hangingPunct="0">
              <a:lnSpc>
                <a:spcPct val="150000"/>
              </a:lnSpc>
              <a:spcBef>
                <a:spcPct val="0"/>
              </a:spcBef>
              <a:spcAft>
                <a:spcPct val="0"/>
              </a:spcAft>
            </a:pPr>
            <a:r>
              <a:rPr lang="mr-IN" sz="2400" b="1" dirty="0" smtClean="0">
                <a:solidFill>
                  <a:srgbClr val="00B0F0"/>
                </a:solidFill>
                <a:latin typeface="Arial Unicode MS" pitchFamily="34" charset="-128"/>
                <a:ea typeface="Arial Unicode MS" pitchFamily="34" charset="-128"/>
                <a:cs typeface="Arial Unicode MS" pitchFamily="34" charset="-128"/>
              </a:rPr>
              <a:t>६. कृषी संस्था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कृषी संस्था म्हणजे शेतीचे उत्पादन, रोजगार व उत्पन्न यात बाढ करण्याच्या आणि साधनसामग्रीचा अधिक चांगला उपयोग करण्याच्या उद्देशाने ज्या संस्थेत सदस्यांकडून जमिनी एकत्रित केल्या जातात व त्याची सर्व सदस्यांकडून संयुक्तपणे लागवड करण्यात येते ती संस्था असा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1441" name="Rectangle 1"/>
          <p:cNvSpPr>
            <a:spLocks noChangeArrowheads="1"/>
          </p:cNvSpPr>
          <p:nvPr/>
        </p:nvSpPr>
        <p:spPr bwMode="auto">
          <a:xfrm>
            <a:off x="0" y="-18574"/>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संस्था परिसमापन प्रक्रिया</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0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(Liquidation Process of a Co-operative Society)</a:t>
            </a:r>
            <a:endParaRPr kumimoji="0" lang="mr-IN" sz="20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राज्य स्तरावरील सहकारी संस्था अथवा बहुराज्य सहकारी संस्थेच्या बाबतीत परिसमापन प्रक्रिया खालील टप्प्यातून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राज्य स्तरावरील सहकारी संस्था निबंधक अथवा केंद्रीय निबंधक यांच्याद्वारेयोग्य त्या कायदेशीर आधारावर संस्थेला आपली बाजू मांडण्याची पुरेशी संधी दिल्यानंतर सहकारी संस्थेच्या परिसमापनाचा आदेश दिला जातो.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संस्थेच्या परिसमापनासाठी निबंधकाद्वारे अवसायक अथवा परिसमापकाची आदेशान्वये नियुक्ती 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अवसायक अथवा परिसमापक संबंधित सहकारी संस्थेच्या व्यवस्थापकीय समितीचा ताबा घेतो.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अवसायक त्रैमासिक आधारावर विसर्जित होणाऱ्या सरकारी संस्थेच्या परिसमापन प्रक्रियेच्या प्रगती संदर्भातील अहवाल निबंधकाला सादर करतो.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सहकारी संस्था परिसमापन प्रक्रिया पूर्ततेनंतर संबंधित सहकारी संस्थेचे अस्तित्व संपुष्टात येते.</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2465" name="Rectangle 1"/>
          <p:cNvSpPr>
            <a:spLocks noChangeArrowheads="1"/>
          </p:cNvSpPr>
          <p:nvPr/>
        </p:nvSpPr>
        <p:spPr bwMode="auto">
          <a:xfrm>
            <a:off x="0" y="4509"/>
            <a:ext cx="9144000" cy="66248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परिसमापकाचे अधिकार आणि कर्तव्ये</a:t>
            </a:r>
            <a:endParaRPr kumimoji="0" lang="en-US" sz="28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35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(Rights and Duties of Liquidator)</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(कलम १०५) आणि बहुराज्य सहकारी संस्था कायदा, २००२ (कलम ९०) अंतर्गत सहकारी संस्थेच्या परिसमापकाला प्राप्त असणारे अधिकार नमूद करण्यात आलेले आहेत</a:t>
            </a:r>
            <a:r>
              <a:rPr lang="en-US" sz="2350" dirty="0" smtClean="0">
                <a:latin typeface="Arial Unicode MS" pitchFamily="34" charset="-128"/>
                <a:ea typeface="Arial Unicode MS" pitchFamily="34" charset="-128"/>
                <a:cs typeface="Arial Unicode MS" pitchFamily="34" charset="-128"/>
              </a:rPr>
              <a:t>. </a:t>
            </a:r>
            <a:r>
              <a:rPr kumimoji="0" lang="mr-IN" sz="23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परिसमापकाला प्राप्त असणारे अधिकार आणि त्याची कर्तव्ये खालीलप्रमाणे –</a:t>
            </a:r>
            <a:endParaRPr kumimoji="0" lang="en-US" sz="23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परिसमापन होणाऱ्या सहकारी संस्थेतर्फे कोणताही वाद व इतर दिवाणी किंवा फौजदारी स्वरूपाची कायदेशीर कार्यवाही आपल्या पदाच्या नावाने चालविणे, </a:t>
            </a:r>
            <a:endParaRPr kumimoji="0" lang="en-US" sz="23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विसर्जित होणाऱ्या सहकारी संस्थेचे परिसमापन फायदेशीर रीतीने करण्यासाठी आवश्यक असेल इतक्या काळापर्यंत संबंधित संस्थेचे कामकाज चालविणे.</a:t>
            </a:r>
            <a:endParaRPr kumimoji="0" lang="mr-IN" sz="235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63489" name="Rectangle 1"/>
          <p:cNvSpPr>
            <a:spLocks noChangeArrowheads="1"/>
          </p:cNvSpPr>
          <p:nvPr/>
        </p:nvSpPr>
        <p:spPr bwMode="auto">
          <a:xfrm>
            <a:off x="0" y="0"/>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संबंधित सहकारी संस्थेची स्थावर व जंगम मालमत्ता आणि कारवाईयोग्य दावे संपूर्णतः किंवा त्यांचा कोणताही भाग कोणत्याही व्यक्तीला किंवा कंपनीला हस्तांतरित करण्याचा किंवा भागशः विकण्याचा किंवा जाहीर लिलाव करून किंवा खाजगी कराराद्वारे विकण्याचा अधिकार यामध्ये विसर्जित होणार या संस्थेच्या उद्दिष्टांसारखेच उद्दिष्ट असणाऱ्या अथवा धंदा करणाऱ्या संस्था अथवा शासकीय उपक्रमांकडे बाजारभावानुसार मूल्यांकन केलेल्या मालमत्तेची विक्री करून तिथे हस्तांतरण करणे किंवा अशी मालमत्ता निबंधकाच्या पूर्व मान्यतेने अन्य संस्थांना किंवा शासकीय उपक्रमांना भाडेपट्ट्याने देण्याच्या अधिकाराचासुद्धा समावेश होतो.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सहकारी संस्थेच्या मालमत्तेच्या तारणावर आवश्यक असेल तितका पैसा उभा करणे.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परिसमापन होणाऱ्या संस्थेविरुद्ध असणाऱ्या सर्व दाव्यांची चौकशी करून त्यातून निर्मित होणाऱ्या प्राथमिक देयतेच्या (परतफेडीच्या) प्रश्नांवर निर्णय घेणे आणि कोणत्याही एका किंवा अनेक वर्गातील धनकोंची देणी पूर्णपणे किंवा देय कर्ज रकमेच्या प्रमाणात परत करणे व शिल्लक राहिलेली रक्कम निबंधक जो दर ठरविल त्या दराने व्याज प्राप्तीच्या या उद्देशाने कामी लावणे.</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परिसमापन होणाऱ्या सहकारी संस्थेचे धनको किंवा असा दावा करणाऱ्या व्यक्ती किंवा ज्या विद्यमान किंवा भविष्यकालीन दाव्याबद्दल संस्था जबाबदार असेल अशा दाव्याशी संबंधित व्यक्तींबरोबर तडजोड करणे किंवा त्यासंदर्भात व्यवस्था करणे.</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4513" name="Rectangle 1"/>
          <p:cNvSpPr>
            <a:spLocks noChangeArrowheads="1"/>
          </p:cNvSpPr>
          <p:nvPr/>
        </p:nvSpPr>
        <p:spPr bwMode="auto">
          <a:xfrm>
            <a:off x="0" y="0"/>
            <a:ext cx="91440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परिसमापन होणाऱ्या सहकारी संस्थेची सर्व येणी त्यासंदर्भातील असणाऱ्या मागण्या, ॠणे, दायित्वे व त्याच्याशी संबंधित असणाऱ्या व्यक्ती व मालमत्ता यांच्यासंदर्भात उद्भवणाऱ्या बाबतीत तडजोड करणे, संस्थेच्या येणी फेडीसाठी तारण घेणे व या बाबतीत ऋणमुक्ती देणे.</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परिसमापन होणाऱ्या सहकारी संस्थेचे सदस्य व अधिकारी ज्यामध्ये माजी, मृत, नामनिर्देशित व्यक्ती, त्यांचे वारस किंवा कायदेशीर प्रतिनिधी अशा सर्वांचा समावेश होतो, यांना आपली बाजू मांडण्याची संधी देऊन त्यांच्याकडून संस्थेच्या मालमत्तेच्या संदर्भात येणे असणारे अंशदान व ऋण यासंदर्भातील रकमेची वेळोवेळी निश्चिती करणे.</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सहकारी संस्थेचे असलेले येणे वसूल करण्यासंदर्भात कायद्यातील कलम ९८ अंतर्गत मागण्या पाठविणे.</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सहकारी संस्थेच्या परिसमापन प्रक्रियेत निर्माण झालेला कोणताही विवाद निर्णयासाठी सहकारी न्यायालयाकडे निर्देशित करणे किंवा करविणे.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संस्था अवसायन अथवा परिसमापन संदर्भात येणारा खर्च कोणत्या व्यक्तींनी किती प्रमाणात सोसला पाहिजे ते ठरविणे.</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१२. धनकोनी आपली ऋणे व दावे सिद्ध करण्यासंदर्भातील मुदत ठरविणे.</a:t>
            </a:r>
            <a:endParaRPr kumimoji="0" lang="mr-IN"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65537" name="Rectangle 1"/>
          <p:cNvSpPr>
            <a:spLocks noChangeArrowheads="1"/>
          </p:cNvSpPr>
          <p:nvPr/>
        </p:nvSpPr>
        <p:spPr bwMode="auto">
          <a:xfrm>
            <a:off x="0" y="35876"/>
            <a:ext cx="9144000" cy="68221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१३. दिवाणी प्रक्रिया संहिता, १९०८ नुसार दिवाणी न्यायालयाच्या बाबतीत ज्या उपाययोजनांची व पद्धतीची तरतूद केली आहे</a:t>
            </a:r>
            <a:r>
              <a:rPr kumimoji="0" lang="en-US"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त्यांच्याद्वारे साक्षीदारांना समन्स काढून बोलाविणे व त्यांना हजर राहण्यास भाग पाडणे व संस्थेच्या मालकीची किंवा तिच्या ताब्यात असलेली कोणतीही पुस्तके, लेखे, दस्तऐवज, रोखे, रोख रक्कम किंवा इतर मालमत्ता प्रस्तुत करण्यात भाग पाडणे.</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१४. सहकारी संस्थेच्या परिसमापनासाठी आवश्यक असतील त्या सर्व कृतीकरणे आणि अशा संस्थेच्या नावाने व वतीने सर्व करार, पावत्या व इतर दस्तऐवज करून देणे.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१५. परिसमापन होणाऱ्या सहकारी संस्थेची पुनर्रचना करणे शक्य आहे असे वाटत असल्यास निबंधकाच्या पूर्व मान्यतेने कायद्यातील कलम १९ अंतर्गत आवश्यक असेल ती उपाययोजना करणे.</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१६. महाराष्ट्र सहकारी संस्था कायदा, १९६० कलम १०८ अंतर्गत नमूद केल्यानुसार परिसमापक त्याला निर्देशित करण्यात येईल त्या त्या वेळी आणि प्रतिवर्षी कमीतकमी दोन वेळेला परिसमापक म्हणून त्याला मिळालेल्या आणि त्याने दिलेल्या रकमांचा लेखी हिशेब विहित केलेल्या नमुन्यात निबंधकाकडे सादर करेल. </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6561" name="Rectangle 1"/>
          <p:cNvSpPr>
            <a:spLocks noChangeArrowheads="1"/>
          </p:cNvSpPr>
          <p:nvPr/>
        </p:nvSpPr>
        <p:spPr bwMode="auto">
          <a:xfrm>
            <a:off x="0" y="872491"/>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मालमत्ता व निधी व्यवस्थापन </a:t>
            </a:r>
            <a:endParaRPr kumimoji="0" lang="en-US" sz="28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accent3">
                    <a:lumMod val="75000"/>
                  </a:schemeClr>
                </a:solidFill>
                <a:effectLst/>
                <a:latin typeface="Times New Roman" pitchFamily="18" charset="0"/>
                <a:ea typeface="Arial Unicode MS" pitchFamily="34" charset="-128"/>
                <a:cs typeface="Times New Roman" pitchFamily="18" charset="0"/>
              </a:rPr>
              <a:t>(Assets and Funds Management)</a:t>
            </a:r>
            <a:endParaRPr kumimoji="0" lang="en-US" sz="2400" b="0"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निधी व्यवस्थापन हा मालमत्ता व्यवस्थापन या संकल्पनेचाच एक भाग आहे. निधी या संकल्पनेत संस्थेकडील रोख रक्कम, संस्थेचे खेळते भांडवल तसेच संस्थेने केलेल्या गुंतवणुकी यांचा समावेश होतो. संस्थेच्या अल्प ते दीर्घकालीन दायित्वाची वेळच्या वेळी पूर्तता करणे तसेच संस्थेची मालमत्ता व नफा क्षमता यात वाढ करणे या उद्देशाने निधीचा करण्यात येणारा वापर व गुंतवणूक यांचा निधी व्यवस्थापन या संकल्पनेत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1025" name="Rectangle 1"/>
          <p:cNvSpPr>
            <a:spLocks noChangeArrowheads="1"/>
          </p:cNvSpPr>
          <p:nvPr/>
        </p:nvSpPr>
        <p:spPr bwMode="auto">
          <a:xfrm>
            <a:off x="0" y="115313"/>
            <a:ext cx="91440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सहकारी संस्थांच्या मालमत्ता व निधी व्यवस्थापनासंदर्भातील तरतुदी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0000"/>
                </a:solidFill>
                <a:effectLst/>
                <a:latin typeface="Times New Roman" pitchFamily="18" charset="0"/>
                <a:ea typeface="Arial Unicode MS" pitchFamily="34" charset="-128"/>
                <a:cs typeface="Mangal" pitchFamily="18" charset="0"/>
              </a:rPr>
              <a:t>(</a:t>
            </a:r>
            <a:r>
              <a:rPr kumimoji="0" lang="en-GB" sz="22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Legal provisions regarding Assets and Fund Management of Co operatives)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संस्थेचे दीर्घकालीन अस्तित्व आणि यश हे परिणामकारक मालमत्ता व निधी व्यवस्थापन यावर अवलंबून असते. या अनुषंगाने महाराष्ट्र सहकारी संस्था कायदा, १९६० - प्रकरण सहा (कलम ६४ ते कलम ७१), महाराष्ट्र सहकारी संस्था नियम, १९६१ आणि बहुराज्य सहकारी संस्था कायदा, २००२ - प्रकरण सात (कलम ६७ ते कलम ७१) अंतर्गत सहकारी संस्थांच्या मालमत्ता व निधी व्यवस्थापन या संदर्भातील तरतुदी आणि नियम देण्यात आलेले आहेत.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सदर तरतुदी व नियम आपण पुढीलप्रमाणे पाहू शकतो.</a:t>
            </a:r>
            <a:endParaRPr kumimoji="0" lang="mr-IN" sz="24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1681" name="Rectangle 1"/>
          <p:cNvSpPr>
            <a:spLocks noChangeArrowheads="1"/>
          </p:cNvSpPr>
          <p:nvPr/>
        </p:nvSpPr>
        <p:spPr bwMode="auto">
          <a:xfrm>
            <a:off x="0" y="50791"/>
            <a:ext cx="9144000" cy="67864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(अ) निधींची विभागणी (</a:t>
            </a:r>
            <a:r>
              <a:rPr kumimoji="0" lang="en-GB"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Division of Funds) : </a:t>
            </a:r>
            <a:endParaRPr kumimoji="0" lang="en-US" sz="26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कलम ६४ नुसार विहित पद्धतीने निर्मित लाभांश समानीकरण निधी किंवा अधिलाभांश निधी किंवा सहकारी संस्थेचा निव्वळ नफा याव्यतिरिक्त निधीचा कोणताही भाग अधिलाभांश म्हणून किंवा लाभांश म्हणून संस्थेच्या सदस्यांना देता येणार नाही किंवा इतर प्रकारे त्याची सदस्यांमध्ये वाटणी करता येणार नाही. मात्र संस्था सदस्यास त्यांनी संस्थेसाठी केलेल्या कोणत्याही सेवेबद्दल पोट नियमानुसार निश्चित करण्यात आलेल्या प्रमाणात मानधन अथवा वेतन देता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बहुराज्य सहकारी संस्था कायदा कलम ६२ नुसार बहुराज्य सहकारी संस्थेचा निव्वळ नफा वगळता इतर कोणत्याही निधीची विभागणी ही लाभांश अथवा अधिलाभांश अथवा इतर मार्गाने सदस्यांमध्ये वाटप करण्यासाठी करता येणार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72705" name="Rectangle 1"/>
          <p:cNvSpPr>
            <a:spLocks noChangeArrowheads="1"/>
          </p:cNvSpPr>
          <p:nvPr/>
        </p:nvSpPr>
        <p:spPr bwMode="auto">
          <a:xfrm>
            <a:off x="0" y="65871"/>
            <a:ext cx="9144000" cy="66595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(ब) नफा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Profit)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GB" sz="11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संस्था विहित पद्धतीने आपली वार्षिक वित्तीय विवरणपत्रे तयार करतील तसेच विहित रीतीने निव्वळ नफा किंवा तोटा याचा हिशेब काढतील.</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सहकारी संस्थेला आपल्या निव्वळ नफ्याचा उपयोग राखीव निधी किंवा इतर कोणत्याही निधीत योगदान देण्यासाठी, सदस्यांना त्यांच्या भागांवर लाभांश देण्यासाठी, सदस्य असणाऱ्या व नसणाऱ्या व्यक्तींकडून संस्थेला व्यवहारात मिळालेल्या साहाय्याबद्दल त्यांना अभिलाभांश देण्यासाठी, त्यांना मानधन देण्यासाठी तसेच संस्थेच्या पोटनियमात निर्दिष्ट करण्यात आलेल्या कोणत्याही प्रयोजनासाठी करता येईल. मात्र असा वापर संस्थेच्या वार्षिक सर्वसाधारण सभेने मान्यता दिल्याशिवाय तसेच संबंधित कायदे, नियम आणि संस्थेचे पोटनियम यांच्याशी सुसंगत असल्याशिवाय करता येणार नाही.</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73729" name="Rectangle 1"/>
          <p:cNvSpPr>
            <a:spLocks noChangeArrowheads="1"/>
          </p:cNvSpPr>
          <p:nvPr/>
        </p:nvSpPr>
        <p:spPr bwMode="auto">
          <a:xfrm>
            <a:off x="0" y="43726"/>
            <a:ext cx="9144000" cy="65094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(क) राखीव निधी (</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Reserve Fund)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05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कलम ६६ अंतर्गत राखीव निधी संदर्भातीत तरतुदी देण्यात आलेल्या आहेत. त्या खालीलप्रमाणे :</a:t>
            </a:r>
            <a:endParaRPr kumimoji="0" lang="en-US" sz="22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ज्या सहकारी संस्थेला आपल्या व्यवहारातून नफा मिळतो किंवा मिळू शकतो अशी प्रत्येक संस्था राखीव निधी ठेवेल.</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प्रत्येक सहकारी संस्था प्रतिवर्षी आपल्या निव्वळ नफ्याचा किमान एक चतुर्थांश भाग राखीव निधीला हस्तांतरित करेल, अशा राखीव निधीचा उपयोग या बाबतीत निर्मित नियमांच्या अधीनतेने संस्थेच्या व्यवसायासाठी करता येईल किंवा तो राज्य शासनाच्या सर्वसाधारण किंवा विशेष आदेशान्वये कलम ७० मधील तरतुदींच्या अधीन राहून गुंतविता येईल किंवा राज्य शासनाच्या पूर्वमंजुरीने अंशतः त्याचा उपयोग सदर कायद्याच्या उद्दिष्टांना ज्यायोगे चालना देता येईल अशा एखाद्या सार्वजनिक उपक्रमासाठी किंवा राज्याच्या किंवा स्थानिक हिताच्या एखाद्या प्रयोजनासाठी करता येईल.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18434" name="Rectangle 2"/>
          <p:cNvSpPr>
            <a:spLocks noChangeArrowheads="1"/>
          </p:cNvSpPr>
          <p:nvPr/>
        </p:nvSpPr>
        <p:spPr bwMode="auto">
          <a:xfrm>
            <a:off x="0" y="98698"/>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00B0F0"/>
                </a:solidFill>
                <a:latin typeface="Arial Unicode MS" pitchFamily="34" charset="-128"/>
                <a:ea typeface="Arial Unicode MS" pitchFamily="34" charset="-128"/>
                <a:cs typeface="Arial Unicode MS" pitchFamily="34" charset="-128"/>
              </a:rPr>
              <a:t>७. सर्वसाधारण संस्था :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याचा अर्थ या कलमाच्या इतर खंडाद्वारे व्याख्या करण्यात आलेल्या संस्थांच्या वर्गापैकी कोणत्याही वर्गात न मोडणारी संस्था असा आहे.</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00B0F0"/>
                </a:solidFill>
                <a:latin typeface="Arial Unicode MS" pitchFamily="34" charset="-128"/>
                <a:ea typeface="Arial Unicode MS" pitchFamily="34" charset="-128"/>
                <a:cs typeface="Arial Unicode MS" pitchFamily="34" charset="-128"/>
              </a:rPr>
              <a:t>८. गृहनिर्माण संस्था :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आपल्या सदस्यांना गृहनिर्माणासाठी खुले भूखंड, राहण्याची घरे किंवा सदनिका यांची तरतूद करणे किंवा जर घरांसाठी खुले भूखंड, राहण्याची घरे किंवा सदनिका अगोदरचे संपादन करण्यात आल्या असतील तर आपल्या सदस्यांना सर्वसामान्य सुखसोई व सेवा पुरविणे, हे ज्या संस्थेचे उद्दिष्ट असेल अशी संस्था म्हणजे गृहनिर्माण संस्था होय.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400" b="1" dirty="0" smtClean="0">
                <a:solidFill>
                  <a:srgbClr val="00B0F0"/>
                </a:solidFill>
                <a:latin typeface="Arial Unicode MS" pitchFamily="34" charset="-128"/>
                <a:ea typeface="Arial Unicode MS" pitchFamily="34" charset="-128"/>
                <a:cs typeface="Arial Unicode MS" pitchFamily="34" charset="-128"/>
              </a:rPr>
              <a:t>९. उद्धरण सिंचन संस्था :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संस्थेचे उद्दिष्ट आपल्या सिंचनासाठी किंवा अन्य कारणासाठी यांत्रिक शक्तीद्वारे किंवा अन्यथा पाणीपुरवठ्याची तरतूद करणे हे असेल अशी संस्था म्हणजे उद्धरण सिंचन संस्था होय.</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74753" name="Rectangle 1"/>
          <p:cNvSpPr>
            <a:spLocks noChangeArrowheads="1"/>
          </p:cNvSpPr>
          <p:nvPr/>
        </p:nvSpPr>
        <p:spPr bwMode="auto">
          <a:xfrm>
            <a:off x="0" y="126876"/>
            <a:ext cx="9144000" cy="65787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(ड) लाभांश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Dividend) : </a:t>
            </a:r>
          </a:p>
          <a:p>
            <a:pPr marL="0" marR="0" lvl="0" indent="0" algn="just" defTabSz="914400" rtl="0" eaLnBrk="1" fontAlgn="base" latinLnBrk="0" hangingPunct="1">
              <a:lnSpc>
                <a:spcPct val="150000"/>
              </a:lnSpc>
              <a:spcBef>
                <a:spcPct val="0"/>
              </a:spcBef>
              <a:spcAft>
                <a:spcPct val="0"/>
              </a:spcAft>
              <a:buClrTx/>
              <a:buSzTx/>
              <a:buFontTx/>
              <a:buNone/>
              <a:tabLst/>
            </a:pPr>
            <a:r>
              <a:rPr lang="en-GB" sz="2300" dirty="0" smtClean="0">
                <a:latin typeface="Arial Unicode MS" pitchFamily="34" charset="-128"/>
                <a:ea typeface="Arial Unicode MS" pitchFamily="34" charset="-128"/>
                <a:cs typeface="Arial Unicode MS" pitchFamily="34" charset="-128"/>
              </a:rPr>
              <a:t>	</a:t>
            </a:r>
            <a:r>
              <a:rPr kumimoji="0" lang="mr-IN" sz="23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लाभांश म्हणजे संस्थेने तिच्या सदस्याला त्याने संस्थेतील धारण केलेल्या समभागांच्या प्रमाणात दिलेला नफ्यातील हिस्सा होय. महाराष्ट्र सहकारी संस्था कायदा, १९६२ कलम ६७ अंतर्गत लाभांश संदर्भात दिलेल्या तरतुदी खालीलप्रमाणे </a:t>
            </a:r>
            <a:endParaRPr kumimoji="0" lang="en-US" sz="2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कोणतीही सहकारी संस्था निबंधकाच्या पूर्वमंजुरीखेरीज आपल्या सदस्यांना १५ टक्क्यांपेक्षा अधिक दराने लाभांश देणार नाही. </a:t>
            </a:r>
            <a:endParaRPr kumimoji="0" lang="en-US" sz="23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प्राथमिक सहकारी कृषी पतसंस्था, रिझर्व्ह बँकेने निर्दिष्ट केलेल्या निकषांना अनुसरून तसेच निबंधकाने दिलेल्या मार्गदर्शक तत्त्वानुसार तिच्या सदस्यांना लाभांश देईल.</a:t>
            </a:r>
            <a:endParaRPr kumimoji="0" lang="en-US" sz="23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महाराष्ट्र सहकारी संस्था नियम, १९६१ नियम ५२ नुसार कोणत्याही सहकारी संस्थेला तिच्या संचालक समितीने शिफारस केलेल्या दरापेक्षा जास्त दराने लाभांश जाहीर करता येणार नाही.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75777" name="Rectangle 1"/>
          <p:cNvSpPr>
            <a:spLocks noChangeArrowheads="1"/>
          </p:cNvSpPr>
          <p:nvPr/>
        </p:nvSpPr>
        <p:spPr bwMode="auto">
          <a:xfrm>
            <a:off x="0" y="66556"/>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(इ) सामाजिक उपक्रमांवरील खर्च (</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Expenses on Social Activities) : </a:t>
            </a:r>
            <a:endParaRPr lang="en-US" sz="2400" dirty="0" smtClean="0">
              <a:solidFill>
                <a:srgbClr val="0070C0"/>
              </a:solidFill>
              <a:latin typeface="Arial" pitchFamily="34" charset="0"/>
              <a:cs typeface="Arial" pitchFamily="34" charset="0"/>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कलम ६९ अंतर्गत सहकारी संस्थेने सामाजिक उपक्रमांवर करावयाच्या खर्चाबाबतीतील तरतूद स्पष्ट केलेली आहे. सदर तरतुदीनुसार सहकारी संस्था कलम ६६ नुसार राखीव निधीसाठी आणि कलम २१ अ नुसार सहकार शिक्षण व प्रशिक्षण यासाठी निधीची तरतूद केल्यानंतर आपल्या निव्वळ नफ्याच्या वीस टक्क्यांहून अधिक नाही इतकी रक्कम बाजूला काढून ठेवू शकेल आणि या बाबतीत राज्य शासनाद्वारे वेळोवेळी अधिसूचित अशा संघीय संस्थेची मान्यता घेऊन अशा संपूर्ण रकमेचा किंवा तिच्या भागाचा उपयोग कोणत्याही सहकारी उपक्रमासाठी किंवा धर्मादाय दाननिधी कायदा, १८९० कलम २ अंतर्गत कोणत्याही धर्मादाय प्रयोजनासाठी किंवा इतर कोणत्याही सार्वजनिक प्रयोजनासाठी अंशदान देण्यासाठी करू शकेल.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76801" name="Rectangle 1"/>
          <p:cNvSpPr>
            <a:spLocks noChangeArrowheads="1"/>
          </p:cNvSpPr>
          <p:nvPr/>
        </p:nvSpPr>
        <p:spPr bwMode="auto">
          <a:xfrm>
            <a:off x="0" y="108257"/>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(फ) निधीची गुंतवणूक (</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Investment of Funds)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कलम ७० नुसार सहकारी संस्था आपले निधी पुढीलपैकी एका किंवा अनेक ठिकाणी गुंतवू शकतात.</a:t>
            </a:r>
            <a:endParaRPr kumimoji="0" lang="en-US" sz="22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लेखापरीक्षेत लागोपाठ तीन वर्ष 'अ' वर्ग मिळालेली जिल्हा मध्यवर्ती सहकारी बँक किंवा राज्य सहकारी बँक</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भारतीय विश्वस्त व्यवस्था कायदा, १८८२ कलम २० मध्ये निर्दिष्ट रोख्यांपैकी कोणत्याही रोख्यात केलेल्या</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मर्यादित दायित्व असलेल्या किंवा त्याच वर्गात मोडणाऱ्या अन्य कोणत्याही संस्थेने काढलेल्या समभागात किंवा रोख्यात किंवा ऋणपत्रात</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राज्य शासनाने नियमाद्वारे किंवा सर्वसाधारण अथवा विशेष आदेशाद्वारे परवानगी दिलेल्या इतर कोणत्याही गुंतवणूक साधनात.</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5" name="Rectangle 4"/>
          <p:cNvSpPr/>
          <p:nvPr/>
        </p:nvSpPr>
        <p:spPr>
          <a:xfrm>
            <a:off x="1163058" y="2967335"/>
            <a:ext cx="6817892" cy="923330"/>
          </a:xfrm>
          <a:prstGeom prst="rect">
            <a:avLst/>
          </a:prstGeom>
          <a:noFill/>
        </p:spPr>
        <p:txBody>
          <a:bodyPr wrap="none" lIns="91440" tIns="45720" rIns="91440" bIns="45720">
            <a:spAutoFit/>
          </a:bodyPr>
          <a:lstStyle/>
          <a:p>
            <a:pPr algn="ct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Any questions ?</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19457" name="Rectangle 1"/>
          <p:cNvSpPr>
            <a:spLocks noChangeArrowheads="1"/>
          </p:cNvSpPr>
          <p:nvPr/>
        </p:nvSpPr>
        <p:spPr bwMode="auto">
          <a:xfrm>
            <a:off x="0" y="221441"/>
            <a:ext cx="9144000" cy="62555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१०. संस्करण संस्था : </a:t>
            </a:r>
            <a:endParaRPr kumimoji="0" lang="en-US" sz="26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याचा अर्थ</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मालावर संस्करण करणे</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ज्या संस्थेचे उद्दिष्ट आहे अशी संस्था असा होय.</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B0F0"/>
                </a:solidFill>
                <a:latin typeface="Arial Unicode MS" pitchFamily="34" charset="-128"/>
                <a:ea typeface="Arial Unicode MS" pitchFamily="34" charset="-128"/>
                <a:cs typeface="Arial Unicode MS" pitchFamily="34" charset="-128"/>
              </a:rPr>
              <a:t>११. उत्पादकांची संस्था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उत्पादकांची संस्था म्हणजे मालाचे उत्पादन करणे व त्याचा विनियोग करणे किंवा आपल्या सदस्यांचे श्रम सामुदायिकपणे कामी लावणे हे ज्या संस्थेचे उद्दिष्ट आहे अशी संस्था होय.</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१२. साधन संस्था :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आपल्या सदस्यांसाठी त्यांना आवश्यक असलेले कर्ज</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 किंवा सेवा प्राप्त करून हे ज्या संस्थेचे उद्दिष्ट आहे अशी संस्था होय.</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20481" name="Rectangle 1"/>
          <p:cNvSpPr>
            <a:spLocks noChangeArrowheads="1"/>
          </p:cNvSpPr>
          <p:nvPr/>
        </p:nvSpPr>
        <p:spPr bwMode="auto">
          <a:xfrm>
            <a:off x="0" y="302454"/>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१३. मर्यादित दायित्व असलेली संस्था : </a:t>
            </a:r>
            <a:endParaRPr kumimoji="0" lang="en-US" sz="26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संस्थेच्या सदस्यांचे दायित्व तिच्या उपविधीनुसार मर्यादित करण्यात आलेले आहे अशी संस्था म्हणजे मर्यादित दायित्व असलेली संस्था होय.</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B0F0"/>
                </a:solidFill>
                <a:latin typeface="Arial Unicode MS" pitchFamily="34" charset="-128"/>
                <a:ea typeface="Arial Unicode MS" pitchFamily="34" charset="-128"/>
                <a:cs typeface="Arial Unicode MS" pitchFamily="34" charset="-128"/>
              </a:rPr>
              <a:t>१४. अमर्यादित दायित्व असलेली संस्था :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संस्थेचे सदस्य तिचे विसर्जन</a:t>
            </a: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झाल्याने तिच्यावर बोजाबद्दल व बोजाच्या संबंधात आणि संस्थेच्या मत्तेतील कोणत्याही तुटीसाठी अंशदान देण्यास संयुक्तपणे व पृथकपणे जबाबदार असतील ती संस्था म्हणजे अमर्यादित दायित्व असलेली संस्था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21505" name="Rectangle 1"/>
          <p:cNvSpPr>
            <a:spLocks noChangeArrowheads="1"/>
          </p:cNvSpPr>
          <p:nvPr/>
        </p:nvSpPr>
        <p:spPr bwMode="auto">
          <a:xfrm>
            <a:off x="0" y="-2978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सहकारी संस्था नोंदणी (</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Registration)</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महाराष्ट्रात सहकारी संस्थांची नोंदणी सहकारी संस्था कायदा</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१९६० नुसार करावी लागते.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सहकारी कायद्यानुसार सभासद होण्यास पात्र असणाऱ्या संस्थेच्या कार्यक्षेत्रात निवास असणाऱ्या तसेच सहकारी चळवळीचा उद्देश आणि विकास याबाबत आदर असणाऱ्या किमान दहा व्यक्ती नोंदणीसाठी एकत्र आल्या पाहिजेत. तसेच अशा व्यक्ती एका कुटुंबातील असू नयेत.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अमर्यादित जबाबदारी असणाऱ्या संस्थेची नोंदणी जेव्हा तिचे सर्व सभासद एकाच खेड्यातील</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शहारातील अथवा ग्राम समूहात राहणारे असतील अशा वेळीच केली जाईल.</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संघीय स्वरूपाच्या संस्थेच्या बाबतीत किमान ५ संस्था सभासद असतील तरच तिची नोंदणी केली जाईल.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संस्था प्रकारानुसार संस्थेच्या नावाच्या शेवटी तिचे दायित्व प्रदर्शित करणारा मर्यादित अथवा अमर्यादित हा शब्द वापरावा लागेल.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810</TotalTime>
  <Words>4952</Words>
  <Application>Microsoft Office PowerPoint</Application>
  <PresentationFormat>On-screen Show (4:3)</PresentationFormat>
  <Paragraphs>494</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129</cp:revision>
  <dcterms:created xsi:type="dcterms:W3CDTF">2006-08-16T00:00:00Z</dcterms:created>
  <dcterms:modified xsi:type="dcterms:W3CDTF">2021-07-21T13:30:12Z</dcterms:modified>
</cp:coreProperties>
</file>