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4"/>
  </p:notesMasterIdLst>
  <p:sldIdLst>
    <p:sldId id="256" r:id="rId2"/>
    <p:sldId id="257" r:id="rId3"/>
    <p:sldId id="258" r:id="rId4"/>
    <p:sldId id="259" r:id="rId5"/>
    <p:sldId id="261"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vaOODJSzwTTu2Tp8uLMGZA==" hashData="cFU625ElEDxRIYaKcSKeqHDzr40="/>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3333FF"/>
    <a:srgbClr val="CC3399"/>
    <a:srgbClr val="FF9933"/>
    <a:srgbClr val="CC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45" autoAdjust="0"/>
    <p:restoredTop sz="94574" autoAdjust="0"/>
  </p:normalViewPr>
  <p:slideViewPr>
    <p:cSldViewPr>
      <p:cViewPr varScale="1">
        <p:scale>
          <a:sx n="47" d="100"/>
          <a:sy n="47" d="100"/>
        </p:scale>
        <p:origin x="-1286" y="-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8EF77F-B007-4A4E-9913-3BEE0605C009}" type="datetimeFigureOut">
              <a:rPr lang="en-US" smtClean="0"/>
              <a:pPr/>
              <a:t>7/20/2021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3CA58B-E2D8-4D00-8CCA-2DAC8075F86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32B4ACAE-F320-4650-964E-639C8BB3A993}" type="datetime1">
              <a:rPr lang="en-US" smtClean="0"/>
              <a:pPr/>
              <a:t>7/20/2021</a:t>
            </a:fld>
            <a:endParaRPr lang="en-US"/>
          </a:p>
        </p:txBody>
      </p:sp>
      <p:sp>
        <p:nvSpPr>
          <p:cNvPr id="17" name="Footer Placeholder 16"/>
          <p:cNvSpPr>
            <a:spLocks noGrp="1"/>
          </p:cNvSpPr>
          <p:nvPr>
            <p:ph type="ftr" sz="quarter" idx="11"/>
          </p:nvPr>
        </p:nvSpPr>
        <p:spPr/>
        <p:txBody>
          <a:bodyPr/>
          <a:lstStyle/>
          <a:p>
            <a:r>
              <a:rPr lang="en-US" smtClean="0"/>
              <a:t>Prof.  Mahadev Kamble, Bhogawati Mahavidyalaya,Kurukali.</a:t>
            </a:r>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7716329-51CB-4A6F-9CA9-87718EC0FF6B}" type="datetime1">
              <a:rPr lang="en-US" smtClean="0"/>
              <a:pPr/>
              <a:t>7/20/2021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6F15528-21DE-4FAA-801E-634DDDAF4B2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DF10E42-4C8C-4C83-9C4E-18EEFB8BA1A0}" type="datetime1">
              <a:rPr lang="en-US" smtClean="0"/>
              <a:pPr/>
              <a:t>7/20/2021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3C2BBF75-267B-42AB-9829-2F29E7014E92}" type="datetime1">
              <a:rPr lang="en-US" smtClean="0"/>
              <a:pPr/>
              <a:t>7/20/2021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4" name="Date Placeholder 3"/>
          <p:cNvSpPr>
            <a:spLocks noGrp="1"/>
          </p:cNvSpPr>
          <p:nvPr>
            <p:ph type="dt" sz="half" idx="10"/>
          </p:nvPr>
        </p:nvSpPr>
        <p:spPr/>
        <p:txBody>
          <a:bodyPr/>
          <a:lstStyle/>
          <a:p>
            <a:fld id="{5C352EDB-6016-4CC3-8934-7671CC35589D}" type="datetime1">
              <a:rPr lang="en-US" smtClean="0"/>
              <a:pPr/>
              <a:t>7/20/2021</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41A4D595-D865-42D0-B472-FE4922B23F89}" type="datetime1">
              <a:rPr lang="en-US" smtClean="0"/>
              <a:pPr/>
              <a:t>7/20/2021</a:t>
            </a:fld>
            <a:endParaRPr lang="en-US"/>
          </a:p>
        </p:txBody>
      </p:sp>
      <p:sp>
        <p:nvSpPr>
          <p:cNvPr id="6" name="Footer Placeholder 5"/>
          <p:cNvSpPr>
            <a:spLocks noGrp="1"/>
          </p:cNvSpPr>
          <p:nvPr>
            <p:ph type="ftr" sz="quarter" idx="11"/>
          </p:nvPr>
        </p:nvSpPr>
        <p:spPr/>
        <p:txBody>
          <a:bodyPr/>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5DDC357-D776-4DCE-8EE2-41C486877663}" type="datetime1">
              <a:rPr lang="en-US" smtClean="0"/>
              <a:pPr/>
              <a:t>7/20/2021</a:t>
            </a:fld>
            <a:endParaRPr lang="en-US"/>
          </a:p>
        </p:txBody>
      </p:sp>
      <p:sp>
        <p:nvSpPr>
          <p:cNvPr id="8" name="Footer Placeholder 7"/>
          <p:cNvSpPr>
            <a:spLocks noGrp="1"/>
          </p:cNvSpPr>
          <p:nvPr>
            <p:ph type="ftr" sz="quarter" idx="11"/>
          </p:nvPr>
        </p:nvSpPr>
        <p:spPr>
          <a:xfrm>
            <a:off x="304800" y="6409944"/>
            <a:ext cx="3581400" cy="365760"/>
          </a:xfrm>
        </p:spPr>
        <p:txBody>
          <a:bodyPr/>
          <a:lstStyle/>
          <a:p>
            <a:r>
              <a:rPr lang="en-US" smtClean="0"/>
              <a:t>Prof.  Mahadev Kamble, Bhogawati Mahavidyalaya,Kurukali.</a:t>
            </a:r>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6F15528-21DE-4FAA-801E-634DDDAF4B2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0B87A44-F046-480C-813A-0BC6E40A005F}" type="datetime1">
              <a:rPr lang="en-US" smtClean="0"/>
              <a:pPr/>
              <a:t>7/20/2021</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AAF40965-E08C-471E-9354-FCB6C16011EF}" type="datetime1">
              <a:rPr lang="en-US" smtClean="0"/>
              <a:pPr/>
              <a:t>7/20/2021</a:t>
            </a:fld>
            <a:endParaRPr lang="en-US"/>
          </a:p>
        </p:txBody>
      </p:sp>
      <p:sp>
        <p:nvSpPr>
          <p:cNvPr id="3" name="Footer Placeholder 2"/>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4D6C5F17-584B-44B2-A3F1-AD8DCBC51013}" type="datetime1">
              <a:rPr lang="en-US" smtClean="0"/>
              <a:pPr/>
              <a:t>7/20/2021</a:t>
            </a:fld>
            <a:endParaRPr lang="en-US"/>
          </a:p>
        </p:txBody>
      </p:sp>
      <p:sp>
        <p:nvSpPr>
          <p:cNvPr id="6" name="Footer Placeholder 5"/>
          <p:cNvSpPr>
            <a:spLocks noGrp="1"/>
          </p:cNvSpPr>
          <p:nvPr>
            <p:ph type="ftr" sz="quarter" idx="11"/>
          </p:nvPr>
        </p:nvSpPr>
        <p:spPr>
          <a:xfrm>
            <a:off x="301752" y="6410848"/>
            <a:ext cx="3383280" cy="365760"/>
          </a:xfrm>
        </p:spPr>
        <p:txBody>
          <a:bodyPr/>
          <a:lstStyle/>
          <a:p>
            <a:r>
              <a:rPr lang="en-US" smtClean="0"/>
              <a:t>Prof.  Mahadev Kamble, Bhogawati Mahavidyalaya,Kurukali.</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09BB08B0-094D-4AEC-B91F-143B5980B175}" type="datetime1">
              <a:rPr lang="en-US" smtClean="0"/>
              <a:pPr/>
              <a:t>7/20/2021</a:t>
            </a:fld>
            <a:endParaRPr lang="en-US"/>
          </a:p>
        </p:txBody>
      </p:sp>
      <p:sp>
        <p:nvSpPr>
          <p:cNvPr id="6" name="Footer Placeholder 5"/>
          <p:cNvSpPr>
            <a:spLocks noGrp="1"/>
          </p:cNvSpPr>
          <p:nvPr>
            <p:ph type="ftr" sz="quarter" idx="11"/>
          </p:nvPr>
        </p:nvSpPr>
        <p:spPr>
          <a:xfrm>
            <a:off x="301752" y="6410848"/>
            <a:ext cx="3584448" cy="365760"/>
          </a:xfrm>
        </p:spPr>
        <p:txBody>
          <a:bodyPr/>
          <a:lstStyle/>
          <a:p>
            <a:r>
              <a:rPr lang="en-US" smtClean="0"/>
              <a:t>Prof.  Mahadev Kamble, Bhogawati Mahavidyalaya,Kurukali.</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D25DE9A7-B50E-4F52-8D69-401919D1988D}" type="datetime1">
              <a:rPr lang="en-US" smtClean="0"/>
              <a:pPr/>
              <a:t>7/20/2021</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en-US" smtClean="0"/>
              <a:t>Prof.  Mahadev Kamble, Bhogawati Mahavidyalaya,Kurukali.</a:t>
            </a:r>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F15528-21DE-4FAA-801E-634DDDAF4B2B}"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81000"/>
            <a:ext cx="8458200" cy="5632311"/>
          </a:xfrm>
          <a:prstGeom prst="rect">
            <a:avLst/>
          </a:prstGeom>
        </p:spPr>
        <p:txBody>
          <a:bodyPr wrap="square">
            <a:spAutoFit/>
          </a:bodyPr>
          <a:lstStyle/>
          <a:p>
            <a:pPr algn="ctr"/>
            <a:r>
              <a:rPr lang="mr-IN" sz="3200" b="1" dirty="0" smtClean="0">
                <a:solidFill>
                  <a:srgbClr val="7030A0"/>
                </a:solidFill>
                <a:latin typeface="Arial Unicode MS" pitchFamily="34" charset="-128"/>
                <a:ea typeface="Arial Unicode MS" pitchFamily="34" charset="-128"/>
                <a:cs typeface="Arial Unicode MS" pitchFamily="34" charset="-128"/>
              </a:rPr>
              <a:t>विषय : विपणनाची तत्त्वे</a:t>
            </a:r>
            <a:endParaRPr lang="en-US" sz="3200" b="1" dirty="0" smtClean="0">
              <a:latin typeface="Arial Unicode MS" pitchFamily="34" charset="-128"/>
              <a:ea typeface="Arial Unicode MS" pitchFamily="34" charset="-128"/>
              <a:cs typeface="Arial Unicode MS" pitchFamily="34" charset="-128"/>
            </a:endParaRPr>
          </a:p>
          <a:p>
            <a:pPr algn="ctr"/>
            <a:endParaRPr lang="en-US" sz="2400" b="1" dirty="0" smtClean="0">
              <a:latin typeface="Arial Unicode MS" pitchFamily="34" charset="-128"/>
              <a:ea typeface="Arial Unicode MS" pitchFamily="34" charset="-128"/>
              <a:cs typeface="Arial Unicode MS" pitchFamily="34" charset="-128"/>
            </a:endParaRPr>
          </a:p>
          <a:p>
            <a:pPr algn="ctr"/>
            <a:endParaRPr lang="mr-IN" sz="2400" b="1" dirty="0" smtClean="0">
              <a:solidFill>
                <a:srgbClr val="00B0F0"/>
              </a:solidFill>
              <a:latin typeface="Arial Unicode MS" pitchFamily="34" charset="-128"/>
              <a:ea typeface="Arial Unicode MS" pitchFamily="34" charset="-128"/>
              <a:cs typeface="Arial Unicode MS" pitchFamily="34" charset="-128"/>
            </a:endParaRPr>
          </a:p>
          <a:p>
            <a:pPr lvl="0" indent="457200" algn="ctr" fontAlgn="base">
              <a:lnSpc>
                <a:spcPct val="150000"/>
              </a:lnSpc>
              <a:spcBef>
                <a:spcPct val="0"/>
              </a:spcBef>
              <a:spcAft>
                <a:spcPct val="0"/>
              </a:spcAft>
            </a:pPr>
            <a:r>
              <a:rPr lang="mr-IN" sz="3200" b="1" dirty="0" smtClean="0">
                <a:solidFill>
                  <a:srgbClr val="00B0F0"/>
                </a:solidFill>
                <a:latin typeface="Arial Unicode MS" pitchFamily="34" charset="-128"/>
                <a:ea typeface="Arial Unicode MS" pitchFamily="34" charset="-128"/>
                <a:cs typeface="Arial Unicode MS" pitchFamily="34" charset="-128"/>
              </a:rPr>
              <a:t>किरकोळ व्यापार</a:t>
            </a:r>
            <a:endParaRPr lang="en-US" sz="3200" b="1" dirty="0" smtClean="0">
              <a:solidFill>
                <a:srgbClr val="00B0F0"/>
              </a:solidFill>
              <a:latin typeface="Arial" pitchFamily="34" charset="0"/>
              <a:cs typeface="Arial" pitchFamily="34" charset="0"/>
            </a:endParaRPr>
          </a:p>
          <a:p>
            <a:pPr lvl="0" indent="457200" algn="ctr" eaLnBrk="0" fontAlgn="base" hangingPunct="0">
              <a:lnSpc>
                <a:spcPct val="150000"/>
              </a:lnSpc>
              <a:spcBef>
                <a:spcPct val="0"/>
              </a:spcBef>
              <a:spcAft>
                <a:spcPct val="0"/>
              </a:spcAft>
            </a:pPr>
            <a:r>
              <a:rPr lang="en-GB" sz="3200" b="1" dirty="0" smtClean="0">
                <a:solidFill>
                  <a:srgbClr val="00B0F0"/>
                </a:solidFill>
                <a:latin typeface="Times New Roman" pitchFamily="18" charset="0"/>
                <a:ea typeface="Arial Unicode MS" pitchFamily="34" charset="-128"/>
                <a:cs typeface="Times New Roman" pitchFamily="18" charset="0"/>
              </a:rPr>
              <a:t>(Retailing)</a:t>
            </a:r>
            <a:endParaRPr lang="en-US" sz="3200" b="1" dirty="0" smtClean="0">
              <a:solidFill>
                <a:srgbClr val="00B0F0"/>
              </a:solidFill>
              <a:latin typeface="Times New Roman" pitchFamily="18" charset="0"/>
              <a:cs typeface="Times New Roman" pitchFamily="18" charset="0"/>
            </a:endParaRPr>
          </a:p>
          <a:p>
            <a:pPr algn="ctr"/>
            <a:endParaRPr lang="en-US" sz="2400" dirty="0" smtClean="0">
              <a:latin typeface="Arial Unicode MS" pitchFamily="34" charset="-128"/>
              <a:ea typeface="Arial Unicode MS" pitchFamily="34" charset="-128"/>
              <a:cs typeface="Arial Unicode MS" pitchFamily="34" charset="-128"/>
            </a:endParaRPr>
          </a:p>
          <a:p>
            <a:pPr algn="ctr"/>
            <a:endParaRPr lang="en-US" sz="2400" dirty="0" smtClean="0">
              <a:latin typeface="Arial Unicode MS" pitchFamily="34" charset="-128"/>
              <a:ea typeface="Arial Unicode MS" pitchFamily="34" charset="-128"/>
              <a:cs typeface="Arial Unicode MS" pitchFamily="34" charset="-128"/>
            </a:endParaRPr>
          </a:p>
          <a:p>
            <a:pPr algn="ctr"/>
            <a:endParaRPr lang="en-US" sz="2400" dirty="0" smtClean="0">
              <a:latin typeface="Arial Unicode MS" pitchFamily="34" charset="-128"/>
              <a:ea typeface="Arial Unicode MS" pitchFamily="34" charset="-128"/>
              <a:cs typeface="Arial Unicode MS" pitchFamily="34" charset="-128"/>
            </a:endParaRPr>
          </a:p>
          <a:p>
            <a:pPr algn="ctr"/>
            <a:endParaRPr lang="mr-IN" sz="2400" dirty="0" smtClean="0">
              <a:latin typeface="Arial Unicode MS" pitchFamily="34" charset="-128"/>
              <a:ea typeface="Arial Unicode MS" pitchFamily="34" charset="-128"/>
              <a:cs typeface="Arial Unicode MS" pitchFamily="34" charset="-128"/>
            </a:endParaRPr>
          </a:p>
          <a:p>
            <a:pPr algn="ctr"/>
            <a:r>
              <a:rPr lang="mr-IN" sz="2800" b="1" dirty="0" smtClean="0">
                <a:solidFill>
                  <a:srgbClr val="FF0000"/>
                </a:solidFill>
                <a:latin typeface="Arial Unicode MS" pitchFamily="34" charset="-128"/>
                <a:ea typeface="Arial Unicode MS" pitchFamily="34" charset="-128"/>
                <a:cs typeface="Arial Unicode MS" pitchFamily="34" charset="-128"/>
              </a:rPr>
              <a:t>प्रा.</a:t>
            </a:r>
            <a:r>
              <a:rPr lang="en-US" sz="2800" b="1" dirty="0" smtClean="0">
                <a:solidFill>
                  <a:srgbClr val="FF0000"/>
                </a:solidFill>
                <a:latin typeface="Arial Unicode MS" pitchFamily="34" charset="-128"/>
                <a:ea typeface="Arial Unicode MS" pitchFamily="34" charset="-128"/>
                <a:cs typeface="Arial Unicode MS" pitchFamily="34" charset="-128"/>
              </a:rPr>
              <a:t> </a:t>
            </a:r>
            <a:r>
              <a:rPr lang="mr-IN" sz="2800" b="1" dirty="0" smtClean="0">
                <a:solidFill>
                  <a:srgbClr val="FF0000"/>
                </a:solidFill>
                <a:latin typeface="Arial Unicode MS" pitchFamily="34" charset="-128"/>
                <a:ea typeface="Arial Unicode MS" pitchFamily="34" charset="-128"/>
                <a:cs typeface="Arial Unicode MS" pitchFamily="34" charset="-128"/>
              </a:rPr>
              <a:t>महादेव कांबळे </a:t>
            </a:r>
          </a:p>
          <a:p>
            <a:pPr algn="ctr"/>
            <a:r>
              <a:rPr lang="mr-IN" sz="2000" dirty="0" smtClean="0">
                <a:latin typeface="Arial Unicode MS" pitchFamily="34" charset="-128"/>
                <a:ea typeface="Arial Unicode MS" pitchFamily="34" charset="-128"/>
                <a:cs typeface="Arial Unicode MS" pitchFamily="34" charset="-128"/>
              </a:rPr>
              <a:t>			</a:t>
            </a:r>
            <a:endParaRPr lang="en-US" sz="2000" dirty="0" smtClean="0">
              <a:latin typeface="Bookman Old Style" pitchFamily="18" charset="0"/>
              <a:ea typeface="Arial Unicode MS" pitchFamily="34" charset="-128"/>
              <a:cs typeface="Arial Unicode MS" pitchFamily="34" charset="-128"/>
            </a:endParaRPr>
          </a:p>
          <a:p>
            <a:pPr algn="ctr"/>
            <a:r>
              <a:rPr lang="mr-IN" sz="2000" b="1" dirty="0" smtClean="0">
                <a:solidFill>
                  <a:srgbClr val="7030A0"/>
                </a:solidFill>
                <a:latin typeface="Arial Unicode MS" pitchFamily="34" charset="-128"/>
                <a:ea typeface="Arial Unicode MS" pitchFamily="34" charset="-128"/>
                <a:cs typeface="Arial Unicode MS" pitchFamily="34" charset="-128"/>
              </a:rPr>
              <a:t>सहाय्यक प्राध्यापक व  वाणिज्य विभाग प्रमुख</a:t>
            </a:r>
            <a:endParaRPr lang="en-US" sz="2000" b="1" dirty="0" smtClean="0">
              <a:solidFill>
                <a:srgbClr val="7030A0"/>
              </a:solidFill>
              <a:latin typeface="Arial Unicode MS" pitchFamily="34" charset="-128"/>
              <a:ea typeface="Arial Unicode MS" pitchFamily="34" charset="-128"/>
              <a:cs typeface="Arial Unicode MS" pitchFamily="34" charset="-128"/>
            </a:endParaRPr>
          </a:p>
          <a:p>
            <a:pPr algn="ctr"/>
            <a:r>
              <a:rPr lang="mr-IN" sz="2000" b="1" dirty="0" smtClean="0">
                <a:solidFill>
                  <a:srgbClr val="7030A0"/>
                </a:solidFill>
                <a:latin typeface="Arial Unicode MS" pitchFamily="34" charset="-128"/>
                <a:ea typeface="Arial Unicode MS" pitchFamily="34" charset="-128"/>
                <a:cs typeface="Arial Unicode MS" pitchFamily="34" charset="-128"/>
              </a:rPr>
              <a:t>भोगावती महाविद्यालय, कुरुकली  </a:t>
            </a:r>
            <a:endParaRPr lang="en-US" sz="2000" b="1" dirty="0" smtClean="0">
              <a:solidFill>
                <a:srgbClr val="7030A0"/>
              </a:solidFill>
              <a:latin typeface="Arial Unicode MS" pitchFamily="34" charset="-128"/>
              <a:ea typeface="Arial Unicode MS" pitchFamily="34" charset="-128"/>
              <a:cs typeface="Arial Unicode MS" pitchFamily="34" charset="-128"/>
            </a:endParaRPr>
          </a:p>
        </p:txBody>
      </p:sp>
      <p:pic>
        <p:nvPicPr>
          <p:cNvPr id="3" name="Picture 2" descr="F:\Mahadev Kamble Sir PPT\1-removebg-preview.png"/>
          <p:cNvPicPr>
            <a:picLocks noChangeAspect="1" noChangeArrowheads="1"/>
          </p:cNvPicPr>
          <p:nvPr/>
        </p:nvPicPr>
        <p:blipFill>
          <a:blip r:embed="rId2" cstate="print"/>
          <a:srcRect/>
          <a:stretch>
            <a:fillRect/>
          </a:stretch>
        </p:blipFill>
        <p:spPr bwMode="auto">
          <a:xfrm>
            <a:off x="692151" y="2362200"/>
            <a:ext cx="2355849" cy="2423159"/>
          </a:xfrm>
          <a:prstGeom prst="rect">
            <a:avLst/>
          </a:prstGeom>
          <a:noFill/>
        </p:spPr>
      </p:pic>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1"/>
          <p:cNvSpPr>
            <a:spLocks noChangeArrowheads="1"/>
          </p:cNvSpPr>
          <p:nvPr/>
        </p:nvSpPr>
        <p:spPr bwMode="auto">
          <a:xfrm>
            <a:off x="304800" y="274558"/>
            <a:ext cx="86868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CC3399"/>
                </a:solidFill>
                <a:effectLst/>
                <a:latin typeface="Arial Unicode MS" pitchFamily="34" charset="-128"/>
                <a:ea typeface="Arial Unicode MS" pitchFamily="34" charset="-128"/>
                <a:cs typeface="Arial Unicode MS" pitchFamily="34" charset="-128"/>
              </a:rPr>
              <a:t>(ब) उत्पादक व व्यापाऱ्यांच्या दृष्टीने महत्त्व : </a:t>
            </a:r>
            <a:endParaRPr kumimoji="0" lang="en-US" sz="2400" b="1" i="0" u="none" strike="noStrike" cap="none" normalizeH="0" baseline="0" dirty="0" smtClean="0">
              <a:ln>
                <a:noFill/>
              </a:ln>
              <a:solidFill>
                <a:srgbClr val="CC3399"/>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उत्पादकाने तयार केलेली वस्तू अंतिम ग्राहकांपर्यंत पोहोचविण्यासाठी अनेकांचे सहकार्य घेतले जाते. त्यासाठी वितरण साखळी तयार करावी लागते. किरकोळ व्यापारी हा वितरण साखळीतील शेवटचा घटक असतो. तो उत्पादक किंवा घाऊक व्यापारी व ग्राहक यांच्यातील दुवा असतो.</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किरकोळ व्यापारामुळे उत्पादक व व्यापाऱ्यांना अनेक फायदे मिळतात. हे फायदे पुढीलप्रमाणे सांगता येतील. </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१. अधिकाधिक ग्राहक: उत्पादकाने स्वतः </a:t>
            </a:r>
            <a:endParaRPr kumimoji="0" lang="en-US" sz="24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विक्रीकार्य करायचे ठरवले तर त्याला मर्यादा पडतात. परंतु सर्वत्र असणाऱ्या किरकोळ व्यापाऱ्यांद्वारे तो मोठ्या प्रमाणात ग्राहकापर्यंत पोहचू शकतो. त्यामुळे अधिकाधिक ग्राहक मिळविण्यासाठी किरकोळ व्यापार फायदेशीर ठरतो.</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10</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1"/>
          <p:cNvSpPr>
            <a:spLocks noChangeArrowheads="1"/>
          </p:cNvSpPr>
          <p:nvPr/>
        </p:nvSpPr>
        <p:spPr bwMode="auto">
          <a:xfrm>
            <a:off x="228600" y="92251"/>
            <a:ext cx="8610600" cy="661334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457200" algn="just" eaLnBrk="0" fontAlgn="base" hangingPunct="0">
              <a:lnSpc>
                <a:spcPct val="150000"/>
              </a:lnSpc>
              <a:spcBef>
                <a:spcPct val="0"/>
              </a:spcBef>
              <a:spcAft>
                <a:spcPct val="0"/>
              </a:spcAft>
              <a:buClrTx/>
              <a:buSzTx/>
              <a:buFontTx/>
              <a:buNone/>
              <a:tabLst/>
            </a:pPr>
            <a:r>
              <a:rPr lang="mr-IN" sz="2200" b="1" dirty="0" smtClean="0">
                <a:solidFill>
                  <a:srgbClr val="0070C0"/>
                </a:solidFill>
                <a:latin typeface="Arial Unicode MS" pitchFamily="34" charset="-128"/>
                <a:ea typeface="Arial Unicode MS" pitchFamily="34" charset="-128"/>
                <a:cs typeface="Arial Unicode MS" pitchFamily="34" charset="-128"/>
              </a:rPr>
              <a:t>२. खर्चात बचत: </a:t>
            </a:r>
            <a:endParaRPr lang="en-US" sz="22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उत्पादकाने स्वतः विक्रीकार्य करायचे ठरवले तर त्यालाच सर्व कार्ये करावी लागतात. त्यासाठी मोठ्या प्रमाणात खर्च येत असतो. ही सर्व कार्ये किरकोळ व्यापारी करत असल्याने उत्पादकाच्या खर्चात बचत होते. </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indent="457200" algn="just" eaLnBrk="0" fontAlgn="base" hangingPunct="0">
              <a:lnSpc>
                <a:spcPct val="150000"/>
              </a:lnSpc>
              <a:spcBef>
                <a:spcPct val="0"/>
              </a:spcBef>
              <a:spcAft>
                <a:spcPct val="0"/>
              </a:spcAft>
            </a:pPr>
            <a:r>
              <a:rPr lang="mr-IN" sz="2200" b="1" dirty="0" smtClean="0">
                <a:solidFill>
                  <a:srgbClr val="0070C0"/>
                </a:solidFill>
                <a:latin typeface="Arial Unicode MS" pitchFamily="34" charset="-128"/>
                <a:ea typeface="Arial Unicode MS" pitchFamily="34" charset="-128"/>
                <a:cs typeface="Arial Unicode MS" pitchFamily="34" charset="-128"/>
              </a:rPr>
              <a:t>३. उत्पादनावर लक्ष केंद्रित : </a:t>
            </a:r>
            <a:endParaRPr lang="en-US" sz="22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विक्रीचे कार्य किरकोळ व्यापाऱ्यांवर सोपवून उत्पादक आपले लक्ष उत्पादनावर केंद्रित करू शकतो. उत्पादनामध्ये नावीन्य आणता येते, नवीन निर्मिती करता येते. </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7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४. खेळते भांडवल </a:t>
            </a:r>
            <a:endParaRPr kumimoji="0" lang="en-US" sz="22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उत्पादक व घाऊक व्यापारी आपला माल किरकोळ व्यापाऱ्यास विकत असतात. त्यामुळे विक्री रक्कम लगेचच उपलब्ध होते. खेळते भांडवल अडकून पडत नाही. त्यामुळे व्यवसाय अखंडपणे चालू राहतो.</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11</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1"/>
          <p:cNvSpPr>
            <a:spLocks noChangeArrowheads="1"/>
          </p:cNvSpPr>
          <p:nvPr/>
        </p:nvSpPr>
        <p:spPr bwMode="auto">
          <a:xfrm>
            <a:off x="228600" y="306824"/>
            <a:ext cx="86868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0"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५. विक्रय वृद्धी:</a:t>
            </a:r>
            <a:endParaRPr kumimoji="0" lang="en-US" sz="2600" b="0"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किरकोळ व्यापाऱ्यांचा ग्राहकांशी घनिष्ठ संबंध असतो. त्यांच्या माध्यमातून उत्पादक विक्रयवृद्धीच्या अनेक योजना यशस्वीपणे राबवू शकतो. त्यामुळे विक्रीमध्ये वाढ होऊ शकते.</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600" dirty="0" smtClean="0">
                <a:solidFill>
                  <a:srgbClr val="0070C0"/>
                </a:solidFill>
                <a:latin typeface="Arial Unicode MS" pitchFamily="34" charset="-128"/>
                <a:ea typeface="Arial Unicode MS" pitchFamily="34" charset="-128"/>
                <a:cs typeface="Arial Unicode MS" pitchFamily="34" charset="-128"/>
              </a:rPr>
              <a:t>६. माहितीचा पुरवठा : </a:t>
            </a:r>
            <a:endParaRPr lang="en-US" sz="2600"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किरकोळ व्यापाऱ्यांचा ग्राहकांशी रोज संबंध येत असतो. त्यांच्याकडून त्याला वस्तूबाबत प्रतिक्रिया समजत असतात. तसेच उत्पादनाबाबत सर्व माहिती उत्पादकाकडून मिळत असते. ग्राहकांकडून मिळालेली माहिती उत्पादकांना देता येते तसेच उत्पादकाकडून मिळालेली माहिती ग्राहकांना दिली जाते. त्याचा फायदा सर्वांनाच मिळत असतो.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12</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1"/>
          <p:cNvSpPr>
            <a:spLocks noChangeArrowheads="1"/>
          </p:cNvSpPr>
          <p:nvPr/>
        </p:nvSpPr>
        <p:spPr bwMode="auto">
          <a:xfrm>
            <a:off x="228600" y="200706"/>
            <a:ext cx="86868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7200" algn="just" eaLnBrk="0" fontAlgn="base" hangingPunct="0">
              <a:lnSpc>
                <a:spcPct val="150000"/>
              </a:lnSpc>
              <a:spcBef>
                <a:spcPct val="0"/>
              </a:spcBef>
              <a:spcAft>
                <a:spcPct val="0"/>
              </a:spcAft>
            </a:pPr>
            <a:r>
              <a:rPr lang="mr-IN" sz="2600" dirty="0" smtClean="0">
                <a:solidFill>
                  <a:srgbClr val="0070C0"/>
                </a:solidFill>
                <a:latin typeface="Arial Unicode MS" pitchFamily="34" charset="-128"/>
                <a:ea typeface="Arial Unicode MS" pitchFamily="34" charset="-128"/>
                <a:cs typeface="Arial Unicode MS" pitchFamily="34" charset="-128"/>
              </a:rPr>
              <a:t>७. कायमस्वरूपी ग्राहक : </a:t>
            </a:r>
            <a:endParaRPr lang="en-US" sz="2600"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उत्पादकाचा दर्जेदार माल व किरकोळ व्यापाऱ्यांकडून दिल्या जाणाऱ्या विविध सेवा यामुळे ग्राहकाला समाधान मिळत असते. ग्राहक समाधानी राहिल्यास त्याचे कायमस्वरूपी ग्राहकात रूपांतर होते.</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600" dirty="0" smtClean="0">
                <a:solidFill>
                  <a:srgbClr val="0070C0"/>
                </a:solidFill>
                <a:latin typeface="Arial Unicode MS" pitchFamily="34" charset="-128"/>
                <a:ea typeface="Arial Unicode MS" pitchFamily="34" charset="-128"/>
                <a:cs typeface="Arial Unicode MS" pitchFamily="34" charset="-128"/>
              </a:rPr>
              <a:t>८. विक्रीची शाश्वती : </a:t>
            </a:r>
            <a:endParaRPr lang="en-US" sz="2600"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उत्पादकाने स्वतः विक्री करायची ठरवल्यास त्याचा बहुमूल्य वेळ ग्राहक शोधण्यात जातो व उत्पादनाकडे दुर्लक्ष होऊ शकते. उत्पादनाकडे लक्ष केंद्रित केल्यास विक्रीकडे दुर्लक्ष होत असते. किरकोळ व्यापायामुळे उत्पादकास विक्रीची शाश्वती मिळते त्यामुळे तो आपले उत्पादनाचे कार्य अखंडपणे करू शकतो.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13</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1"/>
          <p:cNvSpPr>
            <a:spLocks noChangeArrowheads="1"/>
          </p:cNvSpPr>
          <p:nvPr/>
        </p:nvSpPr>
        <p:spPr bwMode="auto">
          <a:xfrm>
            <a:off x="228600" y="228600"/>
            <a:ext cx="8686800" cy="60478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3333FF"/>
                </a:solidFill>
                <a:effectLst/>
                <a:latin typeface="Arial Unicode MS" pitchFamily="34" charset="-128"/>
                <a:ea typeface="Arial Unicode MS" pitchFamily="34" charset="-128"/>
                <a:cs typeface="Arial Unicode MS" pitchFamily="34" charset="-128"/>
              </a:rPr>
              <a:t>किरकोळ व्यापाराचे प्रकार (</a:t>
            </a:r>
            <a:r>
              <a:rPr kumimoji="0" lang="en-GB" sz="2400" b="1" i="0" u="none" strike="noStrike" cap="none" normalizeH="0" baseline="0" dirty="0" smtClean="0">
                <a:ln>
                  <a:noFill/>
                </a:ln>
                <a:solidFill>
                  <a:srgbClr val="3333FF"/>
                </a:solidFill>
                <a:effectLst/>
                <a:latin typeface="Arial Unicode MS" pitchFamily="34" charset="-128"/>
                <a:ea typeface="Arial Unicode MS" pitchFamily="34" charset="-128"/>
                <a:cs typeface="Arial Unicode MS" pitchFamily="34" charset="-128"/>
              </a:rPr>
              <a:t>Types of Retailing)</a:t>
            </a:r>
            <a:endParaRPr kumimoji="0" lang="en-US" sz="2400" b="1" i="0" u="none" strike="noStrike" cap="none" normalizeH="0" baseline="0" dirty="0" smtClean="0">
              <a:ln>
                <a:noFill/>
              </a:ln>
              <a:solidFill>
                <a:srgbClr val="3333FF"/>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किरकोळ व्यापाराचे प्रमुख दोन प्रकार पडतात. ते म्हणजे (अ) दुकानी किरकोळ व्यापार (</a:t>
            </a:r>
            <a:r>
              <a:rPr kumimoji="0" lang="en-GB"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Store-based Retailing)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आणि (ब) बिनदुकानी किरकोळ व्यापार (</a:t>
            </a:r>
            <a:r>
              <a:rPr kumimoji="0" lang="en-GB"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Non-store based Retailing)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दोन्ही प्रकारामध्ये पुन्हा वेगवेगळ्या मार्गाने किरकोळ व्यापार केला जात असतो. </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9933"/>
                </a:solidFill>
                <a:effectLst/>
                <a:latin typeface="Arial Unicode MS" pitchFamily="34" charset="-128"/>
                <a:ea typeface="Arial Unicode MS" pitchFamily="34" charset="-128"/>
                <a:cs typeface="Arial Unicode MS" pitchFamily="34" charset="-128"/>
              </a:rPr>
              <a:t>(अ) दुकानी किरकोळ व्यापार (</a:t>
            </a:r>
            <a:r>
              <a:rPr kumimoji="0" lang="en-GB" sz="2400" b="1" i="0" u="none" strike="noStrike" cap="none" normalizeH="0" baseline="0" dirty="0" smtClean="0">
                <a:ln>
                  <a:noFill/>
                </a:ln>
                <a:solidFill>
                  <a:srgbClr val="FF9933"/>
                </a:solidFill>
                <a:effectLst/>
                <a:latin typeface="Arial Unicode MS" pitchFamily="34" charset="-128"/>
                <a:ea typeface="Arial Unicode MS" pitchFamily="34" charset="-128"/>
                <a:cs typeface="Arial Unicode MS" pitchFamily="34" charset="-128"/>
              </a:rPr>
              <a:t>Store-based Retailing) : </a:t>
            </a:r>
            <a:endParaRPr kumimoji="0" lang="en-US" sz="2400" b="1" i="0" u="none" strike="noStrike" cap="none" normalizeH="0" baseline="0" dirty="0" smtClean="0">
              <a:ln>
                <a:noFill/>
              </a:ln>
              <a:solidFill>
                <a:srgbClr val="FF9933"/>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या प्रकारामध्ये व्यापारी एखाद्या ठिकाणी एखाद्या इमारतीमध्ये आपले दुकान सुरू करून या दुकानामधून विक्री कार्य करत असतात. वेगवेगळी वैशिष्ट्ये असणारी वेगवेगळी दुकाने सुरू करून किरकोळ व्यापार केला जातो.</a:t>
            </a: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1" i="0" u="none" strike="noStrike" cap="none" normalizeH="0" baseline="0" dirty="0" smtClean="0">
                <a:ln>
                  <a:noFill/>
                </a:ln>
                <a:solidFill>
                  <a:srgbClr val="CC3399"/>
                </a:solidFill>
                <a:effectLst/>
                <a:latin typeface="Arial Unicode MS" pitchFamily="34" charset="-128"/>
                <a:ea typeface="Arial Unicode MS" pitchFamily="34" charset="-128"/>
                <a:cs typeface="Arial Unicode MS" pitchFamily="34" charset="-128"/>
              </a:rPr>
              <a:t>दुकानी किरकोळ व्यापारामध्ये पुढील प्रकारच्या किरकोळ व्यापाराचा समावेश होतो.</a:t>
            </a:r>
            <a:endParaRPr kumimoji="0" lang="mr-IN" sz="2200" b="1" i="0" u="none" strike="noStrike" cap="none" normalizeH="0" baseline="0" dirty="0" smtClean="0">
              <a:ln>
                <a:noFill/>
              </a:ln>
              <a:solidFill>
                <a:srgbClr val="CC3399"/>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14</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1"/>
          <p:cNvSpPr>
            <a:spLocks noChangeArrowheads="1"/>
          </p:cNvSpPr>
          <p:nvPr/>
        </p:nvSpPr>
        <p:spPr bwMode="auto">
          <a:xfrm>
            <a:off x="228600" y="611118"/>
            <a:ext cx="8610600" cy="45704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CC3399"/>
                </a:solidFill>
                <a:effectLst/>
                <a:latin typeface="Arial Unicode MS" pitchFamily="34" charset="-128"/>
                <a:ea typeface="Arial Unicode MS" pitchFamily="34" charset="-128"/>
                <a:cs typeface="Arial Unicode MS" pitchFamily="34" charset="-128"/>
              </a:rPr>
              <a:t>१. विशिष्ट वस्तूंची दुकाने (</a:t>
            </a:r>
            <a:r>
              <a:rPr kumimoji="0" lang="en-GB" sz="2600" b="1" i="0" u="none" strike="noStrike" cap="none" normalizeH="0" baseline="0" dirty="0" smtClean="0">
                <a:ln>
                  <a:noFill/>
                </a:ln>
                <a:solidFill>
                  <a:srgbClr val="CC3399"/>
                </a:solidFill>
                <a:effectLst/>
                <a:latin typeface="Arial Unicode MS" pitchFamily="34" charset="-128"/>
                <a:ea typeface="Arial Unicode MS" pitchFamily="34" charset="-128"/>
                <a:cs typeface="Arial Unicode MS" pitchFamily="34" charset="-128"/>
              </a:rPr>
              <a:t>Speciality Stores) : </a:t>
            </a:r>
            <a:endParaRPr kumimoji="0" lang="en-US" sz="2600" b="1" i="0" u="none" strike="noStrike" cap="none" normalizeH="0" baseline="0" dirty="0" smtClean="0">
              <a:ln>
                <a:noFill/>
              </a:ln>
              <a:solidFill>
                <a:srgbClr val="CC3399"/>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mr-IN"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अशी दुकाने ही विशिष्ट प्रकारच्या वस्तू किरकोळ स्वरूपात विकण्यासाठी सुरू केलेली असतात. या दुकानामधून एकाच प्रकारच्या वस्तूंचे विविध नमुने विक्रीसाठी उपलब्ध केले जातात. तयार कपडे, इलेक्ट्रॉनिक वस्तू, चप्पल, रंग, फर्निचर इत्यादी वस्तूंसाठी अशा प्रकारची दुकाने मोठ्या प्रमाणात सुरू केलेली आहेत. अशा दुकानामधून ग्राहकांना निवडीसाठी भरपूर संधी मिळते, कारण एकाच प्रकारच्या वस्तूचे विविध नमुने उपलब्ध असतात.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15</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1"/>
          <p:cNvSpPr>
            <a:spLocks noChangeArrowheads="1"/>
          </p:cNvSpPr>
          <p:nvPr/>
        </p:nvSpPr>
        <p:spPr bwMode="auto">
          <a:xfrm>
            <a:off x="228600" y="214491"/>
            <a:ext cx="86868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CC3399"/>
                </a:solidFill>
                <a:effectLst/>
                <a:latin typeface="Arial Unicode MS" pitchFamily="34" charset="-128"/>
                <a:ea typeface="Arial Unicode MS" pitchFamily="34" charset="-128"/>
                <a:cs typeface="Arial Unicode MS" pitchFamily="34" charset="-128"/>
              </a:rPr>
              <a:t>२. साखळी दुकाने (</a:t>
            </a:r>
            <a:r>
              <a:rPr kumimoji="0" lang="en-GB" sz="2600" b="1" i="0" u="none" strike="noStrike" cap="none" normalizeH="0" baseline="0" dirty="0" smtClean="0">
                <a:ln>
                  <a:noFill/>
                </a:ln>
                <a:solidFill>
                  <a:srgbClr val="CC3399"/>
                </a:solidFill>
                <a:effectLst/>
                <a:latin typeface="Arial Unicode MS" pitchFamily="34" charset="-128"/>
                <a:ea typeface="Arial Unicode MS" pitchFamily="34" charset="-128"/>
                <a:cs typeface="Arial Unicode MS" pitchFamily="34" charset="-128"/>
              </a:rPr>
              <a:t>Chain Stores) :</a:t>
            </a:r>
            <a:endParaRPr kumimoji="0" lang="en-US" sz="2600" b="1" i="0" u="none" strike="noStrike" cap="none" normalizeH="0" baseline="0" dirty="0" smtClean="0">
              <a:ln>
                <a:noFill/>
              </a:ln>
              <a:solidFill>
                <a:srgbClr val="CC3399"/>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अशा व्यावसायिकांचे मुख्य कार्यालय कोणत्यातरी एका शहरात व त्याच शहरात किंवा इतर मोठ्या शहरात आपल्या दुकानाच्या शाखा ते सुरू करत असतात. ही दुकाने एका विशिष्ट वस्तूची विक्री करणारी असतात किंवा अनेक प्रकारच्या वस्तूंची विक्री करणारीही असू शकतात. एकाच व्यावसायिकाच्या दुकानांची एक साखळी तयार होते. त्यामुळे त्यांना साखळी पद्धतीची दुकाने असे म्हटले जाते. त्यांचे नियंत्रण मध्यवर्ती ठिकाणाहून केले जात असते. सध्या किरकोळ व्यापारामध्ये ज्या अनेक कंपन्या उतरलेल्या आहेत त्यांनी अशा पद्धतीची दुकाने सुरू केली आहेत. ही दुकाने उत्पादक किंवा व्यावसायिक संस्थांच्या मालकीची असतात किंवा फ्रेंचाइझी पद्धतीने सुरू केलेली असतात.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16</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1"/>
          <p:cNvSpPr>
            <a:spLocks noChangeArrowheads="1"/>
          </p:cNvSpPr>
          <p:nvPr/>
        </p:nvSpPr>
        <p:spPr bwMode="auto">
          <a:xfrm>
            <a:off x="228600" y="210994"/>
            <a:ext cx="8686800" cy="64013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500" b="1" i="0" u="none" strike="noStrike" cap="none" normalizeH="0" baseline="0" dirty="0" smtClean="0">
                <a:ln>
                  <a:noFill/>
                </a:ln>
                <a:solidFill>
                  <a:srgbClr val="CC3399"/>
                </a:solidFill>
                <a:effectLst/>
                <a:latin typeface="Arial Unicode MS" pitchFamily="34" charset="-128"/>
                <a:ea typeface="Arial Unicode MS" pitchFamily="34" charset="-128"/>
                <a:cs typeface="Arial Unicode MS" pitchFamily="34" charset="-128"/>
              </a:rPr>
              <a:t>३. विभागीय दुकाने (</a:t>
            </a:r>
            <a:r>
              <a:rPr kumimoji="0" lang="en-GB" sz="2500" b="1" i="0" u="none" strike="noStrike" cap="none" normalizeH="0" baseline="0" dirty="0" smtClean="0">
                <a:ln>
                  <a:noFill/>
                </a:ln>
                <a:solidFill>
                  <a:srgbClr val="CC3399"/>
                </a:solidFill>
                <a:effectLst/>
                <a:latin typeface="Arial Unicode MS" pitchFamily="34" charset="-128"/>
                <a:ea typeface="Arial Unicode MS" pitchFamily="34" charset="-128"/>
                <a:cs typeface="Arial Unicode MS" pitchFamily="34" charset="-128"/>
              </a:rPr>
              <a:t>Departmental Stores) : </a:t>
            </a:r>
            <a:endParaRPr kumimoji="0" lang="en-US" sz="2500" b="1" i="0" u="none" strike="noStrike" cap="none" normalizeH="0" baseline="0" dirty="0" smtClean="0">
              <a:ln>
                <a:noFill/>
              </a:ln>
              <a:solidFill>
                <a:srgbClr val="CC3399"/>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एकाच छताखाली विविध प्रकारच्या वस्तू ग्राहकांना उपलब्ध करून देणारी दुकाने म्हणजे विभागीय दुकाने होत. अशा दुकानामध्ये वेगवेगळ्या वस्तूंचे वर्गीकरण करून त्यांचे विभाग तयार केले जातात. किराणा माल, स्टेशनरी, सौंदर्यप्रसाधने, कपडे, चप्पल, इलेक्ट्रीक वस्तू, भांडी, गृहसजावटीच्या वस्तू इत्यादी विभाग अशा दुकानामध्ये असतात. </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500" b="1" dirty="0" smtClean="0">
                <a:solidFill>
                  <a:srgbClr val="CC3399"/>
                </a:solidFill>
                <a:latin typeface="Arial Unicode MS" pitchFamily="34" charset="-128"/>
                <a:ea typeface="Arial Unicode MS" pitchFamily="34" charset="-128"/>
                <a:cs typeface="Arial Unicode MS" pitchFamily="34" charset="-128"/>
              </a:rPr>
              <a:t>४. सुपरमार्केट (</a:t>
            </a:r>
            <a:r>
              <a:rPr lang="en-GB" sz="2500" b="1" dirty="0" smtClean="0">
                <a:solidFill>
                  <a:srgbClr val="CC3399"/>
                </a:solidFill>
                <a:latin typeface="Arial Unicode MS" pitchFamily="34" charset="-128"/>
                <a:ea typeface="Arial Unicode MS" pitchFamily="34" charset="-128"/>
                <a:cs typeface="Arial Unicode MS" pitchFamily="34" charset="-128"/>
              </a:rPr>
              <a:t>Supermarket) :</a:t>
            </a:r>
            <a:r>
              <a:rPr kumimoji="0" lang="en-GB"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3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अशा मार्केटमध्ये अनेक छोटी-छोटी दुकाने समाविष्ट असतात. अशा दुकानांची मालकी स्वतंत्र व्यक्तींकडे असू शकते. प्रचंड विविधता, कमी खर्च, मोठी उलाढाल, अधिक वेळ, मर्यादित नफा, स्वयंसेवा इत्यादी वैशिष्ट्ये सुपरमार्केट प्रकारात दिसून येतात</a:t>
            </a:r>
            <a:endParaRPr kumimoji="0" lang="mr-IN" sz="23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17</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228600" y="323084"/>
            <a:ext cx="8610600" cy="63017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500" b="1" i="0" u="none" strike="noStrike" cap="none" normalizeH="0" baseline="0" dirty="0" smtClean="0">
                <a:ln>
                  <a:noFill/>
                </a:ln>
                <a:solidFill>
                  <a:srgbClr val="CC3399"/>
                </a:solidFill>
                <a:effectLst/>
                <a:latin typeface="Arial Unicode MS" pitchFamily="34" charset="-128"/>
                <a:ea typeface="Arial Unicode MS" pitchFamily="34" charset="-128"/>
                <a:cs typeface="Arial Unicode MS" pitchFamily="34" charset="-128"/>
              </a:rPr>
              <a:t>५. सोईची दुकाने (</a:t>
            </a:r>
            <a:r>
              <a:rPr kumimoji="0" lang="en-GB" sz="2500" b="1" i="0" u="none" strike="noStrike" cap="none" normalizeH="0" baseline="0" dirty="0" smtClean="0">
                <a:ln>
                  <a:noFill/>
                </a:ln>
                <a:solidFill>
                  <a:srgbClr val="CC3399"/>
                </a:solidFill>
                <a:effectLst/>
                <a:latin typeface="Arial Unicode MS" pitchFamily="34" charset="-128"/>
                <a:ea typeface="Arial Unicode MS" pitchFamily="34" charset="-128"/>
                <a:cs typeface="Arial Unicode MS" pitchFamily="34" charset="-128"/>
              </a:rPr>
              <a:t>Convenience Store): </a:t>
            </a:r>
            <a:endParaRPr kumimoji="0" lang="en-US" sz="2500" b="1" i="0" u="none" strike="noStrike" cap="none" normalizeH="0" baseline="0" dirty="0" smtClean="0">
              <a:ln>
                <a:noFill/>
              </a:ln>
              <a:solidFill>
                <a:srgbClr val="CC3399"/>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निवासी भागामध्ये लहान स्वरूपाची दैनंदिन गरजेच्या वस्तू विकणारी जी दुकाने असतात त्यांना सोईची दुकाने म्हणतात. आपल्याकडे असणारी सर्व किराणा दुकाने ही सोईची दुकाने आहेत. ही दुकाने ग्राहकांना २४ तास किंवा जास्तीतजास्त वेळ सेवा देत असतात. </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500" b="1" dirty="0" smtClean="0">
                <a:solidFill>
                  <a:srgbClr val="CC3399"/>
                </a:solidFill>
                <a:latin typeface="Arial Unicode MS" pitchFamily="34" charset="-128"/>
                <a:ea typeface="Arial Unicode MS" pitchFamily="34" charset="-128"/>
                <a:cs typeface="Arial Unicode MS" pitchFamily="34" charset="-128"/>
              </a:rPr>
              <a:t>६. सूट देणारी दुकाने (</a:t>
            </a:r>
            <a:r>
              <a:rPr lang="en-GB" sz="2500" b="1" dirty="0" smtClean="0">
                <a:solidFill>
                  <a:srgbClr val="CC3399"/>
                </a:solidFill>
                <a:latin typeface="Arial Unicode MS" pitchFamily="34" charset="-128"/>
                <a:ea typeface="Arial Unicode MS" pitchFamily="34" charset="-128"/>
                <a:cs typeface="Arial Unicode MS" pitchFamily="34" charset="-128"/>
              </a:rPr>
              <a:t>Discount Store): </a:t>
            </a:r>
            <a:endParaRPr lang="en-US" sz="2500" b="1" dirty="0" smtClean="0">
              <a:solidFill>
                <a:srgbClr val="CC3399"/>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अशी दुकाने किमतीमध्ये स्पर्धा करत असतात. वस्तूंच्या अधिकतम किरकोळ किमतीपेक्षा (</a:t>
            </a:r>
            <a:r>
              <a:rPr kumimoji="0" lang="en-GB"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M.R.P.)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कमी किमतीस वस्तू उपलब्ध करून दिल्या जातात. विशिष्ट चिन्हांकित वस्तु, कमी किंमत, मोठी उलाढाल, मर्यादित नफा इत्यादी वैशिष्ट्ये सूट देणान्या दुकानांमध्ये दिसून येतात. डी मार्ट, बिग बझार, स्टार बझार इत्यादी दुकाने या प्रकारामध्ये येतात.</a:t>
            </a:r>
            <a:endParaRPr kumimoji="0" lang="mr-IN" sz="23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18</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1"/>
          <p:cNvSpPr>
            <a:spLocks noChangeArrowheads="1"/>
          </p:cNvSpPr>
          <p:nvPr/>
        </p:nvSpPr>
        <p:spPr bwMode="auto">
          <a:xfrm>
            <a:off x="228600" y="166092"/>
            <a:ext cx="8686800" cy="64633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CC3399"/>
                </a:solidFill>
                <a:effectLst/>
                <a:latin typeface="Arial Unicode MS" pitchFamily="34" charset="-128"/>
                <a:ea typeface="Arial Unicode MS" pitchFamily="34" charset="-128"/>
                <a:cs typeface="Arial Unicode MS" pitchFamily="34" charset="-128"/>
              </a:rPr>
              <a:t>७. मॉल्स् (</a:t>
            </a:r>
            <a:r>
              <a:rPr kumimoji="0" lang="en-GB" sz="2400" b="1" i="0" u="none" strike="noStrike" cap="none" normalizeH="0" baseline="0" dirty="0" smtClean="0">
                <a:ln>
                  <a:noFill/>
                </a:ln>
                <a:solidFill>
                  <a:srgbClr val="CC3399"/>
                </a:solidFill>
                <a:effectLst/>
                <a:latin typeface="Arial Unicode MS" pitchFamily="34" charset="-128"/>
                <a:ea typeface="Arial Unicode MS" pitchFamily="34" charset="-128"/>
                <a:cs typeface="Arial Unicode MS" pitchFamily="34" charset="-128"/>
              </a:rPr>
              <a:t>Malls): </a:t>
            </a:r>
            <a:endParaRPr kumimoji="0" lang="en-US" sz="2400" b="1" i="0" u="none" strike="noStrike" cap="none" normalizeH="0" baseline="0" dirty="0" smtClean="0">
              <a:ln>
                <a:noFill/>
              </a:ln>
              <a:solidFill>
                <a:srgbClr val="CC3399"/>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मॉल्समधील खरेदी ही फक्त दैनंदिन खरेदीचा भाग नसून तो आनंददायी व मनोरंजनाचा व्यवहार झाला आहे. खूप मोठी जागा, विविध दर्जेदार वस्तू, निवडीस प्रचंड संधी, मनोरंजनाच्या विविध सोई, खाद्यपदार्थाची सोय, लाँड्री, ब्यूटी पार्लर इत्यादी प्रकारच्या सेवा या वैशिष्ट्यांमुळे मॉलमध्ये खरेदीसाठी जाणे एक फैशन तसेच प्रतिष्ठेचे लक्षण बनले आहे. </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400" b="1" dirty="0" smtClean="0">
                <a:solidFill>
                  <a:srgbClr val="CC3399"/>
                </a:solidFill>
                <a:latin typeface="Arial Unicode MS" pitchFamily="34" charset="-128"/>
                <a:ea typeface="Arial Unicode MS" pitchFamily="34" charset="-128"/>
                <a:cs typeface="Arial Unicode MS" pitchFamily="34" charset="-128"/>
              </a:rPr>
              <a:t>८. सवलतीची किंमत असणारी दुकाने (</a:t>
            </a:r>
            <a:r>
              <a:rPr lang="en-GB" sz="2400" b="1" dirty="0" smtClean="0">
                <a:solidFill>
                  <a:srgbClr val="CC3399"/>
                </a:solidFill>
                <a:latin typeface="Arial Unicode MS" pitchFamily="34" charset="-128"/>
                <a:ea typeface="Arial Unicode MS" pitchFamily="34" charset="-128"/>
                <a:cs typeface="Arial Unicode MS" pitchFamily="34" charset="-128"/>
              </a:rPr>
              <a:t>Off Price Store) : </a:t>
            </a:r>
            <a:endParaRPr lang="en-US" sz="2400" b="1" dirty="0" smtClean="0">
              <a:solidFill>
                <a:srgbClr val="CC3399"/>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अशी दुकाने सूट (</a:t>
            </a:r>
            <a:r>
              <a:rPr kumimoji="0" lang="en-GB"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Discount)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देणाऱ्या दुकानांपेक्षा वेगळी असतात. अशा दुकानांमधून दीर्घकाळ शिल्लक असणारा माल, मागणी नसलेल्या वस्तू, किरकोळ दोष असणाऱ्या वस्तू विकल्या जातात. किमतीमध्ये मोठ्या प्रमाणात सवलत दिली जाते. प्रदर्शनातून, सेलमधून केली जाणारी विक्री या प्रकारची असते.</a:t>
            </a:r>
            <a:endParaRPr kumimoji="0" lang="mr-IN" sz="23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19</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28600" y="255981"/>
            <a:ext cx="8686800" cy="64633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किरकोळ व्यापार</a:t>
            </a:r>
            <a:endParaRPr kumimoji="0" lang="en-US" sz="2800" b="1"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en-GB" sz="2800" b="1" i="0" u="none" strike="noStrike" cap="none" normalizeH="0" baseline="0" dirty="0" smtClean="0">
                <a:ln>
                  <a:noFill/>
                </a:ln>
                <a:solidFill>
                  <a:srgbClr val="FF0000"/>
                </a:solidFill>
                <a:effectLst/>
                <a:latin typeface="Times New Roman" pitchFamily="18" charset="0"/>
                <a:ea typeface="Arial Unicode MS" pitchFamily="34" charset="-128"/>
                <a:cs typeface="Times New Roman" pitchFamily="18" charset="0"/>
              </a:rPr>
              <a:t>(Retailing)</a:t>
            </a:r>
            <a:endParaRPr kumimoji="0" lang="en-US" sz="2800"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प्रास्ताविक</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किरकोळ व्यापार हा अत्यंत जुना प्रकार आहे. किराणा दुकानदार, फिरते विक्रेते यांच्याद्वारे हा व्यापार चालू आहे व सध्या त्यामध्ये बदल होऊन साखळी दुकाने, विभागीय दुकाने, सहकारी भांडारे, सुपर मार्केट इत्यादी मार्गांनी किरकोळ व्यापार चालू आहे. व्यावसायिक पर्यावरणामध्ये झालेला बदल, ग्राहकांच्या आवडीनिवडीमध्ये झालेले बदल, आर्थिक परिस्थितीमध्ये झालेले बदल इत्यादी घटकांमुळे किरकोळ खरेदी हे दैनंदिन गरजेचे कंटाळवाणे काम राहिलेले नाही तर आनंदाचे व मनोरंजनाचे काम बनले आहे. त्यामुळे किरकोळ व्यापाराच्या स्वरूपातही बदल झालेला आहे. भारतातील किरकोळ व्यापार क्षेत्र विकासात्मक अवस्थेत आहे. या प्रकरणात आपण किरकोळ व्यापार ही संकल्पना, तिचे महत्त्व, प्रकार इत्यादी बाबी अभ्यासणार आहोत. </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1"/>
          <p:cNvSpPr>
            <a:spLocks noChangeArrowheads="1"/>
          </p:cNvSpPr>
          <p:nvPr/>
        </p:nvSpPr>
        <p:spPr bwMode="auto">
          <a:xfrm>
            <a:off x="228600" y="373703"/>
            <a:ext cx="8610600" cy="56598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CC3399"/>
                </a:solidFill>
                <a:effectLst/>
                <a:latin typeface="Arial Unicode MS" pitchFamily="34" charset="-128"/>
                <a:ea typeface="Arial Unicode MS" pitchFamily="34" charset="-128"/>
                <a:cs typeface="Arial Unicode MS" pitchFamily="34" charset="-128"/>
              </a:rPr>
              <a:t>९. सहकारी भांडारे (</a:t>
            </a:r>
            <a:r>
              <a:rPr kumimoji="0" lang="en-GB" sz="2600" b="1" i="0" u="none" strike="noStrike" cap="none" normalizeH="0" baseline="0" dirty="0" smtClean="0">
                <a:ln>
                  <a:noFill/>
                </a:ln>
                <a:solidFill>
                  <a:srgbClr val="CC3399"/>
                </a:solidFill>
                <a:effectLst/>
                <a:latin typeface="Arial Unicode MS" pitchFamily="34" charset="-128"/>
                <a:ea typeface="Arial Unicode MS" pitchFamily="34" charset="-128"/>
                <a:cs typeface="Arial Unicode MS" pitchFamily="34" charset="-128"/>
              </a:rPr>
              <a:t>Retail Co-</a:t>
            </a:r>
            <a:r>
              <a:rPr kumimoji="0" lang="en-GB" sz="2600" b="1" i="0" u="none" strike="noStrike" cap="none" normalizeH="0" baseline="0" dirty="0" err="1" smtClean="0">
                <a:ln>
                  <a:noFill/>
                </a:ln>
                <a:solidFill>
                  <a:srgbClr val="CC3399"/>
                </a:solidFill>
                <a:effectLst/>
                <a:latin typeface="Arial Unicode MS" pitchFamily="34" charset="-128"/>
                <a:ea typeface="Arial Unicode MS" pitchFamily="34" charset="-128"/>
                <a:cs typeface="Arial Unicode MS" pitchFamily="34" charset="-128"/>
              </a:rPr>
              <a:t>operatires</a:t>
            </a:r>
            <a:r>
              <a:rPr kumimoji="0" lang="en-GB" sz="2600" b="1" i="0" u="none" strike="noStrike" cap="none" normalizeH="0" baseline="0" dirty="0" smtClean="0">
                <a:ln>
                  <a:noFill/>
                </a:ln>
                <a:solidFill>
                  <a:srgbClr val="CC3399"/>
                </a:solidFill>
                <a:effectLst/>
                <a:latin typeface="Arial Unicode MS" pitchFamily="34" charset="-128"/>
                <a:ea typeface="Arial Unicode MS" pitchFamily="34" charset="-128"/>
                <a:cs typeface="Arial Unicode MS" pitchFamily="34" charset="-128"/>
              </a:rPr>
              <a:t>) : </a:t>
            </a:r>
            <a:endParaRPr kumimoji="0" lang="mr-IN" sz="2600" b="1" i="0" u="none" strike="noStrike" cap="none" normalizeH="0" baseline="0" dirty="0" smtClean="0">
              <a:ln>
                <a:noFill/>
              </a:ln>
              <a:solidFill>
                <a:srgbClr val="CC3399"/>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600" b="1" i="0" u="none" strike="noStrike" cap="none" normalizeH="0" baseline="0" dirty="0" smtClean="0">
              <a:ln>
                <a:noFill/>
              </a:ln>
              <a:solidFill>
                <a:srgbClr val="CC3399"/>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शेतीमाल प्रक्रिया, खरेदी-विक्री, पतपुरवठा, पाणीपुरवठा, गृहनिर्माण इत्यादी क्षेत्रांमध्ये सहकारी संस्था कार्य करत आहेत. ग्रामीण व शहरी दोन्ही ठिकाणी सहकारी ग्राहक बझार अस्तित्वात आहेत. आर्थिकदृष्ट्या दुर्बल वर्गातील लोकांनी एकत्र येऊन स्वतःच्या उन्नतीसाठी या संस्था सुरू केलेल्या असतात. किरकोळ व्यापारामध्ये अनेक सहकारी संस्था सुरू आहेत. ज्यामुळे सर्वसामान्य ग्राहकांना खात्रीशीर माल योग्य किमतीमध्ये उपलब्ध होत आहे. सहकारी भांडारामधून दैनंदिन गरजेच्या सर्व प्रकारच्या वस्तू उपलब्ध करून दिल्या जातात. या संस्थांनी ग्राहकांचा विश्वास संपादन केला आहे.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20</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1"/>
          <p:cNvSpPr>
            <a:spLocks noChangeArrowheads="1"/>
          </p:cNvSpPr>
          <p:nvPr/>
        </p:nvSpPr>
        <p:spPr bwMode="auto">
          <a:xfrm>
            <a:off x="228600" y="244525"/>
            <a:ext cx="8686800" cy="6232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(ब) बिनदुकानी किरकोळ व्यापार </a:t>
            </a:r>
            <a:r>
              <a:rPr kumimoji="0" lang="mr-IN" sz="24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a:t>
            </a:r>
            <a:r>
              <a:rPr kumimoji="0" lang="en-GB" sz="24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Non-store Based Retailing) : </a:t>
            </a:r>
            <a:endParaRPr kumimoji="0" lang="en-US" sz="2400" b="1"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lang="mr-IN"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किरकोळ व्यापार हा दुकानातून केला जातो त्याचबरोबर बिनदुकानी पद्धतीनेही केला जातो. भारतासारख्या आकारमानाने मोठ्या, भिन्न आर्थिक परिस्थिती असणाऱ्या, भिन्न भौगोलिक परिस्थिती, भिन्न शैक्षणिक, सामाजिक परिस्थिती असणाऱ्या देशांमध्ये बिनदुकानी पद्धतीचा किरकोळ व्यापार मोठ्या प्रमाणात अस्तित्वात आहे. हा व्यापार ग्रामीण व शहरी दोन्ही ठिकाणी आढळून येतो. फिरत्या विक्रेत्यांच्या स्वरूपात, रस्त्यावरील विक्रेत्यांच्या स्वरूपात तसेच आधुनिक तंत्रज्ञानाच्या स्वरूपात बिनदुकानी किरकोळ व्यापाराचे विविध मार्ग निर्माण झाले आहेत. </a:t>
            </a: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CC3399"/>
                </a:solidFill>
                <a:effectLst/>
                <a:latin typeface="Arial Unicode MS" pitchFamily="34" charset="-128"/>
                <a:ea typeface="Arial Unicode MS" pitchFamily="34" charset="-128"/>
                <a:cs typeface="Arial Unicode MS" pitchFamily="34" charset="-128"/>
              </a:rPr>
              <a:t>त्यामध्ये पुढील प्रकारांचा समावेश होतो.</a:t>
            </a:r>
            <a:endParaRPr kumimoji="0" lang="mr-IN" sz="2400" b="1" i="0" u="none" strike="noStrike" cap="none" normalizeH="0" baseline="0" dirty="0" smtClean="0">
              <a:ln>
                <a:noFill/>
              </a:ln>
              <a:solidFill>
                <a:srgbClr val="CC3399"/>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21</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1"/>
          <p:cNvSpPr>
            <a:spLocks noChangeArrowheads="1"/>
          </p:cNvSpPr>
          <p:nvPr/>
        </p:nvSpPr>
        <p:spPr bwMode="auto">
          <a:xfrm>
            <a:off x="228600" y="228600"/>
            <a:ext cx="8686800" cy="60131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7200" algn="just" eaLnBrk="0" fontAlgn="base" hangingPunct="0">
              <a:lnSpc>
                <a:spcPct val="150000"/>
              </a:lnSpc>
              <a:spcBef>
                <a:spcPct val="0"/>
              </a:spcBef>
              <a:spcAft>
                <a:spcPct val="0"/>
              </a:spcAft>
            </a:pPr>
            <a:r>
              <a:rPr lang="mr-IN" sz="2400" b="1" dirty="0" smtClean="0">
                <a:solidFill>
                  <a:srgbClr val="FF0000"/>
                </a:solidFill>
                <a:latin typeface="Arial Unicode MS" pitchFamily="34" charset="-128"/>
                <a:ea typeface="Arial Unicode MS" pitchFamily="34" charset="-128"/>
                <a:cs typeface="Arial Unicode MS" pitchFamily="34" charset="-128"/>
              </a:rPr>
              <a:t>१. फिरते व्यापारी </a:t>
            </a:r>
            <a:r>
              <a:rPr lang="en-US" sz="2400" b="1" dirty="0" smtClean="0">
                <a:solidFill>
                  <a:srgbClr val="FF0000"/>
                </a:solidFill>
                <a:latin typeface="Arial Unicode MS" pitchFamily="34" charset="-128"/>
                <a:ea typeface="Arial Unicode MS" pitchFamily="34" charset="-128"/>
                <a:cs typeface="Arial Unicode MS" pitchFamily="34" charset="-128"/>
              </a:rPr>
              <a:t>:</a:t>
            </a: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शहरी किंवा ग्रामीण भागामध्ये निवासी भागात फिरून विक्री करणारे व्यापारी फिरते व्यापारी म्हणून ओळखले जातात. असे व्यापारी डोक्यावरून, सायकलवरून, हातगाडीवरून किंवा वाहनावरून माल घेऊन ग्राहकांच्या दारोदारी जाऊन विक्री करत असतात. कपडे, बेडशीट, लोणची, चहापावडर, वॉशिंग पावडर, भांडी, भाजीपाला, शोभेच्या वस्तू इत्यादी प्रकारच्या वस्तू असे व्यापारी विकत असतात. </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२. रस्त्यावरील विक्रेते : </a:t>
            </a:r>
            <a:endParaRPr kumimoji="0" lang="en-US" sz="2400" b="1"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शहरांमध्ये रस्त्यांच्या कडेला, फूटपाथवर आपला माल मांडून येणाऱ्या जाणाऱ्या लोकांना वस्तूंची विक्री करणाऱ्या विक्रेत्यांना रस्त्यावरील विक्रेते असे म्हणतात. लहान स्वरूपाच्या परंतु दैनंदिन गरजेच्या वस्तू विकण्याचे काम हे व्यापारी करतात. अशा व्यापाऱ्यांना मोठी भांडवली गुंतवणूक करावी लागत नाही. </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22</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1"/>
          <p:cNvSpPr>
            <a:spLocks noChangeArrowheads="1"/>
          </p:cNvSpPr>
          <p:nvPr/>
        </p:nvSpPr>
        <p:spPr bwMode="auto">
          <a:xfrm>
            <a:off x="228600" y="144188"/>
            <a:ext cx="8686800" cy="64286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2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३. टपालाद्वारे विक्री (</a:t>
            </a:r>
            <a:r>
              <a:rPr kumimoji="0" lang="en-GB" sz="22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Male Order Houses) : </a:t>
            </a:r>
            <a:endParaRPr kumimoji="0" lang="en-US" sz="2200" b="1"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ग्राहक आपली मागणी टपालाद्वारे सध्याच्या काळात दूरध्वनीद्वारे किंवा ई-मेलद्वारे उत्पादक किंवा व्यावसायिकाकडे नोंदवत असतो. वस्तूची किंमतही ऑनलाईन पद्धतीने पाठविली जाते किंवा बँक खात्यात भरली जाते. व्यावसायिक वस्तू ग्राहकाच्या घरच्या पत्त्यावर टपालाद्वारे किंवा कुरिअरद्वारे पाठवून देतो. सध्याच्या काळात या प्रकारे व्यापार करणाऱ्या संस्था आधुनिक तंत्रज्ञानाचा आधार घेऊन स्वतःची वेबसाईट सुरू करून व्यवसाय करत आहेत. </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४. प्रत्यक्ष विक्री (</a:t>
            </a:r>
            <a:r>
              <a:rPr kumimoji="0" lang="en-GB" sz="22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Direct Selling) : </a:t>
            </a:r>
            <a:endParaRPr kumimoji="0" lang="en-US" sz="2200" b="1"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या प्रकारामध्ये उत्पादक कंपन्या प्रत्यक्ष ग्राहकांना विक्री करतात. त्यासाठी ग्राहकांचे जाळे निर्माण केले जाते. यालाच बहुस्तर विक्री/ विपणन (</a:t>
            </a:r>
            <a:r>
              <a:rPr kumimoji="0" lang="en-GB"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Multilevel Selling Marketing)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असे म्हणतात. अॅम्बे, टप्परवेअर इत्यादी कंपन्या या प्रकाराद्वारे विक्री करतात.</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23</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1"/>
          <p:cNvSpPr>
            <a:spLocks noChangeArrowheads="1"/>
          </p:cNvSpPr>
          <p:nvPr/>
        </p:nvSpPr>
        <p:spPr bwMode="auto">
          <a:xfrm>
            <a:off x="228600" y="592753"/>
            <a:ext cx="861060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५. स्वयंचलित यंत्राद्वारे विक्री </a:t>
            </a:r>
            <a:r>
              <a:rPr kumimoji="0" lang="mr-IN" sz="2600" b="1" i="0" u="none" strike="noStrike" cap="none" normalizeH="0" baseline="0" dirty="0" smtClean="0">
                <a:ln>
                  <a:noFill/>
                </a:ln>
                <a:solidFill>
                  <a:srgbClr val="FF0000"/>
                </a:solidFill>
                <a:effectLst/>
                <a:latin typeface="Times New Roman" pitchFamily="18" charset="0"/>
                <a:ea typeface="Arial Unicode MS" pitchFamily="34" charset="-128"/>
                <a:cs typeface="Arial Unicode MS" pitchFamily="34" charset="-128"/>
              </a:rPr>
              <a:t>(</a:t>
            </a:r>
            <a:r>
              <a:rPr kumimoji="0" lang="en-GB" sz="2600" b="1" i="0" u="none" strike="noStrike" cap="none" normalizeH="0" baseline="0" dirty="0" smtClean="0">
                <a:ln>
                  <a:noFill/>
                </a:ln>
                <a:solidFill>
                  <a:srgbClr val="FF0000"/>
                </a:solidFill>
                <a:effectLst/>
                <a:latin typeface="Times New Roman" pitchFamily="18" charset="0"/>
                <a:ea typeface="Arial Unicode MS" pitchFamily="34" charset="-128"/>
                <a:cs typeface="Times New Roman" pitchFamily="18" charset="0"/>
              </a:rPr>
              <a:t>Automatic Vending Machine)</a:t>
            </a:r>
            <a:endParaRPr kumimoji="0" lang="en-US" sz="2600"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mr-IN" sz="1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400" dirty="0" smtClean="0">
                <a:latin typeface="Arial Unicode MS" pitchFamily="34" charset="-128"/>
                <a:ea typeface="Arial Unicode MS" pitchFamily="34" charset="-128"/>
                <a:cs typeface="Arial Unicode MS" pitchFamily="34" charset="-128"/>
              </a:rPr>
              <a:t>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सध्याच्या काळात काही वस्तू स्वयंचलित यंत्राद्वारे विकल्या जातात. अशा यंत्रामध्ये वस्तू भरून ठेवल्या जातात व योग्य किमतीचे कूपन त्या यंत्रामध्ये टाकल्यावर यंत्रातून ती वस्तू बाहेर येते. भारतामध्ये हा प्रकार काही प्रमाणात अस्तित्वात आला आहे. दूध, चहा, कॉफी, शीतपेये, पिण्याचे पाणी, चॉकलेटस्, वर्तमानपत्रे इत्यादी वस्तू स्वयंचलित यंत्राद्वारे किरकोळ स्वरूपात विकल्या जातात. गर्दीच्या ठिकाणी अशी यंत्रे ठेवली जातात. प्रामुख्याने पॅकिंगमधील व विशिष्ट चिन्हांकित वस्तू या प्रकारे विकल्या जातात.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24</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1"/>
          <p:cNvSpPr>
            <a:spLocks noChangeArrowheads="1"/>
          </p:cNvSpPr>
          <p:nvPr/>
        </p:nvSpPr>
        <p:spPr bwMode="auto">
          <a:xfrm>
            <a:off x="228600" y="325304"/>
            <a:ext cx="86868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3333FF"/>
                </a:solidFill>
                <a:effectLst/>
                <a:latin typeface="Arial Unicode MS" pitchFamily="34" charset="-128"/>
                <a:ea typeface="Arial Unicode MS" pitchFamily="34" charset="-128"/>
                <a:cs typeface="Arial Unicode MS" pitchFamily="34" charset="-128"/>
              </a:rPr>
              <a:t>किरकोळ व्यापारातील क्रियांचे व्यवस्थापन</a:t>
            </a:r>
            <a:endParaRPr kumimoji="0" lang="en-US" sz="2800" b="1" i="0" u="none" strike="noStrike" cap="none" normalizeH="0" baseline="0" dirty="0" smtClean="0">
              <a:ln>
                <a:noFill/>
              </a:ln>
              <a:solidFill>
                <a:srgbClr val="3333FF"/>
              </a:solidFill>
              <a:effectLst/>
              <a:latin typeface="Arial" pitchFamily="34" charset="0"/>
              <a:cs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rgbClr val="3333FF"/>
                </a:solidFill>
                <a:effectLst/>
                <a:latin typeface="Times New Roman" pitchFamily="18" charset="0"/>
                <a:ea typeface="Arial Unicode MS" pitchFamily="34" charset="-128"/>
                <a:cs typeface="Times New Roman" pitchFamily="18" charset="0"/>
              </a:rPr>
              <a:t>(Management of Retailing Operations)</a:t>
            </a:r>
          </a:p>
          <a:p>
            <a:pPr marL="0" marR="0" lvl="0" indent="0" algn="ctr" defTabSz="914400" rtl="0" eaLnBrk="0" fontAlgn="base" latinLnBrk="0" hangingPunct="0">
              <a:lnSpc>
                <a:spcPct val="150000"/>
              </a:lnSpc>
              <a:spcBef>
                <a:spcPct val="0"/>
              </a:spcBef>
              <a:spcAft>
                <a:spcPct val="0"/>
              </a:spcAft>
              <a:buClrTx/>
              <a:buSzTx/>
              <a:buFontTx/>
              <a:buNone/>
              <a:tabLst/>
            </a:pPr>
            <a:endParaRPr kumimoji="0" lang="en-US" sz="2400" b="1" i="0" u="none" strike="noStrike" cap="none" normalizeH="0" baseline="0" dirty="0" smtClean="0">
              <a:ln>
                <a:noFill/>
              </a:ln>
              <a:solidFill>
                <a:srgbClr val="3333FF"/>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किरकोळ व्यापार म्हणजे उत्पादक किंवा घाऊक व्यापारी यांच्याकडून माल खरेदी करून अंतिम ग्राहकाला लहान प्रमाणात त्यांची विक्री करणे होय. त्यामुळे किरकोळ व्यापाराचे व्यवस्थापन करणे म्हणजे किरकोळ व्यापारात कराव्या लागणाऱ्या कार्यांचे नियोजन, संघटन, नियंत्रण करणे होय. या कार्याचा उद्देश किरकोळ व्यापारातून नफा मिळविणे व ग्राहकांचे समाधान करणे हा असतो.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3333FF"/>
                </a:solidFill>
                <a:effectLst/>
                <a:latin typeface="Arial Unicode MS" pitchFamily="34" charset="-128"/>
                <a:ea typeface="Arial Unicode MS" pitchFamily="34" charset="-128"/>
                <a:cs typeface="Arial Unicode MS" pitchFamily="34" charset="-128"/>
              </a:rPr>
              <a:t>किरकोळ व्यापाराच्या व्यवस्थापनामध्ये पुढील बाबींचा समावेश होतो.</a:t>
            </a:r>
            <a:endParaRPr kumimoji="0" lang="mr-IN" sz="2400" b="1" i="0" u="none" strike="noStrike" cap="none" normalizeH="0" baseline="0" dirty="0" smtClean="0">
              <a:ln>
                <a:noFill/>
              </a:ln>
              <a:solidFill>
                <a:srgbClr val="3333FF"/>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25</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1"/>
          <p:cNvSpPr>
            <a:spLocks noChangeArrowheads="1"/>
          </p:cNvSpPr>
          <p:nvPr/>
        </p:nvSpPr>
        <p:spPr bwMode="auto">
          <a:xfrm>
            <a:off x="228600" y="747513"/>
            <a:ext cx="86106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AutoNum type="hindiNumPeriod"/>
              <a:tabLst/>
            </a:pPr>
            <a:r>
              <a:rPr kumimoji="0" lang="mr-IN" sz="2600" b="1" i="0" u="none" strike="noStrike" cap="none" normalizeH="0" baseline="0" dirty="0" smtClean="0">
                <a:ln>
                  <a:noFill/>
                </a:ln>
                <a:solidFill>
                  <a:srgbClr val="FF3300"/>
                </a:solidFill>
                <a:effectLst/>
                <a:latin typeface="Arial Unicode MS" pitchFamily="34" charset="-128"/>
                <a:ea typeface="Arial Unicode MS" pitchFamily="34" charset="-128"/>
                <a:cs typeface="Arial Unicode MS" pitchFamily="34" charset="-128"/>
              </a:rPr>
              <a:t>उद्दिष्टित बाजारपेठ निश्चित करणे (</a:t>
            </a:r>
            <a:r>
              <a:rPr kumimoji="0" lang="en-GB" sz="2600" b="1" i="0" u="none" strike="noStrike" cap="none" normalizeH="0" baseline="0" dirty="0" smtClean="0">
                <a:ln>
                  <a:noFill/>
                </a:ln>
                <a:solidFill>
                  <a:srgbClr val="FF3300"/>
                </a:solidFill>
                <a:effectLst/>
                <a:latin typeface="Arial Unicode MS" pitchFamily="34" charset="-128"/>
                <a:ea typeface="Arial Unicode MS" pitchFamily="34" charset="-128"/>
                <a:cs typeface="Arial Unicode MS" pitchFamily="34" charset="-128"/>
              </a:rPr>
              <a:t>Define Target Market) : </a:t>
            </a:r>
            <a:endParaRPr kumimoji="0" lang="en-US" sz="2600" b="1" i="0" u="none" strike="noStrike" cap="none" normalizeH="0" baseline="0" dirty="0" smtClean="0">
              <a:ln>
                <a:noFill/>
              </a:ln>
              <a:solidFill>
                <a:srgbClr val="FF33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उद्दिष्टित बाजारपेठ ठरविताना आपला संभाव्य ग्राहक कोण असावा, त्याच्या गरजा काय आहेत हे लक्षात घ्यावे लागते. संभाव्य बाजारपेठ व संभाव्य ग्राहक निश्चित करण्यावरच किरकोळ व्यापारातील पुढील सर्व कार्ये यशस्वी होणे अवलंबून असते. माल उपलब्ध करणे / खरेदी करणे, दुकान सजावट, जाहिरात, किंमत निश्चिती, दुकानाची जागा ठरविणे, दुकानातील इतर कार्ये या सर्वांबाबत योग्य निर्णय घेणे हे योग्य बाजारपेठ निश्चित करण्यावर अवलंबून असते.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26</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1"/>
          <p:cNvSpPr>
            <a:spLocks noChangeArrowheads="1"/>
          </p:cNvSpPr>
          <p:nvPr/>
        </p:nvSpPr>
        <p:spPr bwMode="auto">
          <a:xfrm>
            <a:off x="304800" y="408087"/>
            <a:ext cx="86106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FF3300"/>
                </a:solidFill>
                <a:latin typeface="Arial Unicode MS" pitchFamily="34" charset="-128"/>
                <a:ea typeface="Arial Unicode MS" pitchFamily="34" charset="-128"/>
                <a:cs typeface="Arial Unicode MS" pitchFamily="34" charset="-128"/>
              </a:rPr>
              <a:t>२. वस्तू/माल वर्गीकरण (</a:t>
            </a:r>
            <a:r>
              <a:rPr lang="en-GB" sz="2600" b="1" dirty="0" smtClean="0">
                <a:solidFill>
                  <a:srgbClr val="FF3300"/>
                </a:solidFill>
                <a:latin typeface="Arial Unicode MS" pitchFamily="34" charset="-128"/>
                <a:ea typeface="Arial Unicode MS" pitchFamily="34" charset="-128"/>
                <a:cs typeface="Arial Unicode MS" pitchFamily="34" charset="-128"/>
              </a:rPr>
              <a:t>Product Assortment) : </a:t>
            </a:r>
            <a:endParaRPr lang="en-US" sz="2600" b="1" dirty="0" smtClean="0">
              <a:solidFill>
                <a:srgbClr val="FF330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संभाव्य बाजारपेठ व संभाव्य ग्राहक ठरविल्यानंतर त्यांना कोणत्या प्रकारच्या वस्तू व सेवा लागतील हे निश्चित करून त्यांची उपलब्धता/खरेदी करण्यासाठी त्या वस्तूंचे वर्गीकरण व प्रतवारी करावी लागते. त्यासाठी भेदकरण व्यूहरचना विचारात घ्यावी लागते. मालाच्या वर्गीकरणामध्ये कोणत्या प्रकारचा माल असावा, त्याचे किती नमुने ठेवावेत, एकाच प्रकारची गरज भागविणाऱ्या विविध पर्यायी वस्तू ठेवाव्यात की एकाच वस्तूचे विविध नमुने असावेत इत्यादींबाबत निर्णय घ्यावे लागतात.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27</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1"/>
          <p:cNvSpPr>
            <a:spLocks noChangeArrowheads="1"/>
          </p:cNvSpPr>
          <p:nvPr/>
        </p:nvSpPr>
        <p:spPr bwMode="auto">
          <a:xfrm>
            <a:off x="228600" y="572269"/>
            <a:ext cx="86868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FF3300"/>
                </a:solidFill>
                <a:latin typeface="Arial Unicode MS" pitchFamily="34" charset="-128"/>
                <a:ea typeface="Arial Unicode MS" pitchFamily="34" charset="-128"/>
                <a:cs typeface="Arial Unicode MS" pitchFamily="34" charset="-128"/>
              </a:rPr>
              <a:t>३. वस्तू/मालाची उपलब्धता (</a:t>
            </a:r>
            <a:r>
              <a:rPr lang="en-GB" sz="2600" b="1" dirty="0" smtClean="0">
                <a:solidFill>
                  <a:srgbClr val="FF3300"/>
                </a:solidFill>
                <a:latin typeface="Arial Unicode MS" pitchFamily="34" charset="-128"/>
                <a:ea typeface="Arial Unicode MS" pitchFamily="34" charset="-128"/>
                <a:cs typeface="Arial Unicode MS" pitchFamily="34" charset="-128"/>
              </a:rPr>
              <a:t>Product Procurement) : </a:t>
            </a:r>
            <a:endParaRPr lang="en-US" sz="2600" b="1" dirty="0" smtClean="0">
              <a:solidFill>
                <a:srgbClr val="FF330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योग्य नगसंख्या किंवा योग्य प्रमाणात वस्तू किंवा सेवा, योग्य वेळेत उपलब्ध करण्याचे कार्य करावे लागते. त्यासाठी स्वतंत्र खरेदी समिती किंवा विभाग निर्माण केला जातो. संगणक व माहिती तंत्रज्ञानाचा वापर करून ग्राहकांच्या गरजा कोणत्या आहेत, किती प्रमाणात खरेदी केली पाहिजे त्याची नगसंख्या, कोणाकडून खरेदी करावयाची हे ठरविले जाते. उत्पादकांशी थेट संबंध निर्माण केले जातात. अनेक उत्पादकांच्या वस्तू उपलब्ध केल्या जातात किंवा एकाच उत्पादकाच्या विविध नमुन्यातील वस्तू उपलब्ध केल्या जातात.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28</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1"/>
          <p:cNvSpPr>
            <a:spLocks noChangeArrowheads="1"/>
          </p:cNvSpPr>
          <p:nvPr/>
        </p:nvSpPr>
        <p:spPr bwMode="auto">
          <a:xfrm>
            <a:off x="304800" y="590520"/>
            <a:ext cx="8610600" cy="51244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FF3300"/>
                </a:solidFill>
                <a:latin typeface="Arial Unicode MS" pitchFamily="34" charset="-128"/>
                <a:ea typeface="Arial Unicode MS" pitchFamily="34" charset="-128"/>
                <a:cs typeface="Arial Unicode MS" pitchFamily="34" charset="-128"/>
              </a:rPr>
              <a:t>४. किंमत निश्चिती (</a:t>
            </a:r>
            <a:r>
              <a:rPr lang="en-GB" sz="2600" b="1" dirty="0" smtClean="0">
                <a:solidFill>
                  <a:srgbClr val="FF3300"/>
                </a:solidFill>
                <a:latin typeface="Arial Unicode MS" pitchFamily="34" charset="-128"/>
                <a:ea typeface="Arial Unicode MS" pitchFamily="34" charset="-128"/>
                <a:cs typeface="Arial Unicode MS" pitchFamily="34" charset="-128"/>
              </a:rPr>
              <a:t>Price Determination) : </a:t>
            </a:r>
            <a:endParaRPr lang="en-US" sz="2600" b="1" dirty="0" smtClean="0">
              <a:solidFill>
                <a:srgbClr val="FF330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किंमत निर्धारण करत असताना संभाव्य ग्राहक, त्यांची क्रयशक्ती, वस्तूंची वर्गवारी व प्रतवारी, स्पर्धा इत्यादी घटक विचारात घ्यावे लागतात. किंमत निश्चित करण्याचे धोरण वेगवेगळे असते किंवा विविध पर्यायांचा मेळ घातला जातो. अधिक उलाढाल व अधिक नफा अशी स्थिती आदर्श मानली जाते. परंतु प्रत्येक वेळी हे शक्य असत नाही. त्यामुळे काही व्यापारी अधिक उलाढाल व कमी नफा हे धोरण किंवा कमी उलाढाल व अधिक नफा हे धोरण ठरवून किंमत आकारणी करत असतात.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29</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228600" y="341322"/>
            <a:ext cx="8610600" cy="56784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किरकोळ व्यापार : संकल्पना व स्वरूप</a:t>
            </a:r>
            <a:endParaRPr kumimoji="0" lang="en-US" sz="26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0" algn="ctr" defTabSz="914400" rtl="0" eaLnBrk="1" fontAlgn="base" latinLnBrk="0" hangingPunct="1">
              <a:lnSpc>
                <a:spcPct val="150000"/>
              </a:lnSpc>
              <a:spcBef>
                <a:spcPct val="0"/>
              </a:spcBef>
              <a:spcAft>
                <a:spcPct val="0"/>
              </a:spcAft>
              <a:buClrTx/>
              <a:buSzTx/>
              <a:buFontTx/>
              <a:buNone/>
              <a:tabLst/>
            </a:pPr>
            <a:endParaRPr kumimoji="0" lang="en-US" sz="2400" b="1" i="0" u="none" strike="noStrike" cap="none" normalizeH="0" baseline="0" dirty="0" smtClean="0">
              <a:ln>
                <a:noFill/>
              </a:ln>
              <a:solidFill>
                <a:srgbClr val="FF0000"/>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किरकोळ व्यापार म्हणजे वस्तू व सेवा अंतिम ग्राहकापर्यंत व त्यांच्या वैयक्तिक उपभोगासाठी पोहोचविण्यासाठी केला जाणारा व्यापार होय. या व्यापारातील विक्री ही किरकोळ रकमेची व लहान प्रमाणातील असते. किरकोळ व्यापारामध्ये वस्तू अंतिम ग्राहकास विकली जाते. व्यापारासाठी कराव्या लागणाऱ्या सर्व क्रिया किरकोळ व्यापारामध्येही केल्या जातात. त्यामध्ये ग्राहकांच्या गरजा लक्षात घेऊन वस्तू व सेवांची निवड करणे, त्यांची वर्गवारी करणे, मालाची खरेदी करणे, दुकानाची जागा ठरविणे, दुकानातील कार्ये करणे, विक्रयवृद्धीसाठी कार्ये करणे इत्यादी कार्यांचा समावेश होतो.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1"/>
          <p:cNvSpPr>
            <a:spLocks noChangeArrowheads="1"/>
          </p:cNvSpPr>
          <p:nvPr/>
        </p:nvSpPr>
        <p:spPr bwMode="auto">
          <a:xfrm>
            <a:off x="228600" y="203285"/>
            <a:ext cx="86106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3300"/>
                </a:solidFill>
                <a:effectLst/>
                <a:latin typeface="Arial Unicode MS" pitchFamily="34" charset="-128"/>
                <a:ea typeface="Arial Unicode MS" pitchFamily="34" charset="-128"/>
                <a:cs typeface="Arial Unicode MS" pitchFamily="34" charset="-128"/>
              </a:rPr>
              <a:t>५. सेवा मिश्रण (</a:t>
            </a:r>
            <a:r>
              <a:rPr kumimoji="0" lang="en-GB" sz="2400" b="1" i="0" u="none" strike="noStrike" cap="none" normalizeH="0" baseline="0" dirty="0" smtClean="0">
                <a:ln>
                  <a:noFill/>
                </a:ln>
                <a:solidFill>
                  <a:srgbClr val="FF3300"/>
                </a:solidFill>
                <a:effectLst/>
                <a:latin typeface="Arial Unicode MS" pitchFamily="34" charset="-128"/>
                <a:ea typeface="Arial Unicode MS" pitchFamily="34" charset="-128"/>
                <a:cs typeface="Arial Unicode MS" pitchFamily="34" charset="-128"/>
              </a:rPr>
              <a:t>Services Mix) : </a:t>
            </a:r>
            <a:endParaRPr kumimoji="0" lang="en-US" sz="2400" b="1" i="0" u="none" strike="noStrike" cap="none" normalizeH="0" baseline="0" dirty="0" smtClean="0">
              <a:ln>
                <a:noFill/>
              </a:ln>
              <a:solidFill>
                <a:srgbClr val="FF33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200" dirty="0" smtClean="0">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किरकोळ व्यापारामध्ये ग्राहकास विक्रीपूर्व, विक्रीसंबंधी तसेच विक्री</a:t>
            </a: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नंतरच्या अनेक सेवा पुरवाव्या लागतात. त्यासंबंधीचे सेवा मिश्रण धोरण तयार करावे लागते. विक्रीपूर्व सेवामध्ये ग्राहकांना माहिती पुरविणे, जाहिरात टेलिफोन किंवा मेलद्वारे मागणी नोंदविणे इत्यादी सेवा देणे, विक्री कार्य करताना शंकांचे निरसन, वस्तू दाखवणे, वस्तू व्यवस्थित बांधून देणे इत्यादी सेवा घ्याव्या लागतात. इतर सेवामध्ये वस्तू घरपोच देणे, पार्किंग, उपहारगृह, विश्रांती गृह इत्यादी सेवा द्याव्या लागतात. </a:t>
            </a:r>
            <a:endPar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सेवा मिश्रणावर किरकोळ व्यापारातील वेगळेपण अवलंबून असते. त्यासाठी चांगले कर्मचारी नियुक्त करणे, त्यांना प्रशिक्षण देणे आवश्यक असते. ग्राहकांना चांगली सेवा देण्यावर विक्री पूर्ण होणे अवलंबून असते. </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30</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1"/>
          <p:cNvSpPr>
            <a:spLocks noChangeArrowheads="1"/>
          </p:cNvSpPr>
          <p:nvPr/>
        </p:nvSpPr>
        <p:spPr bwMode="auto">
          <a:xfrm>
            <a:off x="228600" y="228600"/>
            <a:ext cx="861060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400" b="1" dirty="0" smtClean="0">
                <a:solidFill>
                  <a:srgbClr val="FF3300"/>
                </a:solidFill>
                <a:latin typeface="Arial Unicode MS" pitchFamily="34" charset="-128"/>
                <a:ea typeface="Arial Unicode MS" pitchFamily="34" charset="-128"/>
                <a:cs typeface="Arial Unicode MS" pitchFamily="34" charset="-128"/>
              </a:rPr>
              <a:t>६. दुकानाची मांडणी / सजावट (</a:t>
            </a:r>
            <a:r>
              <a:rPr lang="en-GB" sz="2400" b="1" dirty="0" smtClean="0">
                <a:solidFill>
                  <a:srgbClr val="FF3300"/>
                </a:solidFill>
                <a:latin typeface="Arial Unicode MS" pitchFamily="34" charset="-128"/>
                <a:ea typeface="Arial Unicode MS" pitchFamily="34" charset="-128"/>
                <a:cs typeface="Arial Unicode MS" pitchFamily="34" charset="-128"/>
              </a:rPr>
              <a:t>Store Atmosphere) :</a:t>
            </a:r>
            <a:endParaRPr lang="en-US" sz="2400" b="1" dirty="0" smtClean="0">
              <a:solidFill>
                <a:srgbClr val="FF330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GB" sz="2400" dirty="0" smtClean="0">
                <a:latin typeface="Arial Unicode MS" pitchFamily="34" charset="-128"/>
                <a:ea typeface="Arial Unicode MS" pitchFamily="34" charset="-128"/>
                <a:cs typeface="Arial Unicode MS" pitchFamily="34" charset="-128"/>
              </a:rPr>
              <a:t>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दुकानी पद्धतीच्या किरकोळ व्यापारामध्ये दुकानांची मांडणी, सजावट व वातावरण याला खूपच महत्त्व प्राप्त होते. त्यादृष्टीने इमारत बांधणी, भरपूर हवा व प्रकाश, मोकळी जागा, रंगसंगती, वस्तूंची योग्य मांडणी, सहज हालचाल इत्यादी अनेक बाबी विचारात घ्याव्या लागतात. वेगवेगळे विभाग निर्माण करून त्याचे ठळक फलक लावावे लागतात, दुकानाचा संक्षिप्त आराखडा प्रथम दर्शनी लावावा लागतो. वस्तूंची मांडणी आकर्षकपणे करावी लागते, वस्तू ग्राहकाला हाताळता आल्या पाहिजेत या पद्धतीने मांडणी करावी लागते. त्याच वेळी ग्राहकांवर अप्रत्यक्षपणे लक्ष ठेवणे, त्यांना आवश्यकता भासल्यास मदत करणे यासाठी कर्मचारी नेमावे लागतात.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31</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1"/>
          <p:cNvSpPr>
            <a:spLocks noChangeArrowheads="1"/>
          </p:cNvSpPr>
          <p:nvPr/>
        </p:nvSpPr>
        <p:spPr bwMode="auto">
          <a:xfrm>
            <a:off x="228600" y="985420"/>
            <a:ext cx="8686800" cy="43396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400" b="1" dirty="0" smtClean="0">
                <a:solidFill>
                  <a:srgbClr val="FF3300"/>
                </a:solidFill>
                <a:latin typeface="Arial Unicode MS" pitchFamily="34" charset="-128"/>
                <a:ea typeface="Arial Unicode MS" pitchFamily="34" charset="-128"/>
                <a:cs typeface="Arial Unicode MS" pitchFamily="34" charset="-128"/>
              </a:rPr>
              <a:t>७. विक्रय वृद्धी (</a:t>
            </a:r>
            <a:r>
              <a:rPr lang="en-GB" sz="2400" b="1" dirty="0" smtClean="0">
                <a:solidFill>
                  <a:srgbClr val="FF3300"/>
                </a:solidFill>
                <a:latin typeface="Arial Unicode MS" pitchFamily="34" charset="-128"/>
                <a:ea typeface="Arial Unicode MS" pitchFamily="34" charset="-128"/>
                <a:cs typeface="Arial Unicode MS" pitchFamily="34" charset="-128"/>
              </a:rPr>
              <a:t>Sales Promotion) :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ग्राहकांना आपल्या दुकानाकडे आकर्षित करण्यासाठी व विक्रय वृद्धीसाठी अनेक प्रयत्न करावे लागतात. त्यांच्याशी वेगवेगळ्या माध्यमाद्वारे संवाद साधावा लागतो. वर्तमानपत्रे, मासिके, रेडिओ, मोबाईल, टी.व्ही. याद्वारे जाहिरात करावी लागते. जाहिरातीमधून दुकानाची वैशिष्ट्ये उपलब्ध वस्तू व सेवा, विविध योजना यांची माहिती द्यावी लागते. ग्राहकांसाठी भेटवस्तू, लॉटरी, सूट, कूपन, स्पर्धा इत्यादींचे आयोजन करावे लागते.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32</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1"/>
          <p:cNvSpPr>
            <a:spLocks noChangeArrowheads="1"/>
          </p:cNvSpPr>
          <p:nvPr/>
        </p:nvSpPr>
        <p:spPr bwMode="auto">
          <a:xfrm>
            <a:off x="304800" y="339090"/>
            <a:ext cx="861060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400" b="1" dirty="0" smtClean="0">
                <a:solidFill>
                  <a:srgbClr val="FF3300"/>
                </a:solidFill>
                <a:latin typeface="Arial Unicode MS" pitchFamily="34" charset="-128"/>
                <a:ea typeface="Arial Unicode MS" pitchFamily="34" charset="-128"/>
                <a:cs typeface="Arial Unicode MS" pitchFamily="34" charset="-128"/>
              </a:rPr>
              <a:t>८. दुकानाची जागा निश्चिती (</a:t>
            </a:r>
            <a:r>
              <a:rPr lang="en-GB" sz="2400" b="1" dirty="0" smtClean="0">
                <a:solidFill>
                  <a:srgbClr val="FF3300"/>
                </a:solidFill>
                <a:latin typeface="Arial Unicode MS" pitchFamily="34" charset="-128"/>
                <a:ea typeface="Arial Unicode MS" pitchFamily="34" charset="-128"/>
                <a:cs typeface="Arial Unicode MS" pitchFamily="34" charset="-128"/>
              </a:rPr>
              <a:t>Location Decision) : </a:t>
            </a:r>
          </a:p>
          <a:p>
            <a:pPr marL="0" marR="0" lvl="0" indent="457200" algn="just" defTabSz="914400" rtl="0" eaLnBrk="1" fontAlgn="base" latinLnBrk="0" hangingPunct="1">
              <a:lnSpc>
                <a:spcPct val="150000"/>
              </a:lnSpc>
              <a:spcBef>
                <a:spcPct val="0"/>
              </a:spcBef>
              <a:spcAft>
                <a:spcPct val="0"/>
              </a:spcAft>
              <a:buClrTx/>
              <a:buSzTx/>
              <a:buFontTx/>
              <a:buNone/>
              <a:tabLst/>
            </a:pPr>
            <a:endParaRPr lang="en-US" sz="1200" b="1" dirty="0" smtClean="0">
              <a:solidFill>
                <a:srgbClr val="FF330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किरकोळ व्यापारामध्ये दुकान जागा निश्चित करण्यास अत्यंत महत्त्व आहे. कारण बहुतांशी वेळा योग्य दुकान जागा निश्चित करण्यामुळे यश मिळण्याची शक्यता वाढते. दुकान जागा निश्चित करताना ज्या बाबी विचारात घ्याव्या लागतात त्यामध्ये बाजारपेठ उपलब्ध असणे, ग्राहकांची संख्या, त्यांना ये-जा करण्यासाठी लागणारा वेळ, रस्ते सुविधा इत्यादींचा समावेश होतो. लहान किरकोळ व्यापारी हे निवासी क्षेत्रामध्ये आपल्या दुकानासाठी जागा निवडत असतात. परंतु सुपरमार्केट, मॉल यांना अधिक जागा लागत असते व मध्यवर्ती ठिकाणी त्यांना जागा उपलब्ध होईलच असे नसते. त्यामुळे ते थोडे दूर जागा निश्चित करत असतात.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33</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28600" y="198358"/>
            <a:ext cx="86868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भारतातील किरकोळ व्यापार-बदलते चित्र</a:t>
            </a:r>
            <a:endParaRPr kumimoji="0" lang="en-US" sz="2800" b="1" i="0" u="none" strike="noStrike" cap="none" normalizeH="0" baseline="0" dirty="0" smtClean="0">
              <a:ln>
                <a:noFill/>
              </a:ln>
              <a:solidFill>
                <a:srgbClr val="002060"/>
              </a:solidFill>
              <a:effectLst/>
              <a:latin typeface="Arial" pitchFamily="34" charset="0"/>
              <a:cs typeface="Arial" pitchFamily="34"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rgbClr val="002060"/>
                </a:solidFill>
                <a:effectLst/>
                <a:latin typeface="Times New Roman" pitchFamily="18" charset="0"/>
                <a:ea typeface="Arial Unicode MS" pitchFamily="34" charset="-128"/>
                <a:cs typeface="Times New Roman" pitchFamily="18" charset="0"/>
              </a:rPr>
              <a:t>(Retailing in India - Changing Scenario)</a:t>
            </a:r>
          </a:p>
          <a:p>
            <a:pPr marL="0" marR="0" lvl="0" indent="457200" algn="ctr" defTabSz="914400" rtl="0" eaLnBrk="0" fontAlgn="base" latinLnBrk="0" hangingPunct="0">
              <a:lnSpc>
                <a:spcPct val="150000"/>
              </a:lnSpc>
              <a:spcBef>
                <a:spcPct val="0"/>
              </a:spcBef>
              <a:spcAft>
                <a:spcPct val="0"/>
              </a:spcAft>
              <a:buClrTx/>
              <a:buSzTx/>
              <a:buFontTx/>
              <a:buNone/>
              <a:tabLst/>
            </a:pPr>
            <a:endParaRPr kumimoji="0" lang="en-US" sz="2000" b="1"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ग्राहकांशी घनिष्ठ संबंध, ग्राहकांच्या घराशेजारी दुकानाची जागा, आवश्यक त्या प्रमाणात वस्तूंची उपलब्धता, वेळेचे बंधन नाही, उधारीची सोय इत्यादी अनेक कारणांमुळे आजही भारतातील किरकोळ व्यापारात छोट्या दुकानदारांचे वर्चस्व टिकून आहे. असे असले तरी देशाच्या अर्थव्यवस्थेमध्ये होणारे बदल व एकूणच आर्थिक, सामाजिक, सांस्कृतिक क्षेत्रामध्ये होणाऱ्या बदलांचा परिणाम किरकोळ व्यापार क्षेत्रावरही झालेला आहे. त्यामुळे किरकोळ व्यापार क्षेत्रामध्येही अनेक बदल झाले आहेत व होत आहेत. त्याचा थोडक्यात आढावा पुढीलप्रमाणे घेता येईल.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34</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1"/>
          <p:cNvSpPr>
            <a:spLocks noChangeArrowheads="1"/>
          </p:cNvSpPr>
          <p:nvPr/>
        </p:nvSpPr>
        <p:spPr bwMode="auto">
          <a:xfrm>
            <a:off x="304800" y="246757"/>
            <a:ext cx="86106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AutoNum type="hindiNumPeriod"/>
              <a:tabLst/>
            </a:pPr>
            <a:r>
              <a:rPr kumimoji="0" lang="mr-IN" sz="26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किरकोळ दुकानदारांच्या संख्येत वाढ : </a:t>
            </a:r>
            <a:endParaRPr kumimoji="0" lang="en-US" sz="26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tabLst/>
            </a:pPr>
            <a:endParaRPr kumimoji="0" lang="en-US" sz="1050" b="1"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ओआरजी-मार्ग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ORG-MARG)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संस्थेतर्फे भारतातील किरकोळ दुकानदारांच्या संख्येचा आढावा १९९६ मध्ये घेतला होता. त्यांच्या अहवालानुसार १९९० मध्ये भारतात ३.३६ दशलक्ष दुकाने होती तर १९९६ मध्ये त्यांची संख्या ५.१३ दशलक्ष झाली होती. ही वाढ ५२.६७% होती. दर १००० व्यक्तीमागे किरकोळ दुकानांचे प्रमाण ५.५५ इतके होते व हे जगात सर्वांत जास्त होते. तसेच ५०० चौ. फुटापेक्षा कमी जागा असणारी छोटी किरकोळ दुकाने ही एकूण किरकोळ दुकानांच्या संख्येत ९६% आहेत. शहरामध्ये तर ही वाढ जास्त आहे. शहरामध्ये दर १२५ व्यक्तीमागे एक किरकोळ दुकान असे प्रमाण होते.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35</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228600" y="166092"/>
            <a:ext cx="8610600" cy="64633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2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२. विविध वस्तूंची विक्री </a:t>
            </a:r>
            <a:endParaRPr kumimoji="0" lang="en-US" sz="2200" b="1"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विशिष्ट वस्तूंची किरकोळ विक्री करणारी दुकाने हे स्वरूप बदलून किरकोळ दुकानांमधून अनेक वेगवेगळ्या वस्तूंची विक्री केली जाऊ लागली आहे. किराणा दुकान, पानपट्टी, स्टेशनरी, औषध दुकान, दूध केंद्र असे किरकोळ दुकानाचे स्वरूप होते तर सध्या या दुकानांमधून छोट्या प्रमाणात सर्वच वस्तू विक्रीस ठेवलेल्या दिसून येतात. ही सर्व दुकाने ग्राहकोपयोगी वस्तू विकणारी दुकाने (</a:t>
            </a:r>
            <a:r>
              <a:rPr kumimoji="0" lang="en-GB"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FMCG- Fast Moving Consumer Goods) </a:t>
            </a: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बनली आहेत.</a:t>
            </a:r>
            <a:endPar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7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३. आधुनिक स्वरूप : </a:t>
            </a:r>
            <a:endParaRPr kumimoji="0" lang="en-US" sz="2200" b="1"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ग्राहकांच्या क्रयशक्तीत झालेली वाढ, विविध उत्पादने व त्यांचे प्रकार, आंतरराष्ट्रीय व्यवहारांचा परिणाम इत्यादी कारणांमुळे भारतातील किरकोळ व्यापार क्षेत्रात अनेक चांगले बदल झालेले आहेत. दुकानांचे आकर्षक स्वरूप, आकर्षक मांडणी, वस्तूंचे विविध नमुने, चांगली सेवा, मनोरंजन, खाद्यपदार्थ, विश्रांती गृहे इत्यादीसारख्या पूरक सेवा या सर्वांमुळे किरकोळ दुकानांचे स्वरूप पालटले आहे.</a:t>
            </a:r>
            <a:endParaRPr kumimoji="0" lang="mr-IN"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36</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228600" y="371356"/>
            <a:ext cx="86106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४. खर्चामध्ये वाढ : </a:t>
            </a:r>
            <a:endParaRPr kumimoji="0" lang="en-US" sz="2800" b="1"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किरकोळ दुकानदारांचा सर्वच खर्च वाढलेला आहे. भौतिक बाबीमध्ये करावी लागणारी गुंतवणूक, दैनंदिन कामकाजांचा खर्च, इतर खर्च या सर्वच बाबीमध्ये वाढ झाल्यामुळे मोठ्या प्रमाणात भांडवल गुंतवणूक करावी लागते. विशेषतः शहरी भागामध्ये जमिनींचे दर प्रचंड वाढलेले आहेत, बांधकाम खर्चही वाढलेला आहे. फर्निचर, अंतर्गत सजावट या सर्व खर्चामध्ये वाढ झाली आहे. प्रशिक्षित मनुष्यबळाची गरज निर्माण झाली आहे. कारण किरकोळ व्यापारातील गुंतागुंत वाढलेली आहे. या सर्वांमुळे किरकोळ व्यापारातील नफा कमी झालेला आहे. साहजिकच किरकोळ व्यापाऱ्यांना अधिक नफा मिळण्यासाठी उत्पादकांवर व घाऊक व्यापाऱ्यांवर दबाव येत आहे.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37</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228600" y="452250"/>
            <a:ext cx="8686800" cy="55675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५. आधुनिक प्रकारची दुकाने/व्यवस्था </a:t>
            </a:r>
            <a:endParaRPr kumimoji="0" lang="en-US" sz="26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किरकोळ व्यापारी म्हणजे छोटा किराणा दुकानदार, पानपट्टीवाला किंवा स्टेशनरी, औषधे दुकानदार हे समीकरण आता जुने झाले आहे. बदलत्या काळात विभागीय दुकाने, सहकारी भांडार अस्तित्वात आहे. आधुनिक काळात त्यातही बदल होऊन सुपरमार्केट, मेगा स्टोअर्स, साखळी दुकाने, मॉल्स् इत्यादी प्रकारची प्रचंड आकारमानाची दुकाने/संस्था किरकोळ व्यापार क्षेत्रात सुरू झालेली आहेत. त्यांचे अस्तित्व सध्या महानगरामध्ये तसेच मध्यम शहरांमध्ये दिसून येत आहे. अशा संस्थामधील खरेदी हा एक आनंददायी अनुभव ठरत आहे.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38</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1"/>
          <p:cNvSpPr>
            <a:spLocks noChangeArrowheads="1"/>
          </p:cNvSpPr>
          <p:nvPr/>
        </p:nvSpPr>
        <p:spPr bwMode="auto">
          <a:xfrm>
            <a:off x="228600" y="544469"/>
            <a:ext cx="86868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६. बिनदुकानी किरकोळ व्यापारात वाढ : </a:t>
            </a:r>
            <a:endParaRPr kumimoji="0" lang="en-US" sz="26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इंटरनेट, संगणक व स्मार्ट फोन यामुळे कोणत्याही ठिकाणची व्यक्ती कोणत्याही ठिकाणाहून वस्तू खरेदी करू शकते. अॅमेझॉन, फ्लिप कार्ट यासारख्या कंपन्या ऑनलाईन पद्धतीने प्रचंड प्रमाणात उलाढाल करत आहेत. अनेक उत्पादकही आपल्या आपल्या वेबसाईटद्वारे ऑनलाईन किरकोळ व्यापारक्षेत्रात उतरले आहेत. या बिनदुकानी किरकोळ व्यापार क्षेत्रातील संस्थांनी दुकानी किरकोळ व्यापार क्षेत्रातील संस्थांना मोठी स्पर्धा निर्माण केली आहे. भविष्यात या प्रकारच्या व्यवहारांचे प्रमाण अजूनही वाढत जाणार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39</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228600" y="292660"/>
            <a:ext cx="8686800" cy="60400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किरकोळ व्यापार ही संकल्पना समजून घेण्यासाठी घाऊक व्यापार व किरकोळ व्यापार यातील फरक समजून घेणे आवश्यक ठरते. हा फरक पुढीलप्रमाणे आहे.</a:t>
            </a:r>
            <a:endPar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1" i="0" u="none" strike="noStrike" cap="none" normalizeH="0" baseline="0" dirty="0" smtClean="0">
                <a:ln>
                  <a:noFill/>
                </a:ln>
                <a:solidFill>
                  <a:srgbClr val="FF3300"/>
                </a:solidFill>
                <a:effectLst/>
                <a:latin typeface="Arial Unicode MS" pitchFamily="34" charset="-128"/>
                <a:ea typeface="Arial Unicode MS" pitchFamily="34" charset="-128"/>
                <a:cs typeface="Arial Unicode MS" pitchFamily="34" charset="-128"/>
              </a:rPr>
              <a:t>किरकोळ व्यापार</a:t>
            </a:r>
            <a:endParaRPr kumimoji="0" lang="en-US" sz="2000" b="1" i="0" u="none" strike="noStrike" cap="none" normalizeH="0" baseline="0" dirty="0" smtClean="0">
              <a:ln>
                <a:noFill/>
              </a:ln>
              <a:solidFill>
                <a:srgbClr val="FF3300"/>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किरकोळ व्यापाराचा मुख्य उद्देश वस्तू किंवा सेवा अंतिम ग्राहकाला विकणे हा असतो.</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किरकोळ व्यापारामध्ये विक्री व्यवहार हे लहान रकमेचे किंवा लहान प्रमाणातील असतात.</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किरकोळ व्यापारातील विक्री ही ग्राहकांच्या वैयक्तिक उपभोगासाठी असते.</a:t>
            </a:r>
            <a:endPar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algn="just" eaLnBrk="0" fontAlgn="base" hangingPunct="0">
              <a:lnSpc>
                <a:spcPct val="150000"/>
              </a:lnSpc>
              <a:spcBef>
                <a:spcPct val="0"/>
              </a:spcBef>
              <a:spcAft>
                <a:spcPct val="0"/>
              </a:spcAft>
            </a:pPr>
            <a:r>
              <a:rPr lang="mr-IN" sz="2000" b="1" dirty="0" smtClean="0">
                <a:solidFill>
                  <a:srgbClr val="FF3300"/>
                </a:solidFill>
                <a:latin typeface="Arial Unicode MS" pitchFamily="34" charset="-128"/>
                <a:ea typeface="Arial Unicode MS" pitchFamily="34" charset="-128"/>
                <a:cs typeface="Arial Unicode MS" pitchFamily="34" charset="-128"/>
              </a:rPr>
              <a:t>घाऊक व्यापार</a:t>
            </a:r>
            <a:endParaRPr lang="en-US" sz="2000" b="1" dirty="0" smtClean="0">
              <a:solidFill>
                <a:srgbClr val="FF3300"/>
              </a:solidFill>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घाऊक व्यापारामध्ये वस्तू किंवा सेवा अंतिम ग्राहकास विकली जात नाही तर मध्यस्थास विकली जाते.</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घाऊक व्यापारातील विक्री व्यवहार हे मोठ्या रकमेचे किंवा मोठ्या प्रमाणातील असतात.</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घाऊक व्यापारातील विक्री ही ग्राहकांच्या वैयक्तिक उपभोगासाठी नसते.</a:t>
            </a:r>
            <a:endParaRPr kumimoji="0" lang="mr-IN"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4</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1"/>
          <p:cNvSpPr>
            <a:spLocks noChangeArrowheads="1"/>
          </p:cNvSpPr>
          <p:nvPr/>
        </p:nvSpPr>
        <p:spPr bwMode="auto">
          <a:xfrm>
            <a:off x="228600" y="996812"/>
            <a:ext cx="8610600" cy="38132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७. मध्यस्थांची संख्या कमी </a:t>
            </a:r>
            <a:endParaRPr kumimoji="0" lang="en-US"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आधुनिक किरकोळ व्यापारामध्ये मोठ्या संस्था थेट उत्पादकाकडून मोठ्या प्रमाणात खरेदी करून प्रत्यक्ष ग्राहकांना किरकोळ स्वरूपात विक्री करू लागल्या आहेत. त्यामुळे मध्यस्थांची संख्या काही प्रमाणात कमी झालेली दिसते. बिनदुकानी किरकोळ व्यापारात तर मध्यस्थ अस्तित्वात राहिलेला नाही. याचा फायदा उत्पादक व ग्राहक या दोन्ही घटकांना मिळत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40</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1"/>
          <p:cNvSpPr>
            <a:spLocks noChangeArrowheads="1"/>
          </p:cNvSpPr>
          <p:nvPr/>
        </p:nvSpPr>
        <p:spPr bwMode="auto">
          <a:xfrm>
            <a:off x="304800" y="387489"/>
            <a:ext cx="86106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८. आंतरराष्ट्रीय संस्थांचा शिरकाव: </a:t>
            </a:r>
            <a:endParaRPr kumimoji="0" lang="en-US"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अर्थव्यवस्थेमध्ये व आर्थिक धोरणांमध्ये केल्या जाणाऱ्या सुधारणामुळे किरकोळ व्यापारक्षेत्रसुद्धा आंतरराष्ट्रीय संस्थांसाठी खुले झाले आहे. परंतु गुंतवणुकी</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संदर्भात अजूनही काही निर्बंध असल्यामुळे भारतातील कंपनीच्या साहाय्याने त्यांना व्यवसाय सुरू करावा लागतो. तरीसुद्धा अमेरिकेत मार्श सुपरमार्केट व नान्झ, इंग्लंडमधील मार्कस् अॅण्ड स्पेन्सर व वॉल मार्ट, जर्मनीतील मेट्रो कॅश अॅण्ड कॅरी, इटलीमधील बेनेटोन इत्यादी कंपन्यांनी भारतीय किरकोळ व्यापार क्षेत्रात प्रवेश केला आहे. परंतु अनेक कारणांमुळे त्यांच्या भारतीय बाजारपेठेतील विस्तारास</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मर्यादा आहेत.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41</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47215" y="2967335"/>
            <a:ext cx="6649577" cy="923330"/>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n-US" sz="5400" b="1" cap="none" spc="0" dirty="0" smtClean="0">
                <a:ln/>
                <a:solidFill>
                  <a:schemeClr val="accent3"/>
                </a:solidFill>
                <a:effectLst/>
              </a:rPr>
              <a:t>Any Questions ???</a:t>
            </a:r>
            <a:endParaRPr lang="en-US" sz="5400" b="1" cap="none" spc="0" dirty="0">
              <a:ln/>
              <a:solidFill>
                <a:schemeClr val="accent3"/>
              </a:solidFill>
              <a:effectLst/>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42</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228600" y="156524"/>
            <a:ext cx="8686800" cy="649793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185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किरकोळ व्यापाराची व्याख्या व किरकोळ व्यापार आणि घाऊक व्यापार यातील फरक लक्षात घेता आपल्याला किरकोळ व्यापाराची वैशिष्ट्ये किंवा स्वरूप पुढीलप्रमाणे स्पष्ट करता येईल.</a:t>
            </a:r>
            <a:endParaRPr kumimoji="0" lang="en-US" sz="18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185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वस्तू किंवा सेवांची विक्री अंतिम ग्राहकास करणे हा मुख्य उद्देश असतो.</a:t>
            </a:r>
            <a:endParaRPr kumimoji="0" lang="en-US" sz="18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185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किरकोळ व्यापारातील विक्री व्यवहार लहान रकमेचा किंवा लहान प्रमाणातील असतो. या व्यवहाराची रक्कम शेकड्यामध्ये किंवा हजारामध्ये असते किंवा एका नगाची किंवा दोन-चार नगांची खरेदी केली जाते.</a:t>
            </a:r>
            <a:endParaRPr kumimoji="0" lang="en-US" sz="18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185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किरकोळ व्यापार हा उत्पादक, घाऊक व्यापारी, किरकोळ व्यापारी यापैकी कोणाकडूनही केला जाऊ शकतो.</a:t>
            </a:r>
            <a:endParaRPr kumimoji="0" lang="en-US" sz="18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185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या व्यापारातील व्यवहार हे प्रत्यक्षपणे किंवा अप्रत्यक्षपणे केले जात असतात. </a:t>
            </a:r>
            <a:endParaRPr kumimoji="0" lang="en-US" sz="18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185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किरकोळ व्यापारातील विक्री ही ग्राहकाच्या वैयक्तिक उपभोगासाठी किंवा वापरासाठी केली जात असते.</a:t>
            </a:r>
            <a:endParaRPr kumimoji="0" lang="en-US" sz="18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185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किरकोळ व्यापार हा दुकानी किंवा बिनदुकानी पद्धतीने केला जात असतो.</a:t>
            </a: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185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७. किरकोळ व्यापार हा संघटित तसेच असंघटित क्षेत्रामध्ये चालत असतो. भारतामध्ये असंघटित क्षेत्रातील किरकोळ व्यापाराचे प्रमाण हे जास्त आहे व तो पूर्वीपासून चालत आला आहे. अलीकडच्या काळात संघटित क्षेत्रातील किरकोळ व्यापाराचे प्रमाण वाढत आहे.</a:t>
            </a:r>
            <a:r>
              <a:rPr kumimoji="0" lang="en-US" sz="1850" b="0" i="0" u="none" strike="noStrike" cap="none" normalizeH="0" baseline="0" dirty="0" smtClean="0">
                <a:ln>
                  <a:noFill/>
                </a:ln>
                <a:solidFill>
                  <a:schemeClr val="tx1"/>
                </a:solidFill>
                <a:effectLst/>
                <a:latin typeface="Arial" pitchFamily="34" charset="0"/>
                <a:cs typeface="Arial" pitchFamily="34" charset="0"/>
              </a:rPr>
              <a:t> </a:t>
            </a:r>
          </a:p>
        </p:txBody>
      </p:sp>
      <p:sp>
        <p:nvSpPr>
          <p:cNvPr id="3" name="Slide Number Placeholder 2"/>
          <p:cNvSpPr>
            <a:spLocks noGrp="1"/>
          </p:cNvSpPr>
          <p:nvPr>
            <p:ph type="sldNum" sz="quarter" idx="12"/>
          </p:nvPr>
        </p:nvSpPr>
        <p:spPr/>
        <p:txBody>
          <a:bodyPr/>
          <a:lstStyle/>
          <a:p>
            <a:fld id="{B6F15528-21DE-4FAA-801E-634DDDAF4B2B}" type="slidenum">
              <a:rPr lang="en-US" smtClean="0"/>
              <a:pPr/>
              <a:t>5</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3"/>
          <p:cNvSpPr>
            <a:spLocks noChangeArrowheads="1"/>
          </p:cNvSpPr>
          <p:nvPr/>
        </p:nvSpPr>
        <p:spPr bwMode="auto">
          <a:xfrm>
            <a:off x="228600" y="212259"/>
            <a:ext cx="8686800" cy="64171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किरकोळ व्यापाराचे महत्त्व / फायदे</a:t>
            </a:r>
            <a:endParaRPr kumimoji="0" lang="en-US" sz="2800" b="1"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500" b="1" i="0" u="none" strike="noStrike" cap="none" normalizeH="0" baseline="0" dirty="0" smtClean="0">
                <a:ln>
                  <a:noFill/>
                </a:ln>
                <a:solidFill>
                  <a:srgbClr val="CC3399"/>
                </a:solidFill>
                <a:effectLst/>
                <a:latin typeface="Arial Unicode MS" pitchFamily="34" charset="-128"/>
                <a:ea typeface="Arial Unicode MS" pitchFamily="34" charset="-128"/>
                <a:cs typeface="Arial Unicode MS" pitchFamily="34" charset="-128"/>
              </a:rPr>
              <a:t>(अ) ग्राहकांच्या दृष्टीने महत्त्व / फायदे : </a:t>
            </a:r>
            <a:endParaRPr kumimoji="0" lang="en-US" sz="2500" b="1" i="0" u="none" strike="noStrike" cap="none" normalizeH="0" baseline="0" dirty="0" smtClean="0">
              <a:ln>
                <a:noFill/>
              </a:ln>
              <a:solidFill>
                <a:srgbClr val="CC3399"/>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ग्राहक मिळाला तरच व्यापार अस्तित्वात येतो. ग्राहकाला समाधान मिळत असेल, त्याचा फायदा होत असेल तर व्यापार</a:t>
            </a:r>
            <a:r>
              <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वाढीस मदत होते. किरकोळ व्यापाराचा संबंध अंतिम ग्राहकाशी येत असतो त्यामुळे ग्राहकांच्या दृष्टीने त्यास खूपच महत्त्व असते. हे महत्त्व खालील मुद्द्यां आधारे स्पष्ट करता येईल.</a:t>
            </a:r>
            <a:endPar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AutoNum type="hindiNumPeriod"/>
              <a:tabLst/>
            </a:pPr>
            <a:r>
              <a:rPr kumimoji="0" lang="mr-IN" sz="2500" b="1" i="0" u="none" strike="noStrike" cap="none" normalizeH="0" baseline="0" dirty="0" smtClean="0">
                <a:ln>
                  <a:noFill/>
                </a:ln>
                <a:solidFill>
                  <a:srgbClr val="CC3300"/>
                </a:solidFill>
                <a:effectLst/>
                <a:latin typeface="Arial Unicode MS" pitchFamily="34" charset="-128"/>
                <a:ea typeface="Arial Unicode MS" pitchFamily="34" charset="-128"/>
                <a:cs typeface="Arial Unicode MS" pitchFamily="34" charset="-128"/>
              </a:rPr>
              <a:t>सोईनुसार व गरजेनुसार उपलब्धता : </a:t>
            </a:r>
            <a:endParaRPr kumimoji="0" lang="en-US" sz="2500" b="1" i="0" u="none" strike="noStrike" cap="none" normalizeH="0" baseline="0" dirty="0" smtClean="0">
              <a:ln>
                <a:noFill/>
              </a:ln>
              <a:solidFill>
                <a:srgbClr val="CC33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किरकोळ व्यापाराचा ग्राहकाला होणारा सर्वांत महत्त्वाचा फायदा म्हणजे ग्राहक त्याच्या गरजेनुसार व वेळेनुसार वस्तू खरेदी करू शकतो. कारण किरकोळ व्यापारी हा ग्राहकांच्या निवासस्थानाजवळच असतो. तसेच तो व्यापारी अत्यंत लहान प्रमाणात वस्तू विकत देत असतो. </a:t>
            </a:r>
            <a:endParaRPr kumimoji="0" lang="mr-IN" sz="23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6</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1"/>
          <p:cNvSpPr>
            <a:spLocks noChangeArrowheads="1"/>
          </p:cNvSpPr>
          <p:nvPr/>
        </p:nvSpPr>
        <p:spPr bwMode="auto">
          <a:xfrm>
            <a:off x="228600" y="306950"/>
            <a:ext cx="8686800" cy="62093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7200" algn="just" eaLnBrk="0" fontAlgn="base" hangingPunct="0">
              <a:lnSpc>
                <a:spcPct val="150000"/>
              </a:lnSpc>
              <a:spcBef>
                <a:spcPct val="0"/>
              </a:spcBef>
              <a:spcAft>
                <a:spcPct val="0"/>
              </a:spcAft>
            </a:pPr>
            <a:r>
              <a:rPr lang="mr-IN" sz="2300" b="1" dirty="0" smtClean="0">
                <a:solidFill>
                  <a:srgbClr val="CC3300"/>
                </a:solidFill>
                <a:latin typeface="Arial Unicode MS" pitchFamily="34" charset="-128"/>
                <a:ea typeface="Arial Unicode MS" pitchFamily="34" charset="-128"/>
                <a:cs typeface="Arial Unicode MS" pitchFamily="34" charset="-128"/>
              </a:rPr>
              <a:t>२. योग्य किंमत : </a:t>
            </a:r>
            <a:endParaRPr lang="en-US" sz="2300" b="1" dirty="0" smtClean="0">
              <a:solidFill>
                <a:srgbClr val="CC330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किरकोळ व्यापारी हा उत्पादकांकडून किंवा घाऊक व्यापाऱ्यांकडून मोठ्या प्रमाणात खरेदी करत असतो. त्यामुळे त्याला किमतीत सूट मिळू शकते. त्याचा काही फायदा तो ग्राहकाकडे वर्ग करू शकतो. त्यामुळे ग्राहकास योग्य किमतीस वस्तू व सेवा उपलब्ध होतात.</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300" b="1" dirty="0" smtClean="0">
                <a:solidFill>
                  <a:srgbClr val="CC3300"/>
                </a:solidFill>
                <a:latin typeface="Arial Unicode MS" pitchFamily="34" charset="-128"/>
                <a:ea typeface="Arial Unicode MS" pitchFamily="34" charset="-128"/>
                <a:cs typeface="Arial Unicode MS" pitchFamily="34" charset="-128"/>
              </a:rPr>
              <a:t>३. दर्जेदार वस्तू: </a:t>
            </a:r>
            <a:endParaRPr lang="en-US" sz="2300" b="1" dirty="0" smtClean="0">
              <a:solidFill>
                <a:srgbClr val="CC330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किरकोळ व्यापारी व ग्राहक यांचा दररोज संबंध येत असतो. ग्राहकांशी सलोख्याचे संबंध निर्माण करण्याचा प्रयत्न किरकोळ व्यापारी करत असतो. त्यामुळे वस्तू व सेवेबाबत ग्राहकांची तक्रार येणार नाही याची दक्षता तो घेत असतो. त्यासाठी तो उत्पादक किंवा घाऊक व्यापारी यांच्याकडून दर्जेदार वस्तूंचीच खरेदी करत असतो. </a:t>
            </a:r>
            <a:endParaRPr kumimoji="0" lang="mr-IN" sz="23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7</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1"/>
          <p:cNvSpPr>
            <a:spLocks noChangeArrowheads="1"/>
          </p:cNvSpPr>
          <p:nvPr/>
        </p:nvSpPr>
        <p:spPr bwMode="auto">
          <a:xfrm>
            <a:off x="228600" y="263119"/>
            <a:ext cx="8686800" cy="62138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7200" algn="just" eaLnBrk="0" fontAlgn="base" hangingPunct="0">
              <a:lnSpc>
                <a:spcPct val="150000"/>
              </a:lnSpc>
              <a:spcBef>
                <a:spcPct val="0"/>
              </a:spcBef>
              <a:spcAft>
                <a:spcPct val="0"/>
              </a:spcAft>
            </a:pPr>
            <a:r>
              <a:rPr lang="mr-IN" sz="2600" b="1" dirty="0" smtClean="0">
                <a:solidFill>
                  <a:srgbClr val="CC3300"/>
                </a:solidFill>
                <a:latin typeface="Arial Unicode MS" pitchFamily="34" charset="-128"/>
                <a:ea typeface="Arial Unicode MS" pitchFamily="34" charset="-128"/>
                <a:cs typeface="Arial Unicode MS" pitchFamily="34" charset="-128"/>
              </a:rPr>
              <a:t>४. उधारीची सवलत: </a:t>
            </a:r>
            <a:endParaRPr lang="en-US" sz="2600" b="1" dirty="0" smtClean="0">
              <a:solidFill>
                <a:srgbClr val="CC330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किरकोळ व्यापारी व ग्राहकांचा दररोज संबंध येत असतो. त्यामुळे किरकोळ व्यापाऱ्याला ग्राहकांच्या आर्थिक स्थितीबाबत, स्वभावाबाबत, इतर व्यवहाराबाबत माहिती असते. त्यामुळे तो ग्राहकांना उधारीची सवलत देऊ शकतो. म्हणून ग्राहकासाठी आपली गरज भागू शकेल किंवा नाही याची काळजी राहत नाही.</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600" b="1" dirty="0" smtClean="0">
                <a:solidFill>
                  <a:srgbClr val="CC3300"/>
                </a:solidFill>
                <a:latin typeface="Arial Unicode MS" pitchFamily="34" charset="-128"/>
                <a:ea typeface="Arial Unicode MS" pitchFamily="34" charset="-128"/>
                <a:cs typeface="Arial Unicode MS" pitchFamily="34" charset="-128"/>
              </a:rPr>
              <a:t>५. साठवणुकीची गरज नाही: </a:t>
            </a: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किरकोळ व्यापाच्याकडून ग्राहक त्याला पाहिजे तेव्हा व पाहिजे त्या प्रमाणात वस्तू खरेदी करू शकतो. त्यामुळे मोठ्या प्रमाणात वस्तू खरेदी करून त्या साठवून ठेवण्यापासून त्याची मुक्तता होते.</a:t>
            </a:r>
            <a:r>
              <a:rPr kumimoji="0" lang="en-US" sz="2400" b="0" i="0" u="none" strike="noStrike" cap="none" normalizeH="0" baseline="0" dirty="0" smtClean="0">
                <a:ln>
                  <a:noFill/>
                </a:ln>
                <a:solidFill>
                  <a:schemeClr val="tx1"/>
                </a:solidFill>
                <a:effectLst/>
                <a:latin typeface="Arial" pitchFamily="34" charset="0"/>
                <a:cs typeface="Arial" pitchFamily="34" charset="0"/>
              </a:rPr>
              <a:t> </a:t>
            </a:r>
          </a:p>
        </p:txBody>
      </p:sp>
      <p:sp>
        <p:nvSpPr>
          <p:cNvPr id="3" name="Slide Number Placeholder 2"/>
          <p:cNvSpPr>
            <a:spLocks noGrp="1"/>
          </p:cNvSpPr>
          <p:nvPr>
            <p:ph type="sldNum" sz="quarter" idx="12"/>
          </p:nvPr>
        </p:nvSpPr>
        <p:spPr/>
        <p:txBody>
          <a:bodyPr/>
          <a:lstStyle/>
          <a:p>
            <a:fld id="{B6F15528-21DE-4FAA-801E-634DDDAF4B2B}" type="slidenum">
              <a:rPr lang="en-US" smtClean="0"/>
              <a:pPr/>
              <a:t>8</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1"/>
          <p:cNvSpPr>
            <a:spLocks noChangeArrowheads="1"/>
          </p:cNvSpPr>
          <p:nvPr/>
        </p:nvSpPr>
        <p:spPr bwMode="auto">
          <a:xfrm>
            <a:off x="228600" y="102078"/>
            <a:ext cx="8610600" cy="66236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7200" algn="just" eaLnBrk="0" fontAlgn="base" hangingPunct="0">
              <a:lnSpc>
                <a:spcPct val="150000"/>
              </a:lnSpc>
              <a:spcBef>
                <a:spcPct val="0"/>
              </a:spcBef>
              <a:spcAft>
                <a:spcPct val="0"/>
              </a:spcAft>
            </a:pPr>
            <a:r>
              <a:rPr lang="mr-IN" sz="2400" b="1" dirty="0" smtClean="0">
                <a:solidFill>
                  <a:srgbClr val="CC3300"/>
                </a:solidFill>
                <a:latin typeface="Arial Unicode MS" pitchFamily="34" charset="-128"/>
                <a:ea typeface="Arial Unicode MS" pitchFamily="34" charset="-128"/>
                <a:cs typeface="Arial Unicode MS" pitchFamily="34" charset="-128"/>
              </a:rPr>
              <a:t>६. चांगली सेवा: </a:t>
            </a:r>
            <a:endParaRPr lang="en-US" sz="2400" b="1" dirty="0" smtClean="0">
              <a:solidFill>
                <a:srgbClr val="CC330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किरकोळ व्यापारी व ग्राहक यांच्यातील घनिष्ठ व सलोख्याचे संबंध विचारात घेता, ग्राहकाला जास्तीतजास्त चांगली सेवा मिळत असते. दर्जेदार वस्तू, योग्य किंमत, घरपोच वस्तू, उधारी इत्यादी सेवा त्याला मिळत असतात.</a:t>
            </a:r>
            <a:endParaRPr kumimoji="0" lang="en-US" sz="21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mr-IN" sz="105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400" b="1" dirty="0" smtClean="0">
                <a:solidFill>
                  <a:srgbClr val="CC3300"/>
                </a:solidFill>
                <a:latin typeface="Arial Unicode MS" pitchFamily="34" charset="-128"/>
                <a:ea typeface="Arial Unicode MS" pitchFamily="34" charset="-128"/>
                <a:cs typeface="Arial Unicode MS" pitchFamily="34" charset="-128"/>
              </a:rPr>
              <a:t>७. आनंददायी खरेदी : </a:t>
            </a:r>
            <a:endParaRPr lang="en-US" sz="2400" b="1" dirty="0" smtClean="0">
              <a:solidFill>
                <a:srgbClr val="CC330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सध्याच्या काळात किरकोळ व्यापार हा सुपरमार्केट, मॉल्स इत्यादीमार्फत केला जात आहे. अशा ठिकाणी विक्रीबरोबरच इतर अनेक मनोरंजनाचे उपक्रम राबवले जातात, खाद्यपदार्थ उपलब्ध केले जातात, प्रसाधन गृहे, विश्रांतीची सोय उपलब्ध केली जाते. त्यामुळे खरेदी हा कंटाळवाणा अनुभव राहत नाही तर आनंददायी अनुभव ठरत आहे.</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mr-IN" sz="105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indent="457200" algn="just" eaLnBrk="0" fontAlgn="base" hangingPunct="0">
              <a:lnSpc>
                <a:spcPct val="150000"/>
              </a:lnSpc>
              <a:spcBef>
                <a:spcPct val="0"/>
              </a:spcBef>
              <a:spcAft>
                <a:spcPct val="0"/>
              </a:spcAft>
            </a:pPr>
            <a:r>
              <a:rPr lang="mr-IN" sz="2400" b="1" dirty="0" smtClean="0">
                <a:solidFill>
                  <a:srgbClr val="CC3300"/>
                </a:solidFill>
                <a:latin typeface="Arial Unicode MS" pitchFamily="34" charset="-128"/>
                <a:ea typeface="Arial Unicode MS" pitchFamily="34" charset="-128"/>
                <a:cs typeface="Arial Unicode MS" pitchFamily="34" charset="-128"/>
              </a:rPr>
              <a:t>८</a:t>
            </a:r>
            <a:r>
              <a:rPr lang="en-US" sz="2400" b="1" dirty="0" smtClean="0">
                <a:solidFill>
                  <a:srgbClr val="CC3300"/>
                </a:solidFill>
                <a:latin typeface="Arial Unicode MS" pitchFamily="34" charset="-128"/>
                <a:ea typeface="Arial Unicode MS" pitchFamily="34" charset="-128"/>
                <a:cs typeface="Arial Unicode MS" pitchFamily="34" charset="-128"/>
              </a:rPr>
              <a:t>. </a:t>
            </a:r>
            <a:r>
              <a:rPr lang="en-US" sz="2400" b="1" dirty="0" err="1" smtClean="0">
                <a:solidFill>
                  <a:srgbClr val="CC3300"/>
                </a:solidFill>
                <a:latin typeface="Arial Unicode MS" pitchFamily="34" charset="-128"/>
                <a:ea typeface="Arial Unicode MS" pitchFamily="34" charset="-128"/>
                <a:cs typeface="Arial Unicode MS" pitchFamily="34" charset="-128"/>
              </a:rPr>
              <a:t>निवडीस</a:t>
            </a:r>
            <a:r>
              <a:rPr lang="en-US" sz="2400" b="1" dirty="0" smtClean="0">
                <a:solidFill>
                  <a:srgbClr val="CC3300"/>
                </a:solidFill>
                <a:latin typeface="Arial Unicode MS" pitchFamily="34" charset="-128"/>
                <a:ea typeface="Arial Unicode MS" pitchFamily="34" charset="-128"/>
                <a:cs typeface="Arial Unicode MS" pitchFamily="34" charset="-128"/>
              </a:rPr>
              <a:t> </a:t>
            </a:r>
            <a:r>
              <a:rPr lang="en-US" sz="2400" b="1" dirty="0" err="1" smtClean="0">
                <a:solidFill>
                  <a:srgbClr val="CC3300"/>
                </a:solidFill>
                <a:latin typeface="Arial Unicode MS" pitchFamily="34" charset="-128"/>
                <a:ea typeface="Arial Unicode MS" pitchFamily="34" charset="-128"/>
                <a:cs typeface="Arial Unicode MS" pitchFamily="34" charset="-128"/>
              </a:rPr>
              <a:t>वाव</a:t>
            </a:r>
            <a:r>
              <a:rPr lang="en-GB" sz="2400" b="1" dirty="0" smtClean="0">
                <a:solidFill>
                  <a:srgbClr val="CC3300"/>
                </a:solidFill>
                <a:latin typeface="Arial Unicode MS" pitchFamily="34" charset="-128"/>
                <a:ea typeface="Arial Unicode MS" pitchFamily="34" charset="-128"/>
                <a:cs typeface="Arial Unicode MS" pitchFamily="34" charset="-128"/>
              </a:rPr>
              <a:t>:</a:t>
            </a:r>
            <a:endParaRPr lang="en-US" sz="2400" b="1" dirty="0" smtClean="0">
              <a:solidFill>
                <a:srgbClr val="CC3300"/>
              </a:solidFill>
              <a:latin typeface="Arial Unicode MS" pitchFamily="34" charset="-128"/>
              <a:ea typeface="Arial Unicode MS" pitchFamily="34" charset="-128"/>
              <a:cs typeface="Arial Unicode MS" pitchFamily="34" charset="-128"/>
            </a:endParaRPr>
          </a:p>
          <a:p>
            <a:pPr indent="457200" algn="just">
              <a:lnSpc>
                <a:spcPct val="150000"/>
              </a:lnSpc>
              <a:spcAft>
                <a:spcPts val="800"/>
              </a:spcAft>
            </a:pPr>
            <a:r>
              <a:rPr lang="en-US" sz="2100" dirty="0" smtClean="0">
                <a:latin typeface="Arial Unicode MS" pitchFamily="34" charset="-128"/>
                <a:ea typeface="Arial Unicode MS" pitchFamily="34" charset="-128"/>
                <a:cs typeface="Arial Unicode MS" pitchFamily="34" charset="-128"/>
              </a:rPr>
              <a:t> </a:t>
            </a:r>
            <a:r>
              <a:rPr lang="en-US" sz="2100" dirty="0" err="1" smtClean="0">
                <a:latin typeface="Arial Unicode MS" pitchFamily="34" charset="-128"/>
                <a:ea typeface="Arial Unicode MS" pitchFamily="34" charset="-128"/>
                <a:cs typeface="Arial Unicode MS" pitchFamily="34" charset="-128"/>
              </a:rPr>
              <a:t>किरकोळ</a:t>
            </a:r>
            <a:r>
              <a:rPr lang="en-US" sz="2100" dirty="0" smtClean="0">
                <a:latin typeface="Arial Unicode MS" pitchFamily="34" charset="-128"/>
                <a:ea typeface="Arial Unicode MS" pitchFamily="34" charset="-128"/>
                <a:cs typeface="Arial Unicode MS" pitchFamily="34" charset="-128"/>
              </a:rPr>
              <a:t> </a:t>
            </a:r>
            <a:r>
              <a:rPr lang="en-US" sz="2100" dirty="0" err="1" smtClean="0">
                <a:latin typeface="Arial Unicode MS" pitchFamily="34" charset="-128"/>
                <a:ea typeface="Arial Unicode MS" pitchFamily="34" charset="-128"/>
                <a:cs typeface="Arial Unicode MS" pitchFamily="34" charset="-128"/>
              </a:rPr>
              <a:t>व्यापारी</a:t>
            </a:r>
            <a:r>
              <a:rPr lang="en-US" sz="2100" dirty="0" smtClean="0">
                <a:latin typeface="Arial Unicode MS" pitchFamily="34" charset="-128"/>
                <a:ea typeface="Arial Unicode MS" pitchFamily="34" charset="-128"/>
                <a:cs typeface="Arial Unicode MS" pitchFamily="34" charset="-128"/>
              </a:rPr>
              <a:t> </a:t>
            </a:r>
            <a:r>
              <a:rPr lang="en-US" sz="2100" dirty="0" err="1" smtClean="0">
                <a:latin typeface="Arial Unicode MS" pitchFamily="34" charset="-128"/>
                <a:ea typeface="Arial Unicode MS" pitchFamily="34" charset="-128"/>
                <a:cs typeface="Arial Unicode MS" pitchFamily="34" charset="-128"/>
              </a:rPr>
              <a:t>वेगवेगळ्या</a:t>
            </a:r>
            <a:r>
              <a:rPr lang="en-US" sz="2100" dirty="0" smtClean="0">
                <a:latin typeface="Arial Unicode MS" pitchFamily="34" charset="-128"/>
                <a:ea typeface="Arial Unicode MS" pitchFamily="34" charset="-128"/>
                <a:cs typeface="Arial Unicode MS" pitchFamily="34" charset="-128"/>
              </a:rPr>
              <a:t> </a:t>
            </a:r>
            <a:r>
              <a:rPr lang="en-US" sz="2100" dirty="0" err="1" smtClean="0">
                <a:latin typeface="Arial Unicode MS" pitchFamily="34" charset="-128"/>
                <a:ea typeface="Arial Unicode MS" pitchFamily="34" charset="-128"/>
                <a:cs typeface="Arial Unicode MS" pitchFamily="34" charset="-128"/>
              </a:rPr>
              <a:t>उत्पादकांच्या</a:t>
            </a:r>
            <a:r>
              <a:rPr lang="en-US" sz="2100" dirty="0" smtClean="0">
                <a:latin typeface="Arial Unicode MS" pitchFamily="34" charset="-128"/>
                <a:ea typeface="Arial Unicode MS" pitchFamily="34" charset="-128"/>
                <a:cs typeface="Arial Unicode MS" pitchFamily="34" charset="-128"/>
              </a:rPr>
              <a:t> </a:t>
            </a:r>
            <a:r>
              <a:rPr lang="en-US" sz="2100" dirty="0" err="1" smtClean="0">
                <a:latin typeface="Arial Unicode MS" pitchFamily="34" charset="-128"/>
                <a:ea typeface="Arial Unicode MS" pitchFamily="34" charset="-128"/>
                <a:cs typeface="Arial Unicode MS" pitchFamily="34" charset="-128"/>
              </a:rPr>
              <a:t>वस्तू</a:t>
            </a:r>
            <a:r>
              <a:rPr lang="en-US" sz="2100" dirty="0" smtClean="0">
                <a:latin typeface="Arial Unicode MS" pitchFamily="34" charset="-128"/>
                <a:ea typeface="Arial Unicode MS" pitchFamily="34" charset="-128"/>
                <a:cs typeface="Arial Unicode MS" pitchFamily="34" charset="-128"/>
              </a:rPr>
              <a:t> </a:t>
            </a:r>
            <a:r>
              <a:rPr lang="en-US" sz="2100" dirty="0" err="1" smtClean="0">
                <a:latin typeface="Arial Unicode MS" pitchFamily="34" charset="-128"/>
                <a:ea typeface="Arial Unicode MS" pitchFamily="34" charset="-128"/>
                <a:cs typeface="Arial Unicode MS" pitchFamily="34" charset="-128"/>
              </a:rPr>
              <a:t>उपलब्ध</a:t>
            </a:r>
            <a:r>
              <a:rPr lang="en-US" sz="2100" dirty="0" smtClean="0">
                <a:latin typeface="Arial Unicode MS" pitchFamily="34" charset="-128"/>
                <a:ea typeface="Arial Unicode MS" pitchFamily="34" charset="-128"/>
                <a:cs typeface="Arial Unicode MS" pitchFamily="34" charset="-128"/>
              </a:rPr>
              <a:t> </a:t>
            </a:r>
            <a:r>
              <a:rPr lang="en-US" sz="2100" dirty="0" err="1" smtClean="0">
                <a:latin typeface="Arial Unicode MS" pitchFamily="34" charset="-128"/>
                <a:ea typeface="Arial Unicode MS" pitchFamily="34" charset="-128"/>
                <a:cs typeface="Arial Unicode MS" pitchFamily="34" charset="-128"/>
              </a:rPr>
              <a:t>करून</a:t>
            </a:r>
            <a:r>
              <a:rPr lang="en-US" sz="2100" dirty="0" smtClean="0">
                <a:latin typeface="Arial Unicode MS" pitchFamily="34" charset="-128"/>
                <a:ea typeface="Arial Unicode MS" pitchFamily="34" charset="-128"/>
                <a:cs typeface="Arial Unicode MS" pitchFamily="34" charset="-128"/>
              </a:rPr>
              <a:t> </a:t>
            </a:r>
            <a:r>
              <a:rPr lang="en-US" sz="2100" dirty="0" err="1" smtClean="0">
                <a:latin typeface="Arial Unicode MS" pitchFamily="34" charset="-128"/>
                <a:ea typeface="Arial Unicode MS" pitchFamily="34" charset="-128"/>
                <a:cs typeface="Arial Unicode MS" pitchFamily="34" charset="-128"/>
              </a:rPr>
              <a:t>देत</a:t>
            </a:r>
            <a:r>
              <a:rPr lang="en-US" sz="2100" dirty="0" smtClean="0">
                <a:latin typeface="Arial Unicode MS" pitchFamily="34" charset="-128"/>
                <a:ea typeface="Arial Unicode MS" pitchFamily="34" charset="-128"/>
                <a:cs typeface="Arial Unicode MS" pitchFamily="34" charset="-128"/>
              </a:rPr>
              <a:t> </a:t>
            </a:r>
            <a:r>
              <a:rPr lang="en-US" sz="2100" dirty="0" err="1" smtClean="0">
                <a:latin typeface="Arial Unicode MS" pitchFamily="34" charset="-128"/>
                <a:ea typeface="Arial Unicode MS" pitchFamily="34" charset="-128"/>
                <a:cs typeface="Arial Unicode MS" pitchFamily="34" charset="-128"/>
              </a:rPr>
              <a:t>असतो</a:t>
            </a:r>
            <a:r>
              <a:rPr lang="en-US" sz="2100" dirty="0" smtClean="0">
                <a:latin typeface="Arial Unicode MS" pitchFamily="34" charset="-128"/>
                <a:ea typeface="Arial Unicode MS" pitchFamily="34" charset="-128"/>
                <a:cs typeface="Arial Unicode MS" pitchFamily="34" charset="-128"/>
              </a:rPr>
              <a:t>. </a:t>
            </a:r>
            <a:r>
              <a:rPr lang="en-US" sz="2100" dirty="0" err="1" smtClean="0">
                <a:latin typeface="Arial Unicode MS" pitchFamily="34" charset="-128"/>
                <a:ea typeface="Arial Unicode MS" pitchFamily="34" charset="-128"/>
                <a:cs typeface="Arial Unicode MS" pitchFamily="34" charset="-128"/>
              </a:rPr>
              <a:t>त्यामुळे</a:t>
            </a:r>
            <a:r>
              <a:rPr lang="en-US" sz="2100" dirty="0" smtClean="0">
                <a:latin typeface="Arial Unicode MS" pitchFamily="34" charset="-128"/>
                <a:ea typeface="Arial Unicode MS" pitchFamily="34" charset="-128"/>
                <a:cs typeface="Arial Unicode MS" pitchFamily="34" charset="-128"/>
              </a:rPr>
              <a:t> </a:t>
            </a:r>
            <a:r>
              <a:rPr lang="en-US" sz="2100" dirty="0" err="1" smtClean="0">
                <a:latin typeface="Arial Unicode MS" pitchFamily="34" charset="-128"/>
                <a:ea typeface="Arial Unicode MS" pitchFamily="34" charset="-128"/>
                <a:cs typeface="Arial Unicode MS" pitchFamily="34" charset="-128"/>
              </a:rPr>
              <a:t>ग्राहकास</a:t>
            </a:r>
            <a:r>
              <a:rPr lang="en-US" sz="2100" dirty="0" smtClean="0">
                <a:latin typeface="Arial Unicode MS" pitchFamily="34" charset="-128"/>
                <a:ea typeface="Arial Unicode MS" pitchFamily="34" charset="-128"/>
                <a:cs typeface="Arial Unicode MS" pitchFamily="34" charset="-128"/>
              </a:rPr>
              <a:t> </a:t>
            </a:r>
            <a:r>
              <a:rPr lang="en-US" sz="2100" dirty="0" err="1" smtClean="0">
                <a:latin typeface="Arial Unicode MS" pitchFamily="34" charset="-128"/>
                <a:ea typeface="Arial Unicode MS" pitchFamily="34" charset="-128"/>
                <a:cs typeface="Arial Unicode MS" pitchFamily="34" charset="-128"/>
              </a:rPr>
              <a:t>निवड</a:t>
            </a:r>
            <a:r>
              <a:rPr lang="en-US" sz="2100" dirty="0" smtClean="0">
                <a:latin typeface="Arial Unicode MS" pitchFamily="34" charset="-128"/>
                <a:ea typeface="Arial Unicode MS" pitchFamily="34" charset="-128"/>
                <a:cs typeface="Arial Unicode MS" pitchFamily="34" charset="-128"/>
              </a:rPr>
              <a:t> </a:t>
            </a:r>
            <a:r>
              <a:rPr lang="en-US" sz="2100" dirty="0" err="1" smtClean="0">
                <a:latin typeface="Arial Unicode MS" pitchFamily="34" charset="-128"/>
                <a:ea typeface="Arial Unicode MS" pitchFamily="34" charset="-128"/>
                <a:cs typeface="Arial Unicode MS" pitchFamily="34" charset="-128"/>
              </a:rPr>
              <a:t>करता</a:t>
            </a:r>
            <a:r>
              <a:rPr lang="en-US" sz="2100" dirty="0" smtClean="0">
                <a:latin typeface="Arial Unicode MS" pitchFamily="34" charset="-128"/>
                <a:ea typeface="Arial Unicode MS" pitchFamily="34" charset="-128"/>
                <a:cs typeface="Arial Unicode MS" pitchFamily="34" charset="-128"/>
              </a:rPr>
              <a:t> </a:t>
            </a:r>
            <a:r>
              <a:rPr lang="en-US" sz="2100" dirty="0" err="1" smtClean="0">
                <a:latin typeface="Arial Unicode MS" pitchFamily="34" charset="-128"/>
                <a:ea typeface="Arial Unicode MS" pitchFamily="34" charset="-128"/>
                <a:cs typeface="Arial Unicode MS" pitchFamily="34" charset="-128"/>
              </a:rPr>
              <a:t>येते</a:t>
            </a:r>
            <a:r>
              <a:rPr lang="en-US" sz="2100" dirty="0" smtClean="0">
                <a:latin typeface="Arial Unicode MS" pitchFamily="34" charset="-128"/>
                <a:ea typeface="Arial Unicode MS" pitchFamily="34" charset="-128"/>
                <a:cs typeface="Arial Unicode MS" pitchFamily="34" charset="-128"/>
              </a:rPr>
              <a:t>.</a:t>
            </a:r>
            <a:endParaRPr kumimoji="0" lang="mr-IN" sz="21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9</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165</TotalTime>
  <Words>1588</Words>
  <Application>Microsoft Office PowerPoint</Application>
  <PresentationFormat>On-screen Show (4:3)</PresentationFormat>
  <Paragraphs>274</Paragraphs>
  <Slides>42</Slides>
  <Notes>0</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Civic</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R.N. Godbole chair</dc:creator>
  <cp:lastModifiedBy>tejpal</cp:lastModifiedBy>
  <cp:revision>25</cp:revision>
  <dcterms:created xsi:type="dcterms:W3CDTF">2006-08-16T00:00:00Z</dcterms:created>
  <dcterms:modified xsi:type="dcterms:W3CDTF">2021-07-20T07:54:35Z</dcterms:modified>
</cp:coreProperties>
</file>