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2" r:id="rId26"/>
    <p:sldId id="287" r:id="rId27"/>
    <p:sldId id="284" r:id="rId28"/>
    <p:sldId id="285" r:id="rId29"/>
    <p:sldId id="28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398"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3C379-A4B5-44D6-9486-51051356C359}" type="datetimeFigureOut">
              <a:rPr lang="en-US" smtClean="0"/>
              <a:pPr/>
              <a:t>07/03/2023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8786D7-7BDB-4EE7-BFB1-47CC18415C9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3C379-A4B5-44D6-9486-51051356C359}" type="datetimeFigureOut">
              <a:rPr lang="en-US" smtClean="0"/>
              <a:pPr/>
              <a:t>07/03/2023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786D7-7BDB-4EE7-BFB1-47CC18415C9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2514599"/>
          </a:xfrm>
        </p:spPr>
        <p:txBody>
          <a:bodyPr>
            <a:noAutofit/>
          </a:bodyPr>
          <a:lstStyle/>
          <a:p>
            <a:r>
              <a:rPr lang="en-US" sz="2800" dirty="0" smtClean="0">
                <a:solidFill>
                  <a:srgbClr val="0070C0"/>
                </a:solidFill>
              </a:rPr>
              <a:t/>
            </a:r>
            <a:br>
              <a:rPr lang="en-US" sz="2800" dirty="0" smtClean="0">
                <a:solidFill>
                  <a:srgbClr val="0070C0"/>
                </a:solidFill>
              </a:rPr>
            </a:br>
            <a:r>
              <a:rPr lang="en-US" sz="2800" dirty="0" smtClean="0">
                <a:solidFill>
                  <a:srgbClr val="0070C0"/>
                </a:solidFill>
              </a:rPr>
              <a:t>Class</a:t>
            </a:r>
            <a:r>
              <a:rPr lang="en-US" sz="2800" dirty="0" smtClean="0">
                <a:solidFill>
                  <a:srgbClr val="0070C0"/>
                </a:solidFill>
              </a:rPr>
              <a:t>:- </a:t>
            </a:r>
            <a:r>
              <a:rPr lang="en-US" sz="2800" dirty="0" err="1" smtClean="0">
                <a:solidFill>
                  <a:srgbClr val="0070C0"/>
                </a:solidFill>
              </a:rPr>
              <a:t>B.Com</a:t>
            </a:r>
            <a:r>
              <a:rPr lang="en-US" sz="2800" dirty="0" smtClean="0">
                <a:solidFill>
                  <a:srgbClr val="0070C0"/>
                </a:solidFill>
              </a:rPr>
              <a:t>-III</a:t>
            </a:r>
            <a:br>
              <a:rPr lang="en-US" sz="2800" dirty="0" smtClean="0">
                <a:solidFill>
                  <a:srgbClr val="0070C0"/>
                </a:solidFill>
              </a:rPr>
            </a:br>
            <a:r>
              <a:rPr lang="en-US" sz="2800" dirty="0" smtClean="0">
                <a:solidFill>
                  <a:srgbClr val="0070C0"/>
                </a:solidFill>
              </a:rPr>
              <a:t>Semester-VI</a:t>
            </a:r>
            <a:br>
              <a:rPr lang="en-US" sz="2800" dirty="0" smtClean="0">
                <a:solidFill>
                  <a:srgbClr val="0070C0"/>
                </a:solidFill>
              </a:rPr>
            </a:br>
            <a:r>
              <a:rPr lang="en-US" sz="2800" dirty="0" smtClean="0">
                <a:solidFill>
                  <a:srgbClr val="0070C0"/>
                </a:solidFill>
              </a:rPr>
              <a:t>Subject:-Advanced Accountancy Paper-III</a:t>
            </a:r>
            <a:br>
              <a:rPr lang="en-US" sz="2800" dirty="0" smtClean="0">
                <a:solidFill>
                  <a:srgbClr val="0070C0"/>
                </a:solidFill>
              </a:rPr>
            </a:br>
            <a:r>
              <a:rPr lang="en-US" sz="2800" dirty="0" smtClean="0">
                <a:solidFill>
                  <a:srgbClr val="0070C0"/>
                </a:solidFill>
              </a:rPr>
              <a:t/>
            </a:r>
            <a:br>
              <a:rPr lang="en-US" sz="2800" dirty="0" smtClean="0">
                <a:solidFill>
                  <a:srgbClr val="0070C0"/>
                </a:solidFill>
              </a:rPr>
            </a:br>
            <a:r>
              <a:rPr lang="en-US" sz="2800" b="1" dirty="0" smtClean="0">
                <a:solidFill>
                  <a:schemeClr val="accent6">
                    <a:lumMod val="75000"/>
                  </a:schemeClr>
                </a:solidFill>
              </a:rPr>
              <a:t>UNIT-1  </a:t>
            </a:r>
            <a:r>
              <a:rPr lang="en-US" sz="2800" b="1" dirty="0" smtClean="0">
                <a:solidFill>
                  <a:schemeClr val="accent6">
                    <a:lumMod val="75000"/>
                  </a:schemeClr>
                </a:solidFill>
              </a:rPr>
              <a:t>Cash Flows Analysis </a:t>
            </a:r>
            <a:r>
              <a:rPr lang="en-US" sz="2800" dirty="0" smtClean="0">
                <a:solidFill>
                  <a:schemeClr val="accent6">
                    <a:lumMod val="75000"/>
                  </a:schemeClr>
                </a:solidFill>
              </a:rPr>
              <a:t/>
            </a:r>
            <a:br>
              <a:rPr lang="en-US" sz="2800" dirty="0" smtClean="0">
                <a:solidFill>
                  <a:schemeClr val="accent6">
                    <a:lumMod val="75000"/>
                  </a:schemeClr>
                </a:solidFill>
              </a:rPr>
            </a:br>
            <a:endParaRPr lang="en-US" sz="2800" dirty="0">
              <a:solidFill>
                <a:schemeClr val="accent6">
                  <a:lumMod val="75000"/>
                </a:schemeClr>
              </a:solidFill>
            </a:endParaRPr>
          </a:p>
        </p:txBody>
      </p:sp>
      <p:sp>
        <p:nvSpPr>
          <p:cNvPr id="3" name="Subtitle 2"/>
          <p:cNvSpPr>
            <a:spLocks noGrp="1"/>
          </p:cNvSpPr>
          <p:nvPr>
            <p:ph type="subTitle" idx="1"/>
          </p:nvPr>
        </p:nvSpPr>
        <p:spPr>
          <a:xfrm>
            <a:off x="609600" y="3200400"/>
            <a:ext cx="7848600" cy="2438400"/>
          </a:xfrm>
        </p:spPr>
        <p:txBody>
          <a:bodyPr>
            <a:normAutofit fontScale="77500" lnSpcReduction="20000"/>
          </a:bodyPr>
          <a:lstStyle/>
          <a:p>
            <a:endParaRPr lang="en-US" b="1" dirty="0" smtClean="0">
              <a:solidFill>
                <a:srgbClr val="00B050"/>
              </a:solidFill>
            </a:endParaRPr>
          </a:p>
          <a:p>
            <a:r>
              <a:rPr lang="en-US" b="1" dirty="0" err="1" smtClean="0">
                <a:solidFill>
                  <a:srgbClr val="00B050"/>
                </a:solidFill>
              </a:rPr>
              <a:t>Mr.Kamble</a:t>
            </a:r>
            <a:r>
              <a:rPr lang="en-US" b="1" dirty="0" smtClean="0">
                <a:solidFill>
                  <a:srgbClr val="00B050"/>
                </a:solidFill>
              </a:rPr>
              <a:t> </a:t>
            </a:r>
            <a:r>
              <a:rPr lang="en-US" b="1" dirty="0" err="1" smtClean="0">
                <a:solidFill>
                  <a:srgbClr val="00B050"/>
                </a:solidFill>
              </a:rPr>
              <a:t>Mahadev</a:t>
            </a:r>
            <a:r>
              <a:rPr lang="en-US" b="1" dirty="0" smtClean="0">
                <a:solidFill>
                  <a:srgbClr val="00B050"/>
                </a:solidFill>
              </a:rPr>
              <a:t> </a:t>
            </a:r>
            <a:r>
              <a:rPr lang="en-US" b="1" dirty="0" err="1" smtClean="0">
                <a:solidFill>
                  <a:srgbClr val="00B050"/>
                </a:solidFill>
              </a:rPr>
              <a:t>Ananda</a:t>
            </a:r>
            <a:r>
              <a:rPr lang="en-US" b="1" dirty="0" smtClean="0">
                <a:solidFill>
                  <a:srgbClr val="00B050"/>
                </a:solidFill>
              </a:rPr>
              <a:t/>
            </a:r>
            <a:br>
              <a:rPr lang="en-US" b="1" dirty="0" smtClean="0">
                <a:solidFill>
                  <a:srgbClr val="00B050"/>
                </a:solidFill>
              </a:rPr>
            </a:br>
            <a:r>
              <a:rPr lang="en-US" b="1" dirty="0" smtClean="0">
                <a:solidFill>
                  <a:srgbClr val="00B050"/>
                </a:solidFill>
              </a:rPr>
              <a:t>Assist. Professor and Head of Department of Commerce</a:t>
            </a:r>
            <a:br>
              <a:rPr lang="en-US" b="1" dirty="0" smtClean="0">
                <a:solidFill>
                  <a:srgbClr val="00B050"/>
                </a:solidFill>
              </a:rPr>
            </a:br>
            <a:r>
              <a:rPr lang="en-US" b="1" dirty="0" err="1" smtClean="0">
                <a:solidFill>
                  <a:srgbClr val="00B050"/>
                </a:solidFill>
              </a:rPr>
              <a:t>Bhogawati</a:t>
            </a:r>
            <a:r>
              <a:rPr lang="en-US" b="1" dirty="0" smtClean="0">
                <a:solidFill>
                  <a:srgbClr val="00B050"/>
                </a:solidFill>
              </a:rPr>
              <a:t> </a:t>
            </a:r>
            <a:r>
              <a:rPr lang="en-US" b="1" dirty="0" err="1" smtClean="0">
                <a:solidFill>
                  <a:srgbClr val="00B050"/>
                </a:solidFill>
              </a:rPr>
              <a:t>Mahavidyalaya</a:t>
            </a:r>
            <a:r>
              <a:rPr lang="en-US" b="1" dirty="0" smtClean="0">
                <a:solidFill>
                  <a:srgbClr val="00B050"/>
                </a:solidFill>
              </a:rPr>
              <a:t>; </a:t>
            </a:r>
            <a:r>
              <a:rPr lang="en-US" b="1" dirty="0" err="1" smtClean="0">
                <a:solidFill>
                  <a:srgbClr val="00B050"/>
                </a:solidFill>
              </a:rPr>
              <a:t>Kurukali</a:t>
            </a:r>
            <a:r>
              <a:rPr lang="en-US" b="1" dirty="0" smtClean="0">
                <a:solidFill>
                  <a:srgbClr val="00B050"/>
                </a:solidFill>
              </a:rPr>
              <a:t/>
            </a:r>
            <a:br>
              <a:rPr lang="en-US" b="1" dirty="0" smtClean="0">
                <a:solidFill>
                  <a:srgbClr val="00B050"/>
                </a:solidFill>
              </a:rPr>
            </a:br>
            <a:r>
              <a:rPr lang="en-US" b="1" dirty="0" err="1" smtClean="0">
                <a:solidFill>
                  <a:srgbClr val="00B050"/>
                </a:solidFill>
              </a:rPr>
              <a:t>Distric</a:t>
            </a:r>
            <a:r>
              <a:rPr lang="en-US" b="1" dirty="0" smtClean="0">
                <a:solidFill>
                  <a:srgbClr val="00B050"/>
                </a:solidFill>
              </a:rPr>
              <a:t> – Kolhapur – 416001</a:t>
            </a:r>
            <a:br>
              <a:rPr lang="en-US" b="1" dirty="0" smtClean="0">
                <a:solidFill>
                  <a:srgbClr val="00B050"/>
                </a:solidFill>
              </a:rPr>
            </a:br>
            <a:r>
              <a:rPr lang="en-US" b="1" dirty="0" smtClean="0">
                <a:solidFill>
                  <a:srgbClr val="00B050"/>
                </a:solidFill>
              </a:rPr>
              <a:t>Maharashtra</a:t>
            </a:r>
            <a:endParaRPr lang="en-US"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914399"/>
          </a:xfrm>
        </p:spPr>
        <p:txBody>
          <a:bodyPr/>
          <a:lstStyle/>
          <a:p>
            <a:r>
              <a:rPr lang="en-US" dirty="0" smtClean="0">
                <a:solidFill>
                  <a:schemeClr val="accent5">
                    <a:lumMod val="75000"/>
                  </a:schemeClr>
                </a:solidFill>
              </a:rPr>
              <a:t>There are two common methods</a:t>
            </a:r>
            <a:endParaRPr lang="en-US" dirty="0">
              <a:solidFill>
                <a:schemeClr val="accent5">
                  <a:lumMod val="75000"/>
                </a:schemeClr>
              </a:solidFill>
            </a:endParaRPr>
          </a:p>
        </p:txBody>
      </p:sp>
      <p:sp>
        <p:nvSpPr>
          <p:cNvPr id="3" name="Subtitle 2"/>
          <p:cNvSpPr>
            <a:spLocks noGrp="1"/>
          </p:cNvSpPr>
          <p:nvPr>
            <p:ph type="subTitle" idx="1"/>
          </p:nvPr>
        </p:nvSpPr>
        <p:spPr>
          <a:xfrm>
            <a:off x="838200" y="1600200"/>
            <a:ext cx="7543800" cy="4495800"/>
          </a:xfrm>
        </p:spPr>
        <p:txBody>
          <a:bodyPr>
            <a:normAutofit fontScale="92500" lnSpcReduction="10000"/>
          </a:bodyPr>
          <a:lstStyle/>
          <a:p>
            <a:pPr algn="l"/>
            <a:r>
              <a:rPr lang="en-US" b="1" dirty="0" smtClean="0">
                <a:solidFill>
                  <a:srgbClr val="FFC000"/>
                </a:solidFill>
              </a:rPr>
              <a:t>a) Direct Method</a:t>
            </a:r>
            <a:r>
              <a:rPr lang="en-US" dirty="0" smtClean="0">
                <a:solidFill>
                  <a:srgbClr val="FFC000"/>
                </a:solidFill>
              </a:rPr>
              <a:t>-under this method, all cash collections from operating activities are added and aggregate amount of all of the cash disbursements from the operating activities is subtracted to get the net income.</a:t>
            </a:r>
          </a:p>
          <a:p>
            <a:pPr algn="l"/>
            <a:r>
              <a:rPr lang="en-US" b="1" dirty="0" smtClean="0">
                <a:solidFill>
                  <a:srgbClr val="92D050"/>
                </a:solidFill>
              </a:rPr>
              <a:t>b) Indirect Method</a:t>
            </a:r>
            <a:r>
              <a:rPr lang="en-US" dirty="0" smtClean="0">
                <a:solidFill>
                  <a:srgbClr val="92D050"/>
                </a:solidFill>
              </a:rPr>
              <a:t> - under this method a reverse process is followed. The statement starts with net income and all unpaid expenses are added to the net income. All revenues receivable are deducted from the total amount</a:t>
            </a:r>
            <a:r>
              <a:rPr lang="en-US" dirty="0" smtClean="0"/>
              <a:t>.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609600"/>
            <a:ext cx="7696200" cy="5029200"/>
          </a:xfrm>
        </p:spPr>
        <p:txBody>
          <a:bodyPr>
            <a:normAutofit/>
          </a:bodyPr>
          <a:lstStyle/>
          <a:p>
            <a:endParaRPr lang="en-US" b="1" dirty="0" smtClean="0"/>
          </a:p>
          <a:p>
            <a:pPr algn="l"/>
            <a:r>
              <a:rPr lang="en-US" b="1" dirty="0" smtClean="0">
                <a:solidFill>
                  <a:srgbClr val="92D050"/>
                </a:solidFill>
              </a:rPr>
              <a:t>2. Cash from Investing Activities</a:t>
            </a:r>
            <a:r>
              <a:rPr lang="en-US" dirty="0" smtClean="0">
                <a:solidFill>
                  <a:srgbClr val="92D050"/>
                </a:solidFill>
              </a:rPr>
              <a:t> </a:t>
            </a:r>
            <a:r>
              <a:rPr lang="en-US" dirty="0" smtClean="0">
                <a:solidFill>
                  <a:schemeClr val="accent6">
                    <a:lumMod val="75000"/>
                  </a:schemeClr>
                </a:solidFill>
              </a:rPr>
              <a:t>- It reflects funds spent on fixed assets and financial instruments. These are long-term or capital investments and include properties and assets. Thus, this section records the cash flow from sales and purchases of long-term investments and fixed assets. In general the following items appear in this section</a:t>
            </a:r>
            <a:endParaRPr lang="en-US"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subTitle" idx="1"/>
          </p:nvPr>
        </p:nvSpPr>
        <p:spPr>
          <a:xfrm>
            <a:off x="685800" y="762000"/>
            <a:ext cx="8001000" cy="5638800"/>
          </a:xfrm>
        </p:spPr>
        <p:txBody>
          <a:bodyPr>
            <a:normAutofit/>
          </a:bodyPr>
          <a:lstStyle/>
          <a:p>
            <a:pPr algn="l"/>
            <a:r>
              <a:rPr lang="en-US" sz="2600" dirty="0" smtClean="0">
                <a:solidFill>
                  <a:schemeClr val="accent6"/>
                </a:solidFill>
              </a:rPr>
              <a:t>a) Cash payments to acquire tangible and intangible fixed assets. It also includes expenditure on self constructed fixed assets</a:t>
            </a:r>
            <a:r>
              <a:rPr lang="en-US" sz="2600" dirty="0" smtClean="0"/>
              <a:t>.</a:t>
            </a:r>
          </a:p>
          <a:p>
            <a:pPr algn="l"/>
            <a:r>
              <a:rPr lang="en-US" sz="2600" dirty="0" smtClean="0">
                <a:solidFill>
                  <a:schemeClr val="tx1"/>
                </a:solidFill>
              </a:rPr>
              <a:t>b) Cash payments on account of research and developments</a:t>
            </a:r>
          </a:p>
          <a:p>
            <a:pPr algn="l"/>
            <a:r>
              <a:rPr lang="en-US" sz="2600" dirty="0" smtClean="0">
                <a:solidFill>
                  <a:schemeClr val="accent1">
                    <a:lumMod val="60000"/>
                    <a:lumOff val="40000"/>
                  </a:schemeClr>
                </a:solidFill>
              </a:rPr>
              <a:t>c) Cash payments for acquiring shares, debentures, bonds and other investments</a:t>
            </a:r>
            <a:r>
              <a:rPr lang="en-US" sz="2600" dirty="0" smtClean="0"/>
              <a:t>.</a:t>
            </a:r>
          </a:p>
          <a:p>
            <a:pPr algn="l"/>
            <a:r>
              <a:rPr lang="en-US" sz="2600" dirty="0" smtClean="0">
                <a:solidFill>
                  <a:srgbClr val="FFC000"/>
                </a:solidFill>
              </a:rPr>
              <a:t>d) Cash receipts from sale of investments. </a:t>
            </a:r>
          </a:p>
          <a:p>
            <a:pPr algn="l"/>
            <a:r>
              <a:rPr lang="en-US" sz="2600" dirty="0" smtClean="0">
                <a:solidFill>
                  <a:schemeClr val="accent3"/>
                </a:solidFill>
              </a:rPr>
              <a:t>e) Loans and advances given in cash.</a:t>
            </a:r>
          </a:p>
          <a:p>
            <a:pPr algn="l"/>
            <a:r>
              <a:rPr lang="en-US" sz="2600" dirty="0" smtClean="0">
                <a:solidFill>
                  <a:schemeClr val="accent6"/>
                </a:solidFill>
              </a:rPr>
              <a:t>f) Cash receipts from repayments of loans and advances</a:t>
            </a:r>
            <a:r>
              <a:rPr lang="en-US" sz="2600" dirty="0" smtClean="0"/>
              <a:t>.</a:t>
            </a:r>
          </a:p>
          <a:p>
            <a:pPr algn="l"/>
            <a:r>
              <a:rPr lang="en-US" sz="2600" dirty="0" smtClean="0">
                <a:solidFill>
                  <a:srgbClr val="00B050"/>
                </a:solidFill>
              </a:rPr>
              <a:t>g) Any other receipts or payments related to investing activities.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685799"/>
          </a:xfrm>
        </p:spPr>
        <p:txBody>
          <a:bodyPr>
            <a:normAutofit fontScale="90000"/>
          </a:bodyPr>
          <a:lstStyle/>
          <a:p>
            <a:r>
              <a:rPr lang="en-US" b="1" dirty="0" smtClean="0">
                <a:solidFill>
                  <a:srgbClr val="00B0F0"/>
                </a:solidFill>
              </a:rPr>
              <a:t>3. Cash from Financing Activities</a:t>
            </a:r>
            <a:endParaRPr lang="en-US" dirty="0">
              <a:solidFill>
                <a:srgbClr val="00B0F0"/>
              </a:solidFill>
            </a:endParaRPr>
          </a:p>
        </p:txBody>
      </p:sp>
      <p:sp>
        <p:nvSpPr>
          <p:cNvPr id="3" name="Subtitle 2"/>
          <p:cNvSpPr>
            <a:spLocks noGrp="1"/>
          </p:cNvSpPr>
          <p:nvPr>
            <p:ph type="subTitle" idx="1"/>
          </p:nvPr>
        </p:nvSpPr>
        <p:spPr>
          <a:xfrm>
            <a:off x="762000" y="1600200"/>
            <a:ext cx="7620000" cy="4572000"/>
          </a:xfrm>
        </p:spPr>
        <p:txBody>
          <a:bodyPr>
            <a:normAutofit lnSpcReduction="10000"/>
          </a:bodyPr>
          <a:lstStyle/>
          <a:p>
            <a:pPr algn="l"/>
            <a:endParaRPr lang="en-US" dirty="0" smtClean="0"/>
          </a:p>
          <a:p>
            <a:pPr algn="l"/>
            <a:r>
              <a:rPr lang="en-US" dirty="0" smtClean="0">
                <a:solidFill>
                  <a:srgbClr val="7030A0"/>
                </a:solidFill>
              </a:rPr>
              <a:t>Financing activities are activities that result in changes in the size and composition of the owner's capital and debt capital of the enterprises. It is a funding that comes from a company's owners, investors and creditors. Debt and equity transactions are reported in this section. Generally, this section includes the following items</a:t>
            </a:r>
            <a:r>
              <a:rPr lang="en-US" dirty="0" smtClean="0"/>
              <a: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838200"/>
            <a:ext cx="7010400" cy="4800600"/>
          </a:xfrm>
        </p:spPr>
        <p:txBody>
          <a:bodyPr>
            <a:normAutofit/>
          </a:bodyPr>
          <a:lstStyle/>
          <a:p>
            <a:pPr algn="l"/>
            <a:endParaRPr lang="en-US" sz="2400" dirty="0" smtClean="0"/>
          </a:p>
          <a:p>
            <a:pPr algn="l"/>
            <a:endParaRPr lang="en-US" sz="2400" dirty="0" smtClean="0"/>
          </a:p>
          <a:p>
            <a:pPr algn="l"/>
            <a:r>
              <a:rPr lang="en-US" sz="2400" dirty="0" smtClean="0">
                <a:solidFill>
                  <a:schemeClr val="tx2">
                    <a:lumMod val="60000"/>
                    <a:lumOff val="40000"/>
                  </a:schemeClr>
                </a:solidFill>
              </a:rPr>
              <a:t>a) Cash receipts from issue of shares.</a:t>
            </a:r>
          </a:p>
          <a:p>
            <a:pPr algn="l"/>
            <a:r>
              <a:rPr lang="en-US" sz="2400" dirty="0" smtClean="0">
                <a:solidFill>
                  <a:schemeClr val="tx2">
                    <a:lumMod val="60000"/>
                    <a:lumOff val="40000"/>
                  </a:schemeClr>
                </a:solidFill>
              </a:rPr>
              <a:t>b) Cash receipts from issue of debentures.</a:t>
            </a:r>
          </a:p>
          <a:p>
            <a:pPr algn="l"/>
            <a:r>
              <a:rPr lang="en-US" sz="2400" dirty="0" smtClean="0">
                <a:solidFill>
                  <a:schemeClr val="tx2">
                    <a:lumMod val="60000"/>
                    <a:lumOff val="40000"/>
                  </a:schemeClr>
                </a:solidFill>
              </a:rPr>
              <a:t> c) Cash receipts from short and long term borrowings</a:t>
            </a:r>
          </a:p>
          <a:p>
            <a:pPr algn="l"/>
            <a:r>
              <a:rPr lang="en-US" sz="2400" dirty="0" smtClean="0">
                <a:solidFill>
                  <a:schemeClr val="tx2">
                    <a:lumMod val="60000"/>
                    <a:lumOff val="40000"/>
                  </a:schemeClr>
                </a:solidFill>
              </a:rPr>
              <a:t>d) Repayments of loans in cash.</a:t>
            </a:r>
          </a:p>
          <a:p>
            <a:pPr algn="l"/>
            <a:r>
              <a:rPr lang="en-US" sz="2400" dirty="0" smtClean="0">
                <a:solidFill>
                  <a:schemeClr val="tx2">
                    <a:lumMod val="60000"/>
                    <a:lumOff val="40000"/>
                  </a:schemeClr>
                </a:solidFill>
              </a:rPr>
              <a:t>e) Redemption of debentures in cash.</a:t>
            </a:r>
          </a:p>
          <a:p>
            <a:pPr algn="l"/>
            <a:r>
              <a:rPr lang="en-US" sz="2400" dirty="0" smtClean="0">
                <a:solidFill>
                  <a:schemeClr val="tx2">
                    <a:lumMod val="60000"/>
                    <a:lumOff val="40000"/>
                  </a:schemeClr>
                </a:solidFill>
              </a:rPr>
              <a:t> f) Redemption of preference shares in cash.</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type="title"/>
          </p:nvPr>
        </p:nvSpPr>
        <p:spPr>
          <a:xfrm>
            <a:off x="457200" y="274638"/>
            <a:ext cx="8229600" cy="6202362"/>
          </a:xfrm>
        </p:spPr>
        <p:txBody>
          <a:bodyPr>
            <a:normAutofit fontScale="90000"/>
          </a:bodyPr>
          <a:lstStyle/>
          <a:p>
            <a:pPr algn="l"/>
            <a:r>
              <a:rPr lang="en-US" sz="2200" b="1" i="1" dirty="0" smtClean="0">
                <a:solidFill>
                  <a:schemeClr val="tx2">
                    <a:lumMod val="60000"/>
                    <a:lumOff val="40000"/>
                  </a:schemeClr>
                </a:solidFill>
              </a:rPr>
              <a:t>4. Cash from Other Items</a:t>
            </a:r>
            <a:r>
              <a:rPr lang="en-US" sz="2200" dirty="0" smtClean="0">
                <a:solidFill>
                  <a:schemeClr val="tx2">
                    <a:lumMod val="60000"/>
                    <a:lumOff val="40000"/>
                  </a:schemeClr>
                </a:solidFill>
              </a:rPr>
              <a:t>-In addition to the operating, investing and financing activities. the cash flow statement includes the following items.</a:t>
            </a:r>
            <a:r>
              <a:rPr lang="en-US" sz="2200" dirty="0" smtClean="0">
                <a:solidFill>
                  <a:schemeClr val="accent6"/>
                </a:solidFill>
              </a:rPr>
              <a:t/>
            </a:r>
            <a:br>
              <a:rPr lang="en-US" sz="2200" dirty="0" smtClean="0">
                <a:solidFill>
                  <a:schemeClr val="accent6"/>
                </a:solidFill>
              </a:rPr>
            </a:br>
            <a:r>
              <a:rPr lang="en-US" sz="2200" b="1" dirty="0" smtClean="0">
                <a:solidFill>
                  <a:schemeClr val="accent6"/>
                </a:solidFill>
              </a:rPr>
              <a:t> a) Interest and Dividends</a:t>
            </a:r>
            <a:r>
              <a:rPr lang="en-US" sz="2200" dirty="0" smtClean="0">
                <a:solidFill>
                  <a:schemeClr val="accent6"/>
                </a:solidFill>
              </a:rPr>
              <a:t> - Cash flows from interest and dividend is treated as below </a:t>
            </a:r>
            <a:br>
              <a:rPr lang="en-US" sz="2200" dirty="0" smtClean="0">
                <a:solidFill>
                  <a:schemeClr val="accent6"/>
                </a:solidFill>
              </a:rPr>
            </a:br>
            <a:r>
              <a:rPr lang="en-US" sz="2200" dirty="0" err="1" smtClean="0">
                <a:solidFill>
                  <a:schemeClr val="accent6"/>
                </a:solidFill>
              </a:rPr>
              <a:t>i</a:t>
            </a:r>
            <a:r>
              <a:rPr lang="en-US" sz="2200" dirty="0" smtClean="0">
                <a:solidFill>
                  <a:schemeClr val="accent6"/>
                </a:solidFill>
              </a:rPr>
              <a:t>) In the case of financial enterprise (like banks) - Interest paid and received are treated as cash flow from operating activities. Dividend received is treated as cash flow from operating activities. But, dividend paid is treated as cash flow from financing activities. </a:t>
            </a:r>
            <a:br>
              <a:rPr lang="en-US" sz="2200" dirty="0" smtClean="0">
                <a:solidFill>
                  <a:schemeClr val="accent6"/>
                </a:solidFill>
              </a:rPr>
            </a:br>
            <a:r>
              <a:rPr lang="en-US" sz="2200" dirty="0" smtClean="0">
                <a:solidFill>
                  <a:schemeClr val="accent6"/>
                </a:solidFill>
              </a:rPr>
              <a:t>ii) In the case of other enterprise - Interest and dividend received are treated as cash flow from investing activities.</a:t>
            </a:r>
            <a:br>
              <a:rPr lang="en-US" sz="2200" dirty="0" smtClean="0">
                <a:solidFill>
                  <a:schemeClr val="accent6"/>
                </a:solidFill>
              </a:rPr>
            </a:br>
            <a:r>
              <a:rPr lang="en-US" sz="2200" dirty="0" smtClean="0">
                <a:solidFill>
                  <a:schemeClr val="accent6"/>
                </a:solidFill>
              </a:rPr>
              <a:t>Interest and dividend paid are treated as cash flow from financing activities.</a:t>
            </a:r>
            <a:br>
              <a:rPr lang="en-US" sz="2200" dirty="0" smtClean="0">
                <a:solidFill>
                  <a:schemeClr val="accent6"/>
                </a:solidFill>
              </a:rPr>
            </a:br>
            <a:r>
              <a:rPr lang="en-US" sz="2200" b="1" dirty="0" smtClean="0">
                <a:solidFill>
                  <a:srgbClr val="00B050"/>
                </a:solidFill>
              </a:rPr>
              <a:t>b) Taxes on income</a:t>
            </a:r>
            <a:r>
              <a:rPr lang="en-US" sz="2200" dirty="0" smtClean="0">
                <a:solidFill>
                  <a:srgbClr val="00B050"/>
                </a:solidFill>
              </a:rPr>
              <a:t> - In the absence of specific information, cash flows arising from taxes on income are treated as cash from operating activities. </a:t>
            </a:r>
            <a:br>
              <a:rPr lang="en-US" sz="2200" dirty="0" smtClean="0">
                <a:solidFill>
                  <a:srgbClr val="00B050"/>
                </a:solidFill>
              </a:rPr>
            </a:br>
            <a:r>
              <a:rPr lang="en-US" sz="2200" b="1" dirty="0" smtClean="0">
                <a:solidFill>
                  <a:srgbClr val="00B050"/>
                </a:solidFill>
              </a:rPr>
              <a:t>c) Extraordinary Items</a:t>
            </a:r>
            <a:r>
              <a:rPr lang="en-US" sz="2200" dirty="0" smtClean="0">
                <a:solidFill>
                  <a:srgbClr val="00B050"/>
                </a:solidFill>
              </a:rPr>
              <a:t> - Extraordinary items are classified either considering the nature of receipt or payment or on the basis of specific information given in this regard.</a:t>
            </a:r>
            <a:r>
              <a:rPr lang="en-US" dirty="0" smtClean="0">
                <a:solidFill>
                  <a:srgbClr val="00B050"/>
                </a:solidFill>
              </a:rPr>
              <a:t/>
            </a:r>
            <a:br>
              <a:rPr lang="en-US" dirty="0" smtClean="0">
                <a:solidFill>
                  <a:srgbClr val="00B050"/>
                </a:solidFill>
              </a:rPr>
            </a:br>
            <a:endParaRPr lang="en-US" dirty="0">
              <a:solidFill>
                <a:srgbClr val="00B05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1"/>
            <a:ext cx="7772400" cy="1295399"/>
          </a:xfrm>
        </p:spPr>
        <p:txBody>
          <a:bodyPr>
            <a:normAutofit fontScale="90000"/>
          </a:bodyPr>
          <a:lstStyle/>
          <a:p>
            <a:r>
              <a:rPr lang="en-US" sz="2200" b="1" dirty="0" smtClean="0"/>
              <a:t/>
            </a:r>
            <a:br>
              <a:rPr lang="en-US" sz="2200" b="1" dirty="0" smtClean="0"/>
            </a:br>
            <a:r>
              <a:rPr lang="en-US" sz="2200" b="1" dirty="0" smtClean="0"/>
              <a:t/>
            </a:r>
            <a:br>
              <a:rPr lang="en-US" sz="2200" b="1" dirty="0" smtClean="0"/>
            </a:br>
            <a:r>
              <a:rPr lang="en-US" sz="2200" b="1" dirty="0" smtClean="0">
                <a:solidFill>
                  <a:schemeClr val="accent2"/>
                </a:solidFill>
              </a:rPr>
              <a:t>Format of Cash Flow Statement</a:t>
            </a:r>
            <a:r>
              <a:rPr lang="en-US" sz="2200" dirty="0" smtClean="0">
                <a:solidFill>
                  <a:schemeClr val="accent2"/>
                </a:solidFill>
              </a:rPr>
              <a:t/>
            </a:r>
            <a:br>
              <a:rPr lang="en-US" sz="2200" dirty="0" smtClean="0">
                <a:solidFill>
                  <a:schemeClr val="accent2"/>
                </a:solidFill>
              </a:rPr>
            </a:br>
            <a:r>
              <a:rPr lang="en-US" sz="2200" dirty="0" smtClean="0">
                <a:solidFill>
                  <a:schemeClr val="accent2"/>
                </a:solidFill>
              </a:rPr>
              <a:t> A) Direct Method -</a:t>
            </a:r>
            <a:br>
              <a:rPr lang="en-US" sz="2200" dirty="0" smtClean="0">
                <a:solidFill>
                  <a:schemeClr val="accent2"/>
                </a:solidFill>
              </a:rPr>
            </a:br>
            <a:r>
              <a:rPr lang="en-US" sz="2200" dirty="0" smtClean="0">
                <a:solidFill>
                  <a:schemeClr val="accent2"/>
                </a:solidFill>
              </a:rPr>
              <a:t>Cash Flow Statement</a:t>
            </a:r>
            <a:br>
              <a:rPr lang="en-US" sz="2200" dirty="0" smtClean="0">
                <a:solidFill>
                  <a:schemeClr val="accent2"/>
                </a:solidFill>
              </a:rPr>
            </a:br>
            <a:r>
              <a:rPr lang="en-US" sz="2200" dirty="0" smtClean="0">
                <a:solidFill>
                  <a:schemeClr val="accent2"/>
                </a:solidFill>
              </a:rPr>
              <a:t>For the period</a:t>
            </a:r>
            <a:r>
              <a:rPr lang="en-US" dirty="0" smtClean="0"/>
              <a:t/>
            </a:r>
            <a:br>
              <a:rPr lang="en-US" dirty="0" smtClean="0"/>
            </a:br>
            <a:endParaRPr lang="en-US" dirty="0"/>
          </a:p>
        </p:txBody>
      </p:sp>
      <p:sp>
        <p:nvSpPr>
          <p:cNvPr id="3" name="Subtitle 2"/>
          <p:cNvSpPr>
            <a:spLocks noGrp="1"/>
          </p:cNvSpPr>
          <p:nvPr>
            <p:ph type="subTitle" idx="1"/>
          </p:nvPr>
        </p:nvSpPr>
        <p:spPr>
          <a:xfrm>
            <a:off x="685800" y="1981200"/>
            <a:ext cx="7924800" cy="4495800"/>
          </a:xfrm>
        </p:spPr>
        <p:txBody>
          <a:bodyPr/>
          <a:lstStyle/>
          <a:p>
            <a:endParaRPr lang="en-US" dirty="0"/>
          </a:p>
        </p:txBody>
      </p:sp>
      <p:graphicFrame>
        <p:nvGraphicFramePr>
          <p:cNvPr id="4" name="Table 3"/>
          <p:cNvGraphicFramePr>
            <a:graphicFrameLocks noGrp="1"/>
          </p:cNvGraphicFramePr>
          <p:nvPr/>
        </p:nvGraphicFramePr>
        <p:xfrm>
          <a:off x="762000" y="2209800"/>
          <a:ext cx="6858000" cy="3955847"/>
        </p:xfrm>
        <a:graphic>
          <a:graphicData uri="http://schemas.openxmlformats.org/drawingml/2006/table">
            <a:tbl>
              <a:tblPr firstRow="1" bandRow="1">
                <a:tableStyleId>{5C22544A-7EE6-4342-B048-85BDC9FD1C3A}</a:tableStyleId>
              </a:tblPr>
              <a:tblGrid>
                <a:gridCol w="5105400"/>
                <a:gridCol w="685800"/>
                <a:gridCol w="609600"/>
                <a:gridCol w="457200"/>
              </a:tblGrid>
              <a:tr h="298247">
                <a:tc>
                  <a:txBody>
                    <a:bodyPr/>
                    <a:lstStyle/>
                    <a:p>
                      <a:pPr marL="0" marR="0">
                        <a:lnSpc>
                          <a:spcPct val="115000"/>
                        </a:lnSpc>
                        <a:spcBef>
                          <a:spcPts val="0"/>
                        </a:spcBef>
                        <a:spcAft>
                          <a:spcPts val="0"/>
                        </a:spcAft>
                      </a:pPr>
                      <a:r>
                        <a:rPr lang="en-US" sz="1200" b="1" dirty="0">
                          <a:latin typeface="Times New Roman"/>
                          <a:ea typeface="Calibri"/>
                          <a:cs typeface="Mangal"/>
                        </a:rPr>
                        <a:t>Particulars </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b="1">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b="1">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b="1" dirty="0">
                          <a:latin typeface="Times New Roman"/>
                          <a:ea typeface="Calibri"/>
                          <a:cs typeface="Mangal"/>
                        </a:rPr>
                        <a:t>Rs.</a:t>
                      </a:r>
                      <a:endParaRPr lang="en-US" sz="1100" dirty="0">
                        <a:latin typeface="Calibri"/>
                        <a:ea typeface="Calibri"/>
                        <a:cs typeface="Mangal"/>
                      </a:endParaRPr>
                    </a:p>
                  </a:txBody>
                  <a:tcPr marL="68580" marR="68580" marT="0" marB="0"/>
                </a:tc>
              </a:tr>
              <a:tr h="298247">
                <a:tc>
                  <a:txBody>
                    <a:bodyPr/>
                    <a:lstStyle/>
                    <a:p>
                      <a:pPr marL="0" marR="0">
                        <a:lnSpc>
                          <a:spcPct val="115000"/>
                        </a:lnSpc>
                        <a:spcBef>
                          <a:spcPts val="0"/>
                        </a:spcBef>
                        <a:spcAft>
                          <a:spcPts val="0"/>
                        </a:spcAft>
                      </a:pPr>
                      <a:r>
                        <a:rPr lang="en-US" sz="1800" b="1" dirty="0">
                          <a:latin typeface="Times New Roman"/>
                          <a:ea typeface="Calibri"/>
                          <a:cs typeface="Mangal"/>
                        </a:rPr>
                        <a:t>I) Cash Flows from Operating Activities </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Cash receipts from customers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Less-Cash paid to suppliers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Cash paid to employees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smtClean="0">
                          <a:latin typeface="Times New Roman"/>
                          <a:ea typeface="Calibri"/>
                          <a:cs typeface="Mangal"/>
                        </a:rPr>
                        <a:t>Cash </a:t>
                      </a:r>
                      <a:r>
                        <a:rPr lang="en-US" sz="1800" dirty="0">
                          <a:latin typeface="Times New Roman"/>
                          <a:ea typeface="Calibri"/>
                          <a:cs typeface="Mangal"/>
                        </a:rPr>
                        <a:t>paid for other services and expenses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Cash generated from operations Less-Income Tax</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Cash flow before extraordinary items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98247">
                <a:tc>
                  <a:txBody>
                    <a:bodyPr/>
                    <a:lstStyle/>
                    <a:p>
                      <a:pPr marL="0" marR="0">
                        <a:lnSpc>
                          <a:spcPct val="115000"/>
                        </a:lnSpc>
                        <a:spcBef>
                          <a:spcPts val="0"/>
                        </a:spcBef>
                        <a:spcAft>
                          <a:spcPts val="0"/>
                        </a:spcAft>
                      </a:pPr>
                      <a:r>
                        <a:rPr lang="en-US" sz="1800" dirty="0">
                          <a:latin typeface="Times New Roman"/>
                          <a:ea typeface="Calibri"/>
                          <a:cs typeface="Mangal"/>
                        </a:rPr>
                        <a:t>Add- Cash receipts from extraordinary items </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87573">
                <a:tc>
                  <a:txBody>
                    <a:bodyPr/>
                    <a:lstStyle/>
                    <a:p>
                      <a:pPr marL="0" marR="0">
                        <a:lnSpc>
                          <a:spcPct val="115000"/>
                        </a:lnSpc>
                        <a:spcBef>
                          <a:spcPts val="0"/>
                        </a:spcBef>
                        <a:spcAft>
                          <a:spcPts val="0"/>
                        </a:spcAft>
                      </a:pPr>
                      <a:r>
                        <a:rPr lang="en-US" sz="1800" dirty="0">
                          <a:latin typeface="Times New Roman"/>
                          <a:ea typeface="Calibri"/>
                          <a:cs typeface="Mangal"/>
                        </a:rPr>
                        <a:t>Less-Cash paid for extraordinary items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287573">
                <a:tc>
                  <a:txBody>
                    <a:bodyPr/>
                    <a:lstStyle/>
                    <a:p>
                      <a:pPr marL="0" marR="0">
                        <a:lnSpc>
                          <a:spcPct val="115000"/>
                        </a:lnSpc>
                        <a:spcBef>
                          <a:spcPts val="0"/>
                        </a:spcBef>
                        <a:spcAft>
                          <a:spcPts val="0"/>
                        </a:spcAft>
                      </a:pPr>
                      <a:r>
                        <a:rPr lang="en-US" sz="1800" dirty="0">
                          <a:latin typeface="Times New Roman"/>
                          <a:ea typeface="Calibri"/>
                          <a:cs typeface="Mangal"/>
                        </a:rPr>
                        <a:t>                   </a:t>
                      </a:r>
                      <a:r>
                        <a:rPr lang="en-US" sz="1800" dirty="0" smtClean="0">
                          <a:latin typeface="Times New Roman"/>
                          <a:ea typeface="Calibri"/>
                          <a:cs typeface="Mangal"/>
                        </a:rPr>
                        <a:t>Net </a:t>
                      </a:r>
                      <a:r>
                        <a:rPr lang="en-US" sz="1800" dirty="0">
                          <a:latin typeface="Times New Roman"/>
                          <a:ea typeface="Calibri"/>
                          <a:cs typeface="Mangal"/>
                        </a:rPr>
                        <a:t>Cash Flow from Operating Activities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457200"/>
            <a:ext cx="8077200" cy="6095999"/>
          </a:xfrm>
        </p:spPr>
        <p:txBody>
          <a:bodyPr/>
          <a:lstStyle/>
          <a:p>
            <a:endParaRPr lang="en-US" dirty="0"/>
          </a:p>
        </p:txBody>
      </p:sp>
      <p:graphicFrame>
        <p:nvGraphicFramePr>
          <p:cNvPr id="4" name="Table 3"/>
          <p:cNvGraphicFramePr>
            <a:graphicFrameLocks noGrp="1"/>
          </p:cNvGraphicFramePr>
          <p:nvPr/>
        </p:nvGraphicFramePr>
        <p:xfrm>
          <a:off x="838200" y="1524002"/>
          <a:ext cx="7391400" cy="3200400"/>
        </p:xfrm>
        <a:graphic>
          <a:graphicData uri="http://schemas.openxmlformats.org/drawingml/2006/table">
            <a:tbl>
              <a:tblPr firstRow="1" bandRow="1">
                <a:tableStyleId>{5C22544A-7EE6-4342-B048-85BDC9FD1C3A}</a:tableStyleId>
              </a:tblPr>
              <a:tblGrid>
                <a:gridCol w="5257800"/>
                <a:gridCol w="685800"/>
                <a:gridCol w="838200"/>
                <a:gridCol w="609600"/>
              </a:tblGrid>
              <a:tr h="533400">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533400">
                <a:tc>
                  <a:txBody>
                    <a:bodyPr/>
                    <a:lstStyle/>
                    <a:p>
                      <a:pPr marL="0" marR="0">
                        <a:lnSpc>
                          <a:spcPct val="115000"/>
                        </a:lnSpc>
                        <a:spcBef>
                          <a:spcPts val="0"/>
                        </a:spcBef>
                        <a:spcAft>
                          <a:spcPts val="0"/>
                        </a:spcAft>
                      </a:pPr>
                      <a:r>
                        <a:rPr lang="en-US" sz="2000" b="1" dirty="0">
                          <a:latin typeface="Times New Roman"/>
                          <a:ea typeface="Calibri"/>
                          <a:cs typeface="Mangal"/>
                        </a:rPr>
                        <a:t>II) Cash Flow from Investing Activities</a:t>
                      </a:r>
                      <a:endParaRPr lang="en-US" sz="2000" dirty="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533400">
                <a:tc>
                  <a:txBody>
                    <a:bodyPr/>
                    <a:lstStyle/>
                    <a:p>
                      <a:pPr marL="0" marR="0">
                        <a:lnSpc>
                          <a:spcPct val="115000"/>
                        </a:lnSpc>
                        <a:spcBef>
                          <a:spcPts val="0"/>
                        </a:spcBef>
                        <a:spcAft>
                          <a:spcPts val="0"/>
                        </a:spcAft>
                      </a:pPr>
                      <a:r>
                        <a:rPr lang="en-US" sz="2000">
                          <a:latin typeface="Times New Roman"/>
                          <a:ea typeface="Calibri"/>
                          <a:cs typeface="Mangal"/>
                        </a:rPr>
                        <a:t>Sale of fixed assets and investments</a:t>
                      </a:r>
                      <a:endParaRPr lang="en-US" sz="20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533400">
                <a:tc>
                  <a:txBody>
                    <a:bodyPr/>
                    <a:lstStyle/>
                    <a:p>
                      <a:pPr marL="0" marR="0">
                        <a:lnSpc>
                          <a:spcPct val="115000"/>
                        </a:lnSpc>
                        <a:spcBef>
                          <a:spcPts val="0"/>
                        </a:spcBef>
                        <a:spcAft>
                          <a:spcPts val="0"/>
                        </a:spcAft>
                      </a:pPr>
                      <a:r>
                        <a:rPr lang="en-US" sz="2000" dirty="0">
                          <a:latin typeface="Times New Roman"/>
                          <a:ea typeface="Calibri"/>
                          <a:cs typeface="Mangal"/>
                        </a:rPr>
                        <a:t>Interest and dividend received</a:t>
                      </a:r>
                      <a:endParaRPr lang="en-US" sz="2000" dirty="0">
                        <a:latin typeface="Calibri"/>
                        <a:ea typeface="Calibri"/>
                        <a:cs typeface="Mangal"/>
                      </a:endParaRPr>
                    </a:p>
                  </a:txBody>
                  <a:tcPr marL="68580" marR="68580" marT="0" marB="0"/>
                </a:tc>
                <a:tc>
                  <a:txBody>
                    <a:bodyPr/>
                    <a:lstStyle/>
                    <a:p>
                      <a:endParaRPr lang="en-US" dirty="0"/>
                    </a:p>
                  </a:txBody>
                  <a:tcPr/>
                </a:tc>
                <a:tc>
                  <a:txBody>
                    <a:bodyPr/>
                    <a:lstStyle/>
                    <a:p>
                      <a:endParaRPr lang="en-US"/>
                    </a:p>
                  </a:txBody>
                  <a:tcPr/>
                </a:tc>
                <a:tc>
                  <a:txBody>
                    <a:bodyPr/>
                    <a:lstStyle/>
                    <a:p>
                      <a:endParaRPr lang="en-US"/>
                    </a:p>
                  </a:txBody>
                  <a:tcPr/>
                </a:tc>
              </a:tr>
              <a:tr h="533400">
                <a:tc>
                  <a:txBody>
                    <a:bodyPr/>
                    <a:lstStyle/>
                    <a:p>
                      <a:pPr marL="0" marR="0">
                        <a:lnSpc>
                          <a:spcPct val="115000"/>
                        </a:lnSpc>
                        <a:spcBef>
                          <a:spcPts val="0"/>
                        </a:spcBef>
                        <a:spcAft>
                          <a:spcPts val="0"/>
                        </a:spcAft>
                      </a:pPr>
                      <a:r>
                        <a:rPr lang="en-US" sz="2000" dirty="0">
                          <a:latin typeface="Times New Roman"/>
                          <a:ea typeface="Calibri"/>
                          <a:cs typeface="Mangal"/>
                        </a:rPr>
                        <a:t>Less-Purchase of fixed assets and investments</a:t>
                      </a:r>
                      <a:endParaRPr lang="en-US" sz="2000" dirty="0">
                        <a:latin typeface="Calibri"/>
                        <a:ea typeface="Calibri"/>
                        <a:cs typeface="Mangal"/>
                      </a:endParaRPr>
                    </a:p>
                  </a:txBody>
                  <a:tcPr marL="68580" marR="68580" marT="0" marB="0"/>
                </a:tc>
                <a:tc>
                  <a:txBody>
                    <a:bodyPr/>
                    <a:lstStyle/>
                    <a:p>
                      <a:endParaRPr lang="en-US" dirty="0"/>
                    </a:p>
                  </a:txBody>
                  <a:tcPr/>
                </a:tc>
                <a:tc>
                  <a:txBody>
                    <a:bodyPr/>
                    <a:lstStyle/>
                    <a:p>
                      <a:endParaRPr lang="en-US"/>
                    </a:p>
                  </a:txBody>
                  <a:tcPr/>
                </a:tc>
                <a:tc>
                  <a:txBody>
                    <a:bodyPr/>
                    <a:lstStyle/>
                    <a:p>
                      <a:endParaRPr lang="en-US"/>
                    </a:p>
                  </a:txBody>
                  <a:tcPr/>
                </a:tc>
              </a:tr>
              <a:tr h="533400">
                <a:tc>
                  <a:txBody>
                    <a:bodyPr/>
                    <a:lstStyle/>
                    <a:p>
                      <a:pPr marL="0" marR="0">
                        <a:lnSpc>
                          <a:spcPct val="115000"/>
                        </a:lnSpc>
                        <a:spcBef>
                          <a:spcPts val="0"/>
                        </a:spcBef>
                        <a:spcAft>
                          <a:spcPts val="0"/>
                        </a:spcAft>
                      </a:pPr>
                      <a:r>
                        <a:rPr lang="en-US" sz="2000" dirty="0">
                          <a:latin typeface="Times New Roman"/>
                          <a:ea typeface="Calibri"/>
                          <a:cs typeface="Mangal"/>
                        </a:rPr>
                        <a:t>             </a:t>
                      </a:r>
                      <a:r>
                        <a:rPr lang="en-US" sz="2000" dirty="0" smtClean="0">
                          <a:latin typeface="Times New Roman"/>
                          <a:ea typeface="Calibri"/>
                          <a:cs typeface="Mangal"/>
                        </a:rPr>
                        <a:t>  </a:t>
                      </a:r>
                      <a:r>
                        <a:rPr lang="en-US" sz="2000" dirty="0">
                          <a:latin typeface="Times New Roman"/>
                          <a:ea typeface="Calibri"/>
                          <a:cs typeface="Mangal"/>
                        </a:rPr>
                        <a:t>Net Cash Flow from Investing Activities</a:t>
                      </a:r>
                      <a:endParaRPr lang="en-US" sz="20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867399"/>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graphicFrame>
        <p:nvGraphicFramePr>
          <p:cNvPr id="4" name="Table 3"/>
          <p:cNvGraphicFramePr>
            <a:graphicFrameLocks noGrp="1"/>
          </p:cNvGraphicFramePr>
          <p:nvPr/>
        </p:nvGraphicFramePr>
        <p:xfrm>
          <a:off x="685800" y="762002"/>
          <a:ext cx="7772400" cy="5036232"/>
        </p:xfrm>
        <a:graphic>
          <a:graphicData uri="http://schemas.openxmlformats.org/drawingml/2006/table">
            <a:tbl>
              <a:tblPr firstRow="1" bandRow="1">
                <a:tableStyleId>{5C22544A-7EE6-4342-B048-85BDC9FD1C3A}</a:tableStyleId>
              </a:tblPr>
              <a:tblGrid>
                <a:gridCol w="4876800"/>
                <a:gridCol w="990600"/>
                <a:gridCol w="1066800"/>
                <a:gridCol w="838200"/>
              </a:tblGrid>
              <a:tr h="419686">
                <a:tc>
                  <a:txBody>
                    <a:bodyPr/>
                    <a:lstStyle/>
                    <a:p>
                      <a:endParaRPr lang="en-US" sz="2000" dirty="0"/>
                    </a:p>
                  </a:txBody>
                  <a:tcPr/>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b="1">
                          <a:latin typeface="Times New Roman"/>
                          <a:ea typeface="Calibri"/>
                          <a:cs typeface="Mangal"/>
                        </a:rPr>
                        <a:t>III) Cash Flow from Financing Activities</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 Cash from issue of share capital</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Cash from issue of debentures</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Cash from borrowings</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 Less-Redemption of preference share capital</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Redemption of debentures</a:t>
                      </a:r>
                      <a:endParaRPr lang="en-US" sz="2000">
                        <a:latin typeface="Calibri"/>
                        <a:ea typeface="Calibri"/>
                        <a:cs typeface="Mangal"/>
                      </a:endParaRPr>
                    </a:p>
                  </a:txBody>
                  <a:tcPr marL="68580" marR="68580" marT="0" marB="0"/>
                </a:tc>
                <a:tc>
                  <a:txBody>
                    <a:bodyPr/>
                    <a:lstStyle/>
                    <a:p>
                      <a:endParaRPr lang="en-US" sz="2000"/>
                    </a:p>
                  </a:txBody>
                  <a:tcPr/>
                </a:tc>
                <a:tc>
                  <a:txBody>
                    <a:bodyPr/>
                    <a:lstStyle/>
                    <a:p>
                      <a:endParaRPr lang="en-US" sz="2000"/>
                    </a:p>
                  </a:txBody>
                  <a:tcPr/>
                </a:tc>
                <a:tc>
                  <a:txBody>
                    <a:bodyPr/>
                    <a:lstStyle/>
                    <a:p>
                      <a:endParaRPr lang="en-US" sz="200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Repayment of loans or borrowings </a:t>
                      </a:r>
                      <a:endParaRPr lang="en-US" sz="2000">
                        <a:latin typeface="Calibri"/>
                        <a:ea typeface="Calibri"/>
                        <a:cs typeface="Mangal"/>
                      </a:endParaRPr>
                    </a:p>
                  </a:txBody>
                  <a:tcPr marL="68580" marR="68580" marT="0" marB="0"/>
                </a:tc>
                <a:tc>
                  <a:txBody>
                    <a:bodyPr/>
                    <a:lstStyle/>
                    <a:p>
                      <a:endParaRPr lang="en-US" sz="2000" dirty="0"/>
                    </a:p>
                  </a:txBody>
                  <a:tcPr/>
                </a:tc>
                <a:tc>
                  <a:txBody>
                    <a:bodyPr/>
                    <a:lstStyle/>
                    <a:p>
                      <a:endParaRPr lang="en-US" sz="2000" dirty="0"/>
                    </a:p>
                  </a:txBody>
                  <a:tcPr/>
                </a:tc>
                <a:tc>
                  <a:txBody>
                    <a:bodyPr/>
                    <a:lstStyle/>
                    <a:p>
                      <a:endParaRPr lang="en-US" sz="2000" dirty="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Payment of interest and dividends </a:t>
                      </a:r>
                      <a:endParaRPr lang="en-US" sz="2000">
                        <a:latin typeface="Calibri"/>
                        <a:ea typeface="Calibri"/>
                        <a:cs typeface="Mangal"/>
                      </a:endParaRPr>
                    </a:p>
                  </a:txBody>
                  <a:tcPr marL="68580" marR="68580" marT="0" marB="0"/>
                </a:tc>
                <a:tc>
                  <a:txBody>
                    <a:bodyPr/>
                    <a:lstStyle/>
                    <a:p>
                      <a:endParaRPr lang="en-US" sz="2000" dirty="0"/>
                    </a:p>
                  </a:txBody>
                  <a:tcPr/>
                </a:tc>
                <a:tc>
                  <a:txBody>
                    <a:bodyPr/>
                    <a:lstStyle/>
                    <a:p>
                      <a:endParaRPr lang="en-US" sz="2000" dirty="0"/>
                    </a:p>
                  </a:txBody>
                  <a:tcPr/>
                </a:tc>
                <a:tc>
                  <a:txBody>
                    <a:bodyPr/>
                    <a:lstStyle/>
                    <a:p>
                      <a:endParaRPr lang="en-US" sz="2000" dirty="0"/>
                    </a:p>
                  </a:txBody>
                  <a:tcPr/>
                </a:tc>
              </a:tr>
              <a:tr h="419686">
                <a:tc>
                  <a:txBody>
                    <a:bodyPr/>
                    <a:lstStyle/>
                    <a:p>
                      <a:pPr marL="0" marR="0">
                        <a:lnSpc>
                          <a:spcPct val="115000"/>
                        </a:lnSpc>
                        <a:spcBef>
                          <a:spcPts val="0"/>
                        </a:spcBef>
                        <a:spcAft>
                          <a:spcPts val="0"/>
                        </a:spcAft>
                      </a:pPr>
                      <a:r>
                        <a:rPr lang="en-US" sz="2000" dirty="0">
                          <a:latin typeface="Times New Roman"/>
                          <a:ea typeface="Calibri"/>
                          <a:cs typeface="Mangal"/>
                        </a:rPr>
                        <a:t>        </a:t>
                      </a:r>
                      <a:r>
                        <a:rPr lang="en-US" sz="2000" dirty="0" smtClean="0">
                          <a:latin typeface="Times New Roman"/>
                          <a:ea typeface="Calibri"/>
                          <a:cs typeface="Mangal"/>
                        </a:rPr>
                        <a:t>Net </a:t>
                      </a:r>
                      <a:r>
                        <a:rPr lang="en-US" sz="2000" dirty="0">
                          <a:latin typeface="Times New Roman"/>
                          <a:ea typeface="Calibri"/>
                          <a:cs typeface="Mangal"/>
                        </a:rPr>
                        <a:t>Cash Flow from Financing Activities</a:t>
                      </a:r>
                      <a:endParaRPr lang="en-US" sz="2000" dirty="0">
                        <a:latin typeface="Calibri"/>
                        <a:ea typeface="Calibri"/>
                        <a:cs typeface="Mangal"/>
                      </a:endParaRPr>
                    </a:p>
                  </a:txBody>
                  <a:tcPr marL="68580" marR="68580" marT="0" marB="0"/>
                </a:tc>
                <a:tc>
                  <a:txBody>
                    <a:bodyPr/>
                    <a:lstStyle/>
                    <a:p>
                      <a:endParaRPr lang="en-US" sz="2000" dirty="0"/>
                    </a:p>
                  </a:txBody>
                  <a:tcPr/>
                </a:tc>
                <a:tc>
                  <a:txBody>
                    <a:bodyPr/>
                    <a:lstStyle/>
                    <a:p>
                      <a:endParaRPr lang="en-US" sz="2000" dirty="0"/>
                    </a:p>
                  </a:txBody>
                  <a:tcPr/>
                </a:tc>
                <a:tc>
                  <a:txBody>
                    <a:bodyPr/>
                    <a:lstStyle/>
                    <a:p>
                      <a:endParaRPr lang="en-US" sz="2000" dirty="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Opening Cash and Bank Balance</a:t>
                      </a:r>
                      <a:endParaRPr lang="en-US" sz="2000">
                        <a:latin typeface="Calibri"/>
                        <a:ea typeface="Calibri"/>
                        <a:cs typeface="Mangal"/>
                      </a:endParaRPr>
                    </a:p>
                  </a:txBody>
                  <a:tcPr marL="68580" marR="68580" marT="0" marB="0"/>
                </a:tc>
                <a:tc>
                  <a:txBody>
                    <a:bodyPr/>
                    <a:lstStyle/>
                    <a:p>
                      <a:endParaRPr lang="en-US" sz="2000" dirty="0"/>
                    </a:p>
                  </a:txBody>
                  <a:tcPr/>
                </a:tc>
                <a:tc>
                  <a:txBody>
                    <a:bodyPr/>
                    <a:lstStyle/>
                    <a:p>
                      <a:endParaRPr lang="en-US" sz="2000" dirty="0"/>
                    </a:p>
                  </a:txBody>
                  <a:tcPr/>
                </a:tc>
                <a:tc>
                  <a:txBody>
                    <a:bodyPr/>
                    <a:lstStyle/>
                    <a:p>
                      <a:endParaRPr lang="en-US" sz="2000" dirty="0"/>
                    </a:p>
                  </a:txBody>
                  <a:tcPr/>
                </a:tc>
              </a:tr>
              <a:tr h="419686">
                <a:tc>
                  <a:txBody>
                    <a:bodyPr/>
                    <a:lstStyle/>
                    <a:p>
                      <a:pPr marL="0" marR="0">
                        <a:lnSpc>
                          <a:spcPct val="115000"/>
                        </a:lnSpc>
                        <a:spcBef>
                          <a:spcPts val="0"/>
                        </a:spcBef>
                        <a:spcAft>
                          <a:spcPts val="0"/>
                        </a:spcAft>
                      </a:pPr>
                      <a:r>
                        <a:rPr lang="en-US" sz="2000">
                          <a:latin typeface="Times New Roman"/>
                          <a:ea typeface="Calibri"/>
                          <a:cs typeface="Mangal"/>
                        </a:rPr>
                        <a:t>Closing Cash and Bank Balance</a:t>
                      </a:r>
                      <a:endParaRPr lang="en-US" sz="2000">
                        <a:latin typeface="Calibri"/>
                        <a:ea typeface="Calibri"/>
                        <a:cs typeface="Mangal"/>
                      </a:endParaRPr>
                    </a:p>
                  </a:txBody>
                  <a:tcPr marL="68580" marR="68580" marT="0" marB="0"/>
                </a:tc>
                <a:tc>
                  <a:txBody>
                    <a:bodyPr/>
                    <a:lstStyle/>
                    <a:p>
                      <a:endParaRPr lang="en-US" sz="2000" dirty="0"/>
                    </a:p>
                  </a:txBody>
                  <a:tcPr/>
                </a:tc>
                <a:tc>
                  <a:txBody>
                    <a:bodyPr/>
                    <a:lstStyle/>
                    <a:p>
                      <a:endParaRPr lang="en-US" sz="2000" dirty="0"/>
                    </a:p>
                  </a:txBody>
                  <a:tcPr/>
                </a:tc>
                <a:tc>
                  <a:txBody>
                    <a:bodyPr/>
                    <a:lstStyle/>
                    <a:p>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2200" dirty="0" smtClean="0"/>
              <a:t/>
            </a:r>
            <a:br>
              <a:rPr lang="en-US" sz="2200" dirty="0" smtClean="0"/>
            </a:br>
            <a:r>
              <a:rPr lang="en-US" sz="1800" dirty="0" smtClean="0">
                <a:solidFill>
                  <a:srgbClr val="FF0000"/>
                </a:solidFill>
              </a:rPr>
              <a:t>B) Indirect Method -Cash Flow </a:t>
            </a:r>
            <a:r>
              <a:rPr lang="en-US" sz="1800" dirty="0" err="1" smtClean="0">
                <a:solidFill>
                  <a:srgbClr val="FF0000"/>
                </a:solidFill>
              </a:rPr>
              <a:t>StatementFor</a:t>
            </a:r>
            <a:r>
              <a:rPr lang="en-US" sz="1800" dirty="0" smtClean="0">
                <a:solidFill>
                  <a:srgbClr val="FF0000"/>
                </a:solidFill>
              </a:rPr>
              <a:t> the period </a:t>
            </a:r>
            <a:r>
              <a:rPr lang="en-US" sz="2200" dirty="0" smtClean="0"/>
              <a:t/>
            </a:r>
            <a:br>
              <a:rPr lang="en-US" sz="2200" dirty="0" smtClean="0"/>
            </a:br>
            <a:r>
              <a:rPr lang="en-US" dirty="0" smtClean="0"/>
              <a:t/>
            </a:r>
            <a:br>
              <a:rPr lang="en-US" dirty="0" smtClean="0"/>
            </a:br>
            <a:endParaRPr lang="en-US" dirty="0"/>
          </a:p>
        </p:txBody>
      </p:sp>
      <p:graphicFrame>
        <p:nvGraphicFramePr>
          <p:cNvPr id="4" name="Table 3"/>
          <p:cNvGraphicFramePr>
            <a:graphicFrameLocks noGrp="1"/>
          </p:cNvGraphicFramePr>
          <p:nvPr/>
        </p:nvGraphicFramePr>
        <p:xfrm>
          <a:off x="457201" y="662701"/>
          <a:ext cx="8382000" cy="6187440"/>
        </p:xfrm>
        <a:graphic>
          <a:graphicData uri="http://schemas.openxmlformats.org/drawingml/2006/table">
            <a:tbl>
              <a:tblPr firstRow="1" bandRow="1">
                <a:tableStyleId>{5C22544A-7EE6-4342-B048-85BDC9FD1C3A}</a:tableStyleId>
              </a:tblPr>
              <a:tblGrid>
                <a:gridCol w="6184779"/>
                <a:gridCol w="732407"/>
                <a:gridCol w="732407"/>
                <a:gridCol w="732407"/>
              </a:tblGrid>
              <a:tr h="200686">
                <a:tc>
                  <a:txBody>
                    <a:bodyPr/>
                    <a:lstStyle/>
                    <a:p>
                      <a:pPr marL="0" marR="0">
                        <a:lnSpc>
                          <a:spcPct val="115000"/>
                        </a:lnSpc>
                        <a:spcBef>
                          <a:spcPts val="0"/>
                        </a:spcBef>
                        <a:spcAft>
                          <a:spcPts val="0"/>
                        </a:spcAft>
                      </a:pPr>
                      <a:r>
                        <a:rPr lang="en-US" sz="1200" dirty="0">
                          <a:latin typeface="Times New Roman"/>
                          <a:ea typeface="Calibri"/>
                          <a:cs typeface="Mangal"/>
                        </a:rPr>
                        <a:t>Particulars </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a:latin typeface="Times New Roman"/>
                          <a:ea typeface="Calibri"/>
                          <a:cs typeface="Mangal"/>
                        </a:rPr>
                        <a:t>Rs.</a:t>
                      </a:r>
                      <a:endParaRPr lang="en-US" sz="110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200" dirty="0">
                          <a:latin typeface="Times New Roman"/>
                          <a:ea typeface="Calibri"/>
                          <a:cs typeface="Mangal"/>
                        </a:rPr>
                        <a:t>Rs.</a:t>
                      </a:r>
                      <a:endParaRPr lang="en-US" sz="1100" dirty="0">
                        <a:latin typeface="Calibri"/>
                        <a:ea typeface="Calibri"/>
                        <a:cs typeface="Mangal"/>
                      </a:endParaRPr>
                    </a:p>
                  </a:txBody>
                  <a:tcPr marL="68580" marR="68580" marT="0" marB="0"/>
                </a:tc>
              </a:tr>
              <a:tr h="348178">
                <a:tc>
                  <a:txBody>
                    <a:bodyPr/>
                    <a:lstStyle/>
                    <a:p>
                      <a:pPr marL="0" marR="0">
                        <a:lnSpc>
                          <a:spcPct val="115000"/>
                        </a:lnSpc>
                        <a:spcBef>
                          <a:spcPts val="0"/>
                        </a:spcBef>
                        <a:spcAft>
                          <a:spcPts val="0"/>
                        </a:spcAft>
                      </a:pPr>
                      <a:r>
                        <a:rPr lang="en-US" sz="1400" b="1" dirty="0">
                          <a:latin typeface="Times New Roman"/>
                          <a:ea typeface="Calibri"/>
                          <a:cs typeface="Mangal"/>
                        </a:rPr>
                        <a:t>I) Cash Flows from Operating Activities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a:p>
                  </a:txBody>
                  <a:tcPr/>
                </a:tc>
                <a:tc>
                  <a:txBody>
                    <a:bodyPr/>
                    <a:lstStyle/>
                    <a:p>
                      <a:endParaRPr lang="en-US"/>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 Net Profit before Tax and Extraordinary Items</a:t>
                      </a:r>
                      <a:endParaRPr lang="en-US" sz="1400" dirty="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 Add-Non-cash items like depreciation</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Non-operating losses like loss on sale of assets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Less-Non operating Incomes like interest received </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467139">
                <a:tc>
                  <a:txBody>
                    <a:bodyPr/>
                    <a:lstStyle/>
                    <a:p>
                      <a:pPr marL="0" marR="0">
                        <a:lnSpc>
                          <a:spcPct val="115000"/>
                        </a:lnSpc>
                        <a:spcBef>
                          <a:spcPts val="0"/>
                        </a:spcBef>
                        <a:spcAft>
                          <a:spcPts val="0"/>
                        </a:spcAft>
                      </a:pPr>
                      <a:r>
                        <a:rPr lang="en-US" sz="1400" dirty="0">
                          <a:latin typeface="Times New Roman"/>
                          <a:ea typeface="Calibri"/>
                          <a:cs typeface="Mangal"/>
                        </a:rPr>
                        <a:t>Cash flow before changes in current assets (except cash and bank and current liabilities </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Decrease in current assets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Increase in current liabilities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Less-Increase in current assets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 Decrease in current liabilities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Cash flow from operations before tax</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 Less-Income Tax</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Cash flow before extraordinary items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Add-Cash receipts from extraordinary items </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Less-Cash paid for extraordinary items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48178">
                <a:tc>
                  <a:txBody>
                    <a:bodyPr/>
                    <a:lstStyle/>
                    <a:p>
                      <a:pPr marL="0" marR="0">
                        <a:lnSpc>
                          <a:spcPct val="115000"/>
                        </a:lnSpc>
                        <a:spcBef>
                          <a:spcPts val="0"/>
                        </a:spcBef>
                        <a:spcAft>
                          <a:spcPts val="0"/>
                        </a:spcAft>
                      </a:pPr>
                      <a:r>
                        <a:rPr lang="en-US" sz="1400" dirty="0">
                          <a:latin typeface="Times New Roman"/>
                          <a:ea typeface="Calibri"/>
                          <a:cs typeface="Mangal"/>
                        </a:rPr>
                        <a:t>                              Net Cash Flow from Operating Activities</a:t>
                      </a:r>
                      <a:endParaRPr lang="en-US" sz="14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066799"/>
          </a:xfrm>
        </p:spPr>
        <p:txBody>
          <a:bodyPr>
            <a:normAutofit fontScale="90000"/>
          </a:bodyPr>
          <a:lstStyle/>
          <a:p>
            <a:r>
              <a:rPr lang="en-US" dirty="0" smtClean="0"/>
              <a:t/>
            </a:r>
            <a:br>
              <a:rPr lang="en-US" dirty="0" smtClean="0"/>
            </a:br>
            <a:r>
              <a:rPr lang="en-US" dirty="0" smtClean="0">
                <a:solidFill>
                  <a:srgbClr val="FFC000"/>
                </a:solidFill>
              </a:rPr>
              <a:t>Introduction and Meaning</a:t>
            </a:r>
            <a:br>
              <a:rPr lang="en-US" dirty="0" smtClean="0">
                <a:solidFill>
                  <a:srgbClr val="FFC000"/>
                </a:solidFill>
              </a:rPr>
            </a:br>
            <a:endParaRPr lang="en-US" dirty="0">
              <a:solidFill>
                <a:srgbClr val="FFC000"/>
              </a:solidFill>
            </a:endParaRPr>
          </a:p>
        </p:txBody>
      </p:sp>
      <p:sp>
        <p:nvSpPr>
          <p:cNvPr id="3" name="Subtitle 2"/>
          <p:cNvSpPr>
            <a:spLocks noGrp="1"/>
          </p:cNvSpPr>
          <p:nvPr>
            <p:ph type="subTitle" idx="1"/>
          </p:nvPr>
        </p:nvSpPr>
        <p:spPr>
          <a:xfrm>
            <a:off x="685800" y="1524000"/>
            <a:ext cx="7924800" cy="4495800"/>
          </a:xfrm>
        </p:spPr>
        <p:txBody>
          <a:bodyPr>
            <a:normAutofit fontScale="92500" lnSpcReduction="20000"/>
          </a:bodyPr>
          <a:lstStyle/>
          <a:p>
            <a:pPr algn="l"/>
            <a:endParaRPr lang="en-US" sz="2800" dirty="0" smtClean="0"/>
          </a:p>
          <a:p>
            <a:pPr algn="l"/>
            <a:r>
              <a:rPr lang="en-US" sz="2800" dirty="0" smtClean="0">
                <a:solidFill>
                  <a:srgbClr val="00B050"/>
                </a:solidFill>
              </a:rPr>
              <a:t>Cash flow is the amount of cash and cash equivalents that a business generates or spends over a set time period. It refers </a:t>
            </a:r>
            <a:r>
              <a:rPr lang="en-US" sz="2800" dirty="0" smtClean="0">
                <a:solidFill>
                  <a:schemeClr val="tx2">
                    <a:lumMod val="75000"/>
                  </a:schemeClr>
                </a:solidFill>
              </a:rPr>
              <a:t>to the money that flows in and out of business</a:t>
            </a:r>
            <a:r>
              <a:rPr lang="en-US" sz="2800" dirty="0" smtClean="0">
                <a:solidFill>
                  <a:srgbClr val="00B050"/>
                </a:solidFill>
              </a:rPr>
              <a:t>. Cash flow analysis involves preparation of Cash Flow Statement for </a:t>
            </a:r>
            <a:r>
              <a:rPr lang="en-US" sz="2800" dirty="0" smtClean="0">
                <a:solidFill>
                  <a:schemeClr val="accent6">
                    <a:lumMod val="50000"/>
                  </a:schemeClr>
                </a:solidFill>
              </a:rPr>
              <a:t>identifying sources and applications of cash</a:t>
            </a:r>
            <a:r>
              <a:rPr lang="en-US" sz="2800" dirty="0" smtClean="0">
                <a:solidFill>
                  <a:srgbClr val="00B050"/>
                </a:solidFill>
              </a:rPr>
              <a:t>. By conducting a cash flow analysis, businesses observe from where money is coming in and where it's going out. From this, they can draw conclusions about the current state of the business. A cash flow analysis determines a company's liquid capital, the amount of money available to run business operations and complete transactions.</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257799"/>
          </a:xfrm>
        </p:spPr>
        <p:txBody>
          <a:bodyPr/>
          <a:lstStyle/>
          <a:p>
            <a:endParaRPr lang="en-US" dirty="0"/>
          </a:p>
        </p:txBody>
      </p:sp>
      <p:graphicFrame>
        <p:nvGraphicFramePr>
          <p:cNvPr id="4" name="Table 3"/>
          <p:cNvGraphicFramePr>
            <a:graphicFrameLocks noGrp="1"/>
          </p:cNvGraphicFramePr>
          <p:nvPr/>
        </p:nvGraphicFramePr>
        <p:xfrm>
          <a:off x="685800" y="457200"/>
          <a:ext cx="7696200" cy="5933440"/>
        </p:xfrm>
        <a:graphic>
          <a:graphicData uri="http://schemas.openxmlformats.org/drawingml/2006/table">
            <a:tbl>
              <a:tblPr firstRow="1" bandRow="1">
                <a:tableStyleId>{5C22544A-7EE6-4342-B048-85BDC9FD1C3A}</a:tableStyleId>
              </a:tblPr>
              <a:tblGrid>
                <a:gridCol w="5562600"/>
                <a:gridCol w="838200"/>
                <a:gridCol w="762000"/>
                <a:gridCol w="533400"/>
              </a:tblGrid>
              <a:tr h="370840">
                <a:tc>
                  <a:txBody>
                    <a:bodyPr/>
                    <a:lstStyle/>
                    <a:p>
                      <a:pPr marL="0" marR="0">
                        <a:lnSpc>
                          <a:spcPct val="115000"/>
                        </a:lnSpc>
                        <a:spcBef>
                          <a:spcPts val="0"/>
                        </a:spcBef>
                        <a:spcAft>
                          <a:spcPts val="0"/>
                        </a:spcAft>
                      </a:pPr>
                      <a:r>
                        <a:rPr lang="en-US" sz="1800" b="1">
                          <a:latin typeface="Times New Roman"/>
                          <a:ea typeface="Calibri"/>
                          <a:cs typeface="Mangal"/>
                        </a:rPr>
                        <a:t>II) Cash Flow from Investing Activities</a:t>
                      </a:r>
                      <a:endParaRPr lang="en-US" sz="18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Sale of fixed assets and investments</a:t>
                      </a:r>
                      <a:endParaRPr lang="en-US" sz="18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Interest and dividend received</a:t>
                      </a:r>
                      <a:endParaRPr lang="en-US" sz="18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Less-Purchase of fixed assets and investments</a:t>
                      </a:r>
                      <a:endParaRPr lang="en-US" sz="18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dirty="0">
                          <a:latin typeface="Times New Roman"/>
                          <a:ea typeface="Calibri"/>
                          <a:cs typeface="Mangal"/>
                        </a:rPr>
                        <a:t>                 </a:t>
                      </a:r>
                      <a:r>
                        <a:rPr lang="en-US" sz="1800" dirty="0" smtClean="0">
                          <a:latin typeface="Times New Roman"/>
                          <a:ea typeface="Calibri"/>
                          <a:cs typeface="Mangal"/>
                        </a:rPr>
                        <a:t>           </a:t>
                      </a:r>
                      <a:r>
                        <a:rPr lang="en-US" sz="1800" dirty="0">
                          <a:latin typeface="Times New Roman"/>
                          <a:ea typeface="Calibri"/>
                          <a:cs typeface="Mangal"/>
                        </a:rPr>
                        <a:t>Net Cash Flow from Investing Activities</a:t>
                      </a:r>
                      <a:endParaRPr lang="en-US" sz="1800" dirty="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b="1">
                          <a:latin typeface="Times New Roman"/>
                          <a:ea typeface="Calibri"/>
                          <a:cs typeface="Mangal"/>
                        </a:rPr>
                        <a:t>III) Cash Flow from Financing Activities</a:t>
                      </a:r>
                      <a:r>
                        <a:rPr lang="en-US" sz="1800">
                          <a:latin typeface="Times New Roman"/>
                          <a:ea typeface="Calibri"/>
                          <a:cs typeface="Mangal"/>
                        </a:rPr>
                        <a:t> </a:t>
                      </a:r>
                      <a:endParaRPr lang="en-US" sz="1800">
                        <a:latin typeface="Calibri"/>
                        <a:ea typeface="Calibri"/>
                        <a:cs typeface="Mangal"/>
                      </a:endParaRPr>
                    </a:p>
                  </a:txBody>
                  <a:tcPr marL="68580" marR="68580" marT="0" marB="0"/>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pPr marL="0" marR="0">
                        <a:lnSpc>
                          <a:spcPct val="115000"/>
                        </a:lnSpc>
                        <a:spcBef>
                          <a:spcPts val="0"/>
                        </a:spcBef>
                        <a:spcAft>
                          <a:spcPts val="0"/>
                        </a:spcAft>
                      </a:pPr>
                      <a:r>
                        <a:rPr lang="en-US" sz="1800" dirty="0">
                          <a:latin typeface="Times New Roman"/>
                          <a:ea typeface="Calibri"/>
                          <a:cs typeface="Mangal"/>
                        </a:rPr>
                        <a:t>Cash from issue of share capital</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Cash from issue of debentures</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Cash from borrowings</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Less-Redemption of preference share capital </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Redemption of debentures</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Repayment of loans or borrowings </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Payment of interest and dividends</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dirty="0">
                          <a:latin typeface="Times New Roman"/>
                          <a:ea typeface="Calibri"/>
                          <a:cs typeface="Mangal"/>
                        </a:rPr>
                        <a:t>                   </a:t>
                      </a:r>
                      <a:r>
                        <a:rPr lang="en-US" sz="1800" dirty="0" smtClean="0">
                          <a:latin typeface="Times New Roman"/>
                          <a:ea typeface="Calibri"/>
                          <a:cs typeface="Mangal"/>
                        </a:rPr>
                        <a:t>       </a:t>
                      </a:r>
                      <a:r>
                        <a:rPr lang="en-US" sz="1800" dirty="0">
                          <a:latin typeface="Times New Roman"/>
                          <a:ea typeface="Calibri"/>
                          <a:cs typeface="Mangal"/>
                        </a:rPr>
                        <a:t>Net Cash Flow from Financing Activities</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a:latin typeface="Times New Roman"/>
                          <a:ea typeface="Calibri"/>
                          <a:cs typeface="Mangal"/>
                        </a:rPr>
                        <a:t>Opening Cash and Bank Balance </a:t>
                      </a:r>
                      <a:endParaRPr lang="en-US" sz="180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r h="370840">
                <a:tc>
                  <a:txBody>
                    <a:bodyPr/>
                    <a:lstStyle/>
                    <a:p>
                      <a:pPr marL="0" marR="0">
                        <a:lnSpc>
                          <a:spcPct val="115000"/>
                        </a:lnSpc>
                        <a:spcBef>
                          <a:spcPts val="0"/>
                        </a:spcBef>
                        <a:spcAft>
                          <a:spcPts val="0"/>
                        </a:spcAft>
                      </a:pPr>
                      <a:r>
                        <a:rPr lang="en-US" sz="1800" dirty="0">
                          <a:latin typeface="Times New Roman"/>
                          <a:ea typeface="Calibri"/>
                          <a:cs typeface="Mangal"/>
                        </a:rPr>
                        <a:t>Closing Cash and Bank Balance</a:t>
                      </a:r>
                      <a:endParaRPr lang="en-US" sz="1800" dirty="0">
                        <a:latin typeface="Calibri"/>
                        <a:ea typeface="Calibri"/>
                        <a:cs typeface="Mangal"/>
                      </a:endParaRPr>
                    </a:p>
                  </a:txBody>
                  <a:tcPr marL="68580" marR="68580" marT="0" marB="0"/>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533399"/>
          </a:xfrm>
        </p:spPr>
        <p:txBody>
          <a:bodyPr>
            <a:normAutofit fontScale="90000"/>
          </a:bodyPr>
          <a:lstStyle/>
          <a:p>
            <a:r>
              <a:rPr lang="en-US" b="1" dirty="0" smtClean="0"/>
              <a:t/>
            </a:r>
            <a:br>
              <a:rPr lang="en-US" b="1" dirty="0" smtClean="0"/>
            </a:br>
            <a:r>
              <a:rPr lang="en-US" b="1" dirty="0" smtClean="0">
                <a:solidFill>
                  <a:srgbClr val="00B0F0"/>
                </a:solidFill>
              </a:rPr>
              <a:t>Benefits of Cash Flow Statement</a:t>
            </a:r>
            <a:r>
              <a:rPr lang="en-US" dirty="0" smtClean="0">
                <a:solidFill>
                  <a:srgbClr val="00B0F0"/>
                </a:solidFill>
              </a:rPr>
              <a:t> </a:t>
            </a:r>
            <a:br>
              <a:rPr lang="en-US" dirty="0" smtClean="0">
                <a:solidFill>
                  <a:srgbClr val="00B0F0"/>
                </a:solidFill>
              </a:rPr>
            </a:br>
            <a:endParaRPr lang="en-US" dirty="0">
              <a:solidFill>
                <a:srgbClr val="00B0F0"/>
              </a:solidFill>
            </a:endParaRPr>
          </a:p>
        </p:txBody>
      </p:sp>
      <p:sp>
        <p:nvSpPr>
          <p:cNvPr id="3" name="Subtitle 2"/>
          <p:cNvSpPr>
            <a:spLocks noGrp="1"/>
          </p:cNvSpPr>
          <p:nvPr>
            <p:ph type="subTitle" idx="1"/>
          </p:nvPr>
        </p:nvSpPr>
        <p:spPr>
          <a:xfrm>
            <a:off x="609600" y="1295400"/>
            <a:ext cx="7924800" cy="4343400"/>
          </a:xfrm>
        </p:spPr>
        <p:txBody>
          <a:bodyPr>
            <a:noAutofit/>
          </a:bodyPr>
          <a:lstStyle/>
          <a:p>
            <a:pPr algn="l"/>
            <a:endParaRPr lang="en-US" sz="2000" dirty="0" smtClean="0"/>
          </a:p>
          <a:p>
            <a:pPr algn="l"/>
            <a:r>
              <a:rPr lang="en-US" sz="2000" dirty="0" smtClean="0">
                <a:solidFill>
                  <a:srgbClr val="FFC000"/>
                </a:solidFill>
              </a:rPr>
              <a:t>1.A cash flow statement enables users to evaluate the liquidity and short term solvency of an enterprise, its financial structure and its ability to adapt changing circumstances and opportunities</a:t>
            </a:r>
            <a:r>
              <a:rPr lang="en-US" sz="2000" dirty="0" smtClean="0"/>
              <a:t>.</a:t>
            </a:r>
          </a:p>
          <a:p>
            <a:pPr algn="l"/>
            <a:r>
              <a:rPr lang="en-US" sz="2000" dirty="0" smtClean="0">
                <a:solidFill>
                  <a:srgbClr val="FF0000"/>
                </a:solidFill>
              </a:rPr>
              <a:t>2. Cash flow information is useful in assessing the ability of the enterprises to generate cash and cash equivalents</a:t>
            </a:r>
            <a:r>
              <a:rPr lang="en-US" sz="2000" dirty="0" smtClean="0"/>
              <a:t>.</a:t>
            </a:r>
          </a:p>
          <a:p>
            <a:pPr algn="l"/>
            <a:r>
              <a:rPr lang="en-US" sz="2000" dirty="0" smtClean="0">
                <a:solidFill>
                  <a:srgbClr val="00B050"/>
                </a:solidFill>
              </a:rPr>
              <a:t>3. It enables users to compare the cash flow of different enterprises and enhances the comparability of the reporting of operating performance by different enterprises because it eliminates the effects of using different accounting treatments for the same transactions and ev</a:t>
            </a:r>
            <a:r>
              <a:rPr lang="en-US" sz="2000" dirty="0" smtClean="0"/>
              <a:t>ents. </a:t>
            </a:r>
          </a:p>
          <a:p>
            <a:pPr algn="l"/>
            <a:r>
              <a:rPr lang="en-US" sz="2000" dirty="0" smtClean="0">
                <a:solidFill>
                  <a:srgbClr val="002060"/>
                </a:solidFill>
              </a:rPr>
              <a:t>4. Historical cash flow information is often used as an indicator of the amount, timing and certainty of future cash flows.</a:t>
            </a:r>
          </a:p>
          <a:p>
            <a:pPr algn="l"/>
            <a:endParaRPr lang="en-U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533400" y="762000"/>
            <a:ext cx="8001000" cy="4876800"/>
          </a:xfrm>
        </p:spPr>
        <p:txBody>
          <a:bodyPr>
            <a:normAutofit fontScale="77500" lnSpcReduction="20000"/>
          </a:bodyPr>
          <a:lstStyle/>
          <a:p>
            <a:endParaRPr lang="en-US" dirty="0" smtClean="0"/>
          </a:p>
          <a:p>
            <a:pPr algn="l"/>
            <a:r>
              <a:rPr lang="en-US" sz="2900" dirty="0" smtClean="0">
                <a:solidFill>
                  <a:schemeClr val="tx1"/>
                </a:solidFill>
              </a:rPr>
              <a:t>5. It is also useful in examining the relationship between profitability and net cash flow and the impact of changing prices</a:t>
            </a:r>
            <a:r>
              <a:rPr lang="en-US" sz="2900" dirty="0" smtClean="0"/>
              <a:t>.</a:t>
            </a:r>
          </a:p>
          <a:p>
            <a:pPr algn="l"/>
            <a:r>
              <a:rPr lang="en-US" sz="2900" dirty="0" smtClean="0">
                <a:solidFill>
                  <a:schemeClr val="accent3">
                    <a:lumMod val="75000"/>
                  </a:schemeClr>
                </a:solidFill>
              </a:rPr>
              <a:t>6. Cash flow analysis shows whether the cash is low or high. It helps to take corrective decision to make the cash optimum. </a:t>
            </a:r>
          </a:p>
          <a:p>
            <a:pPr algn="l"/>
            <a:r>
              <a:rPr lang="en-US" sz="2900" dirty="0" smtClean="0">
                <a:solidFill>
                  <a:schemeClr val="accent3">
                    <a:lumMod val="75000"/>
                  </a:schemeClr>
                </a:solidFill>
              </a:rPr>
              <a:t>For example, if cash position is low, a decision can be taken about alternatives available to improve the position such as obtaining finance, controlling costs or trying to increase income etc</a:t>
            </a:r>
            <a:r>
              <a:rPr lang="en-US" sz="2900" dirty="0" smtClean="0"/>
              <a:t>,</a:t>
            </a:r>
          </a:p>
          <a:p>
            <a:pPr algn="l"/>
            <a:r>
              <a:rPr lang="en-US" sz="2900" dirty="0" smtClean="0">
                <a:solidFill>
                  <a:srgbClr val="FF0000"/>
                </a:solidFill>
              </a:rPr>
              <a:t>7. Cash flow statement helps in determining the Internal Rate of Return and measures how much cash a business generates per share, relative to its share price</a:t>
            </a:r>
            <a:r>
              <a:rPr lang="en-US" sz="2900" dirty="0" smtClean="0"/>
              <a:t>.</a:t>
            </a:r>
          </a:p>
          <a:p>
            <a:pPr algn="l"/>
            <a:r>
              <a:rPr lang="en-US" sz="2900" dirty="0" smtClean="0">
                <a:solidFill>
                  <a:srgbClr val="7030A0"/>
                </a:solidFill>
              </a:rPr>
              <a:t>8. It determines the amount of time between making payment for obtaining inventory (cost of goods sold) and receiving payment from customers and calculates Funding Gap i.e. a shortfall that a company has to overcome</a:t>
            </a:r>
            <a:endParaRPr lang="en-US" sz="2900" dirty="0">
              <a:solidFill>
                <a:srgbClr val="7030A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subTitle" idx="1"/>
          </p:nvPr>
        </p:nvSpPr>
        <p:spPr>
          <a:xfrm>
            <a:off x="685800" y="762000"/>
            <a:ext cx="8001000" cy="5486400"/>
          </a:xfrm>
        </p:spPr>
        <p:txBody>
          <a:bodyPr>
            <a:normAutofit fontScale="85000" lnSpcReduction="20000"/>
          </a:bodyPr>
          <a:lstStyle/>
          <a:p>
            <a:pPr algn="l"/>
            <a:endParaRPr lang="en-US" dirty="0" smtClean="0"/>
          </a:p>
          <a:p>
            <a:pPr algn="l"/>
            <a:r>
              <a:rPr lang="en-US" dirty="0" smtClean="0">
                <a:solidFill>
                  <a:schemeClr val="accent3"/>
                </a:solidFill>
              </a:rPr>
              <a:t>9. It helps in evaluating financial policies and cash position. A projected cash flow statement enables the management to plan and coordinate the financial operations properly. The management can know how much cash is needed and from which sources it will be derived.</a:t>
            </a:r>
          </a:p>
          <a:p>
            <a:pPr algn="l"/>
            <a:r>
              <a:rPr lang="en-US" dirty="0" smtClean="0">
                <a:solidFill>
                  <a:schemeClr val="accent6"/>
                </a:solidFill>
              </a:rPr>
              <a:t>10. It helps for internal financial management. It helps to manage the payments of long term debts, purchase of assets etc. It gives an idea about the ability of the enterprise to meet its short term commitments in tim</a:t>
            </a:r>
            <a:r>
              <a:rPr lang="en-US" dirty="0" smtClean="0"/>
              <a:t>e. </a:t>
            </a:r>
          </a:p>
          <a:p>
            <a:pPr algn="l"/>
            <a:r>
              <a:rPr lang="en-US" dirty="0" smtClean="0">
                <a:solidFill>
                  <a:srgbClr val="00B050"/>
                </a:solidFill>
              </a:rPr>
              <a:t>11. It enables to evaluate changes in net assets of an enterprise and its financial structure</a:t>
            </a:r>
            <a:r>
              <a:rPr lang="en-US" dirty="0" smtClean="0"/>
              <a:t>.</a:t>
            </a:r>
          </a:p>
          <a:p>
            <a:pPr algn="l"/>
            <a:r>
              <a:rPr lang="en-US" dirty="0" smtClean="0">
                <a:solidFill>
                  <a:srgbClr val="00B0F0"/>
                </a:solidFill>
              </a:rPr>
              <a:t>12. Success or failure of cash planning can be traced through cash flow management. </a:t>
            </a:r>
          </a:p>
          <a:p>
            <a:pPr algn="l"/>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914399"/>
          </a:xfrm>
        </p:spPr>
        <p:txBody>
          <a:bodyPr>
            <a:normAutofit fontScale="90000"/>
          </a:bodyPr>
          <a:lstStyle/>
          <a:p>
            <a:r>
              <a:rPr lang="en-US" b="1" dirty="0" smtClean="0"/>
              <a:t/>
            </a:r>
            <a:br>
              <a:rPr lang="en-US" b="1" dirty="0" smtClean="0"/>
            </a:br>
            <a:r>
              <a:rPr lang="en-US" b="1" dirty="0" smtClean="0">
                <a:solidFill>
                  <a:schemeClr val="accent3"/>
                </a:solidFill>
              </a:rPr>
              <a:t>Limitations of Cash Flow Statement</a:t>
            </a:r>
            <a:r>
              <a:rPr lang="en-US" dirty="0" smtClean="0">
                <a:solidFill>
                  <a:schemeClr val="accent3"/>
                </a:solidFill>
              </a:rPr>
              <a:t/>
            </a:r>
            <a:br>
              <a:rPr lang="en-US" dirty="0" smtClean="0">
                <a:solidFill>
                  <a:schemeClr val="accent3"/>
                </a:solidFill>
              </a:rPr>
            </a:br>
            <a:endParaRPr lang="en-US" dirty="0">
              <a:solidFill>
                <a:schemeClr val="accent3"/>
              </a:solidFill>
            </a:endParaRPr>
          </a:p>
        </p:txBody>
      </p:sp>
      <p:sp>
        <p:nvSpPr>
          <p:cNvPr id="3" name="Subtitle 2"/>
          <p:cNvSpPr>
            <a:spLocks noGrp="1"/>
          </p:cNvSpPr>
          <p:nvPr>
            <p:ph type="subTitle" idx="1"/>
          </p:nvPr>
        </p:nvSpPr>
        <p:spPr>
          <a:xfrm>
            <a:off x="838200" y="1676400"/>
            <a:ext cx="7620000" cy="4724400"/>
          </a:xfrm>
        </p:spPr>
        <p:txBody>
          <a:bodyPr>
            <a:normAutofit fontScale="92500"/>
          </a:bodyPr>
          <a:lstStyle/>
          <a:p>
            <a:pPr algn="l"/>
            <a:r>
              <a:rPr lang="en-US" sz="2800" dirty="0" smtClean="0">
                <a:solidFill>
                  <a:srgbClr val="FFC000"/>
                </a:solidFill>
              </a:rPr>
              <a:t>1. Cash flow statement ignores non-cash items. To evaluate the profitability of an enterprise, non cash charges also have to be taken into account.</a:t>
            </a:r>
          </a:p>
          <a:p>
            <a:pPr algn="l"/>
            <a:r>
              <a:rPr lang="en-US" sz="2800" dirty="0" smtClean="0">
                <a:solidFill>
                  <a:schemeClr val="tx2">
                    <a:lumMod val="60000"/>
                    <a:lumOff val="40000"/>
                  </a:schemeClr>
                </a:solidFill>
              </a:rPr>
              <a:t>2. It ignores the basic accounting concept namely Accrual Concept</a:t>
            </a:r>
            <a:r>
              <a:rPr lang="en-US" sz="2800" dirty="0" smtClean="0"/>
              <a:t>. </a:t>
            </a:r>
          </a:p>
          <a:p>
            <a:pPr algn="l"/>
            <a:r>
              <a:rPr lang="en-US" sz="2800" dirty="0" smtClean="0">
                <a:solidFill>
                  <a:schemeClr val="accent2"/>
                </a:solidFill>
              </a:rPr>
              <a:t>3. Though it considers all types of activities, it is not substitute for an income statement, as it considers only cash items</a:t>
            </a:r>
            <a:r>
              <a:rPr lang="en-US" sz="2800" dirty="0" smtClean="0"/>
              <a:t>.</a:t>
            </a:r>
          </a:p>
          <a:p>
            <a:pPr algn="l"/>
            <a:r>
              <a:rPr lang="en-US" sz="2800" dirty="0" smtClean="0">
                <a:solidFill>
                  <a:schemeClr val="accent3">
                    <a:lumMod val="75000"/>
                  </a:schemeClr>
                </a:solidFill>
              </a:rPr>
              <a:t>4. It is possible to manipulate the cash flow statement. For example, to show better position, purchases and payments for expenses can be postponed</a:t>
            </a:r>
            <a:r>
              <a:rPr lang="en-US" sz="2800" dirty="0" smtClean="0"/>
              <a:t>.</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sz="2700" b="1" dirty="0" smtClean="0"/>
              <a:t/>
            </a:r>
            <a:br>
              <a:rPr lang="en-US" sz="2700" b="1" dirty="0" smtClean="0"/>
            </a:br>
            <a:r>
              <a:rPr lang="en-US" sz="2700" b="1" dirty="0" smtClean="0"/>
              <a:t/>
            </a:r>
            <a:br>
              <a:rPr lang="en-US" sz="2700" b="1" dirty="0" smtClean="0"/>
            </a:br>
            <a:r>
              <a:rPr lang="en-US" sz="2700" b="1" dirty="0" smtClean="0">
                <a:solidFill>
                  <a:srgbClr val="FFC000"/>
                </a:solidFill>
              </a:rPr>
              <a:t>Difference between Cash Flow Statement and Income Statement</a:t>
            </a:r>
            <a:r>
              <a:rPr lang="en-US" dirty="0" smtClean="0"/>
              <a:t/>
            </a:r>
            <a:br>
              <a:rPr lang="en-US" dirty="0" smtClean="0"/>
            </a:br>
            <a:endParaRPr lang="en-US" dirty="0"/>
          </a:p>
        </p:txBody>
      </p:sp>
      <p:sp>
        <p:nvSpPr>
          <p:cNvPr id="3" name="Content Placeholder 2"/>
          <p:cNvSpPr>
            <a:spLocks noGrp="1"/>
          </p:cNvSpPr>
          <p:nvPr>
            <p:ph sz="half" idx="1"/>
          </p:nvPr>
        </p:nvSpPr>
        <p:spPr>
          <a:xfrm>
            <a:off x="457200" y="1600201"/>
            <a:ext cx="4038600" cy="4343400"/>
          </a:xfrm>
        </p:spPr>
        <p:txBody>
          <a:bodyPr>
            <a:normAutofit fontScale="62500" lnSpcReduction="20000"/>
          </a:bodyPr>
          <a:lstStyle/>
          <a:p>
            <a:r>
              <a:rPr lang="en-US" b="1" dirty="0" smtClean="0">
                <a:solidFill>
                  <a:schemeClr val="accent6"/>
                </a:solidFill>
              </a:rPr>
              <a:t>Cash Flow Statement</a:t>
            </a:r>
          </a:p>
          <a:p>
            <a:endParaRPr lang="en-US" b="1" dirty="0" smtClean="0"/>
          </a:p>
          <a:p>
            <a:r>
              <a:rPr lang="en-US" dirty="0" smtClean="0">
                <a:solidFill>
                  <a:schemeClr val="accent3">
                    <a:lumMod val="75000"/>
                  </a:schemeClr>
                </a:solidFill>
              </a:rPr>
              <a:t>1.Shows cash inflows and outflows for a particular period</a:t>
            </a:r>
          </a:p>
          <a:p>
            <a:r>
              <a:rPr lang="en-US" dirty="0" smtClean="0">
                <a:solidFill>
                  <a:schemeClr val="accent3">
                    <a:lumMod val="75000"/>
                  </a:schemeClr>
                </a:solidFill>
              </a:rPr>
              <a:t>2. Reveals the net increase or decrease in cash and cash equivalents</a:t>
            </a:r>
          </a:p>
          <a:p>
            <a:r>
              <a:rPr lang="en-US" dirty="0" smtClean="0">
                <a:solidFill>
                  <a:schemeClr val="accent3">
                    <a:lumMod val="75000"/>
                  </a:schemeClr>
                </a:solidFill>
              </a:rPr>
              <a:t>3. Deals with revenue as well as capital items</a:t>
            </a:r>
          </a:p>
          <a:p>
            <a:r>
              <a:rPr lang="en-US" dirty="0" smtClean="0">
                <a:solidFill>
                  <a:schemeClr val="accent3">
                    <a:lumMod val="75000"/>
                  </a:schemeClr>
                </a:solidFill>
              </a:rPr>
              <a:t>4. For preparation of cash flow statement income statement is essential</a:t>
            </a:r>
          </a:p>
          <a:p>
            <a:r>
              <a:rPr lang="en-US" dirty="0" smtClean="0">
                <a:solidFill>
                  <a:schemeClr val="accent3">
                    <a:lumMod val="75000"/>
                  </a:schemeClr>
                </a:solidFill>
              </a:rPr>
              <a:t>5. Preparation of cash flow statement is not compulsory except listed companies</a:t>
            </a:r>
          </a:p>
          <a:p>
            <a:r>
              <a:rPr lang="en-US" dirty="0" smtClean="0">
                <a:solidFill>
                  <a:schemeClr val="accent3">
                    <a:lumMod val="75000"/>
                  </a:schemeClr>
                </a:solidFill>
              </a:rPr>
              <a:t>6. Format of cash flow statement is same for all types of companies</a:t>
            </a:r>
            <a:r>
              <a:rPr lang="en-US" dirty="0" smtClean="0"/>
              <a:t>.</a:t>
            </a:r>
          </a:p>
          <a:p>
            <a:endParaRPr lang="en-US" dirty="0"/>
          </a:p>
        </p:txBody>
      </p:sp>
      <p:sp>
        <p:nvSpPr>
          <p:cNvPr id="4" name="Content Placeholder 3"/>
          <p:cNvSpPr>
            <a:spLocks noGrp="1"/>
          </p:cNvSpPr>
          <p:nvPr>
            <p:ph sz="half" idx="2"/>
          </p:nvPr>
        </p:nvSpPr>
        <p:spPr>
          <a:xfrm>
            <a:off x="4648200" y="1600201"/>
            <a:ext cx="4038600" cy="4191000"/>
          </a:xfrm>
        </p:spPr>
        <p:txBody>
          <a:bodyPr>
            <a:normAutofit fontScale="62500" lnSpcReduction="20000"/>
          </a:bodyPr>
          <a:lstStyle/>
          <a:p>
            <a:r>
              <a:rPr lang="en-US" b="1" dirty="0" smtClean="0">
                <a:solidFill>
                  <a:schemeClr val="accent6">
                    <a:lumMod val="75000"/>
                  </a:schemeClr>
                </a:solidFill>
              </a:rPr>
              <a:t>Income Statement</a:t>
            </a:r>
            <a:r>
              <a:rPr lang="en-US" dirty="0" smtClean="0"/>
              <a:t/>
            </a:r>
            <a:br>
              <a:rPr lang="en-US" dirty="0" smtClean="0"/>
            </a:br>
            <a:endParaRPr lang="en-US" dirty="0" smtClean="0"/>
          </a:p>
          <a:p>
            <a:r>
              <a:rPr lang="en-US" dirty="0" smtClean="0">
                <a:solidFill>
                  <a:schemeClr val="accent5">
                    <a:lumMod val="75000"/>
                  </a:schemeClr>
                </a:solidFill>
              </a:rPr>
              <a:t>1.Shows cash income and expenses for a particular period</a:t>
            </a:r>
          </a:p>
          <a:p>
            <a:r>
              <a:rPr lang="en-US" dirty="0" smtClean="0">
                <a:solidFill>
                  <a:schemeClr val="accent5">
                    <a:lumMod val="75000"/>
                  </a:schemeClr>
                </a:solidFill>
              </a:rPr>
              <a:t>2.Reveals net profit or loss</a:t>
            </a:r>
          </a:p>
          <a:p>
            <a:r>
              <a:rPr lang="en-US" dirty="0" smtClean="0">
                <a:solidFill>
                  <a:schemeClr val="accent5">
                    <a:lumMod val="75000"/>
                  </a:schemeClr>
                </a:solidFill>
              </a:rPr>
              <a:t>3.Deals with revenue items only</a:t>
            </a:r>
          </a:p>
          <a:p>
            <a:r>
              <a:rPr lang="en-US" dirty="0" smtClean="0">
                <a:solidFill>
                  <a:schemeClr val="accent5">
                    <a:lumMod val="75000"/>
                  </a:schemeClr>
                </a:solidFill>
              </a:rPr>
              <a:t>4.For preparation of income statement cash flow statement is not essential</a:t>
            </a:r>
          </a:p>
          <a:p>
            <a:r>
              <a:rPr lang="en-US" dirty="0" smtClean="0">
                <a:solidFill>
                  <a:schemeClr val="accent5">
                    <a:lumMod val="75000"/>
                  </a:schemeClr>
                </a:solidFill>
              </a:rPr>
              <a:t>5.Preparation of income statement is compulsory for all companies</a:t>
            </a:r>
          </a:p>
          <a:p>
            <a:r>
              <a:rPr lang="en-US" dirty="0" smtClean="0">
                <a:solidFill>
                  <a:schemeClr val="accent5">
                    <a:lumMod val="75000"/>
                  </a:schemeClr>
                </a:solidFill>
              </a:rPr>
              <a:t>6.Format of income statement is not same for all types of companies. Insurance co., banking co., electricity co. Etc. prepare their income statements in different forms.</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normAutofit fontScale="90000"/>
          </a:bodyPr>
          <a:lstStyle/>
          <a:p>
            <a:r>
              <a:rPr lang="en-US" b="1" dirty="0" smtClean="0"/>
              <a:t/>
            </a:r>
            <a:br>
              <a:rPr lang="en-US" b="1" dirty="0" smtClean="0"/>
            </a:br>
            <a:r>
              <a:rPr lang="en-US" b="1" dirty="0" smtClean="0">
                <a:solidFill>
                  <a:srgbClr val="92D050"/>
                </a:solidFill>
              </a:rPr>
              <a:t>Process </a:t>
            </a:r>
            <a:r>
              <a:rPr lang="en-US" b="1" dirty="0" smtClean="0">
                <a:solidFill>
                  <a:srgbClr val="92D050"/>
                </a:solidFill>
              </a:rPr>
              <a:t>of preparation of Cash Flow Statement</a:t>
            </a:r>
            <a:r>
              <a:rPr lang="en-US" dirty="0" smtClean="0"/>
              <a:t/>
            </a:r>
            <a:br>
              <a:rPr lang="en-US" dirty="0" smtClean="0"/>
            </a:br>
            <a:endParaRPr lang="en-US" dirty="0"/>
          </a:p>
        </p:txBody>
      </p:sp>
      <p:sp>
        <p:nvSpPr>
          <p:cNvPr id="3" name="Subtitle 2"/>
          <p:cNvSpPr>
            <a:spLocks noGrp="1"/>
          </p:cNvSpPr>
          <p:nvPr>
            <p:ph type="subTitle" idx="1"/>
          </p:nvPr>
        </p:nvSpPr>
        <p:spPr>
          <a:xfrm>
            <a:off x="533400" y="2057400"/>
            <a:ext cx="8001000" cy="3810000"/>
          </a:xfrm>
        </p:spPr>
        <p:txBody>
          <a:bodyPr>
            <a:normAutofit fontScale="85000" lnSpcReduction="10000"/>
          </a:bodyPr>
          <a:lstStyle/>
          <a:p>
            <a:pPr algn="l"/>
            <a:r>
              <a:rPr lang="en-US" dirty="0" smtClean="0">
                <a:solidFill>
                  <a:srgbClr val="FFC000"/>
                </a:solidFill>
              </a:rPr>
              <a:t>1. Read the problem carefully</a:t>
            </a:r>
            <a:r>
              <a:rPr lang="en-US" dirty="0" smtClean="0"/>
              <a:t>.</a:t>
            </a:r>
          </a:p>
          <a:p>
            <a:pPr algn="l"/>
            <a:r>
              <a:rPr lang="en-US" dirty="0" smtClean="0">
                <a:solidFill>
                  <a:srgbClr val="7030A0"/>
                </a:solidFill>
              </a:rPr>
              <a:t>2. Based on the information, decide which method can be adopted for calculating cash from operating activities </a:t>
            </a:r>
            <a:r>
              <a:rPr lang="en-US" dirty="0" err="1" smtClean="0">
                <a:solidFill>
                  <a:srgbClr val="7030A0"/>
                </a:solidFill>
              </a:rPr>
              <a:t>i.c</a:t>
            </a:r>
            <a:r>
              <a:rPr lang="en-US" dirty="0" smtClean="0">
                <a:solidFill>
                  <a:srgbClr val="7030A0"/>
                </a:solidFill>
              </a:rPr>
              <a:t>. direct method or indirect method.</a:t>
            </a:r>
          </a:p>
          <a:p>
            <a:pPr algn="l"/>
            <a:r>
              <a:rPr lang="en-US" dirty="0" smtClean="0">
                <a:solidFill>
                  <a:schemeClr val="accent2">
                    <a:lumMod val="75000"/>
                  </a:schemeClr>
                </a:solidFill>
              </a:rPr>
              <a:t>3. Identify operating items considering the method. If direct method can be adopted, find operational receipts and payments. If indirect method is applicable, find net profit, non-cash items, non-operating items, changes in current assets and liabilities, tax paid etc.</a:t>
            </a:r>
            <a:r>
              <a:rPr lang="en-US" dirty="0" smtClean="0"/>
              <a:t> </a:t>
            </a:r>
          </a:p>
          <a:p>
            <a:pPr algn="l"/>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533400"/>
            <a:ext cx="8229600" cy="4876800"/>
          </a:xfrm>
        </p:spPr>
        <p:txBody>
          <a:bodyPr>
            <a:normAutofit/>
          </a:bodyPr>
          <a:lstStyle/>
          <a:p>
            <a:pPr algn="l"/>
            <a:endParaRPr lang="en-US" sz="2600" dirty="0" smtClean="0"/>
          </a:p>
          <a:p>
            <a:pPr algn="l"/>
            <a:r>
              <a:rPr lang="en-US" sz="2600" dirty="0" smtClean="0">
                <a:solidFill>
                  <a:srgbClr val="C00000"/>
                </a:solidFill>
              </a:rPr>
              <a:t>4. Identify investing activities i.e. purchase and sale of fixed assets and investments, interest and dividend received etc.</a:t>
            </a:r>
          </a:p>
          <a:p>
            <a:pPr algn="l"/>
            <a:r>
              <a:rPr lang="en-US" sz="2600" dirty="0" smtClean="0">
                <a:solidFill>
                  <a:srgbClr val="7030A0"/>
                </a:solidFill>
              </a:rPr>
              <a:t>5. Identify financing activities like issue of equity capital, issue or redemption of Preference Capital and debenture, Bank Loan taken or repayment, Dividend and Interest paid etc.</a:t>
            </a:r>
          </a:p>
          <a:p>
            <a:pPr algn="l"/>
            <a:r>
              <a:rPr lang="en-US" sz="2600" dirty="0" smtClean="0"/>
              <a:t> </a:t>
            </a:r>
            <a:r>
              <a:rPr lang="en-US" sz="2600" dirty="0" smtClean="0">
                <a:solidFill>
                  <a:srgbClr val="FF0000"/>
                </a:solidFill>
              </a:rPr>
              <a:t>6. Prepare working notes to find out any missing items like purchase or sale of </a:t>
            </a:r>
            <a:r>
              <a:rPr lang="en-US" sz="2600" dirty="0" err="1" smtClean="0">
                <a:solidFill>
                  <a:srgbClr val="FF0000"/>
                </a:solidFill>
              </a:rPr>
              <a:t>assets,income</a:t>
            </a:r>
            <a:r>
              <a:rPr lang="en-US" sz="2600" dirty="0" smtClean="0">
                <a:solidFill>
                  <a:srgbClr val="FF0000"/>
                </a:solidFill>
              </a:rPr>
              <a:t> tax paid etc. either by calculation or by preparing particular account.</a:t>
            </a:r>
          </a:p>
          <a:p>
            <a:pPr algn="l"/>
            <a:r>
              <a:rPr lang="en-US" sz="2600" dirty="0" smtClean="0">
                <a:solidFill>
                  <a:srgbClr val="0070C0"/>
                </a:solidFill>
              </a:rPr>
              <a:t>7. Prepare Cash Flow Statement in the given format</a:t>
            </a:r>
            <a:r>
              <a:rPr lang="en-US" dirty="0" smtClean="0">
                <a:solidFill>
                  <a:srgbClr val="0070C0"/>
                </a:solidFill>
              </a:rPr>
              <a:t>.</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990599"/>
          </a:xfrm>
        </p:spPr>
        <p:txBody>
          <a:bodyPr>
            <a:normAutofit/>
          </a:bodyPr>
          <a:lstStyle/>
          <a:p>
            <a:r>
              <a:rPr lang="en-US" sz="2000" dirty="0" smtClean="0">
                <a:solidFill>
                  <a:srgbClr val="00B0F0"/>
                </a:solidFill>
              </a:rPr>
              <a:t>Problem No.1 </a:t>
            </a:r>
            <a:r>
              <a:rPr lang="en-US" sz="2000" dirty="0" smtClean="0">
                <a:solidFill>
                  <a:schemeClr val="accent2">
                    <a:lumMod val="75000"/>
                  </a:schemeClr>
                </a:solidFill>
              </a:rPr>
              <a:t>Form the summarized cash book of India Ltd for the year ended on 31 march 2021.</a:t>
            </a:r>
            <a:r>
              <a:rPr lang="en-US" sz="2000" dirty="0" smtClean="0">
                <a:solidFill>
                  <a:srgbClr val="FF0000"/>
                </a:solidFill>
              </a:rPr>
              <a:t>Calcuiate net Cash from Operating Activities </a:t>
            </a:r>
            <a:endParaRPr lang="en-US" sz="2000" dirty="0">
              <a:solidFill>
                <a:srgbClr val="FF0000"/>
              </a:solidFill>
            </a:endParaRPr>
          </a:p>
        </p:txBody>
      </p:sp>
      <p:sp>
        <p:nvSpPr>
          <p:cNvPr id="3" name="Subtitle 2"/>
          <p:cNvSpPr>
            <a:spLocks noGrp="1"/>
          </p:cNvSpPr>
          <p:nvPr>
            <p:ph type="subTitle" idx="1"/>
          </p:nvPr>
        </p:nvSpPr>
        <p:spPr>
          <a:xfrm>
            <a:off x="533400" y="1905000"/>
            <a:ext cx="8077200" cy="4572000"/>
          </a:xfrm>
        </p:spPr>
        <p:txBody>
          <a:bodyPr/>
          <a:lstStyle/>
          <a:p>
            <a:endParaRPr lang="en-US" dirty="0"/>
          </a:p>
        </p:txBody>
      </p:sp>
      <p:graphicFrame>
        <p:nvGraphicFramePr>
          <p:cNvPr id="4" name="Table 3"/>
          <p:cNvGraphicFramePr>
            <a:graphicFrameLocks noGrp="1"/>
          </p:cNvGraphicFramePr>
          <p:nvPr/>
        </p:nvGraphicFramePr>
        <p:xfrm>
          <a:off x="761998" y="1676403"/>
          <a:ext cx="7696202" cy="4436530"/>
        </p:xfrm>
        <a:graphic>
          <a:graphicData uri="http://schemas.openxmlformats.org/drawingml/2006/table">
            <a:tbl>
              <a:tblPr firstRow="1" bandRow="1">
                <a:tableStyleId>{5C22544A-7EE6-4342-B048-85BDC9FD1C3A}</a:tableStyleId>
              </a:tblPr>
              <a:tblGrid>
                <a:gridCol w="2597468"/>
                <a:gridCol w="1250633"/>
                <a:gridCol w="2781301"/>
                <a:gridCol w="1066800"/>
              </a:tblGrid>
              <a:tr h="443653">
                <a:tc>
                  <a:txBody>
                    <a:bodyPr/>
                    <a:lstStyle/>
                    <a:p>
                      <a:pPr marL="0" marR="0">
                        <a:lnSpc>
                          <a:spcPct val="115000"/>
                        </a:lnSpc>
                        <a:spcBef>
                          <a:spcPts val="0"/>
                        </a:spcBef>
                        <a:spcAft>
                          <a:spcPts val="0"/>
                        </a:spcAft>
                      </a:pPr>
                      <a:r>
                        <a:rPr lang="en-US" sz="1100" b="1" dirty="0">
                          <a:latin typeface="Times New Roman"/>
                          <a:ea typeface="Calibri"/>
                          <a:cs typeface="Mangal"/>
                        </a:rPr>
                        <a:t>Particulars</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dirty="0">
                          <a:latin typeface="Times New Roman"/>
                          <a:ea typeface="Calibri"/>
                          <a:cs typeface="Mangal"/>
                        </a:rPr>
                        <a:t>Rs.</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dirty="0">
                          <a:latin typeface="Times New Roman"/>
                          <a:ea typeface="Calibri"/>
                          <a:cs typeface="Mangal"/>
                        </a:rPr>
                        <a:t>Particulars</a:t>
                      </a:r>
                      <a:endParaRPr lang="en-US" sz="1100" dirty="0">
                        <a:latin typeface="Calibri"/>
                        <a:ea typeface="Calibri"/>
                        <a:cs typeface="Mangal"/>
                      </a:endParaRPr>
                    </a:p>
                  </a:txBody>
                  <a:tcPr marL="68580" marR="68580" marT="0" marB="0"/>
                </a:tc>
                <a:tc>
                  <a:txBody>
                    <a:bodyPr/>
                    <a:lstStyle/>
                    <a:p>
                      <a:pPr marL="0" marR="0">
                        <a:lnSpc>
                          <a:spcPct val="115000"/>
                        </a:lnSpc>
                        <a:spcBef>
                          <a:spcPts val="0"/>
                        </a:spcBef>
                        <a:spcAft>
                          <a:spcPts val="0"/>
                        </a:spcAft>
                      </a:pPr>
                      <a:r>
                        <a:rPr lang="en-US" sz="1100" b="1" dirty="0">
                          <a:latin typeface="Times New Roman"/>
                          <a:ea typeface="Calibri"/>
                          <a:cs typeface="Mangal"/>
                        </a:rPr>
                        <a:t>Rs.</a:t>
                      </a:r>
                      <a:endParaRPr lang="en-US" sz="1100" dirty="0">
                        <a:latin typeface="Calibri"/>
                        <a:ea typeface="Calibri"/>
                        <a:cs typeface="Mangal"/>
                      </a:endParaRPr>
                    </a:p>
                  </a:txBody>
                  <a:tcPr marL="68580" marR="68580" marT="0" marB="0"/>
                </a:tc>
              </a:tr>
              <a:tr h="443653">
                <a:tc>
                  <a:txBody>
                    <a:bodyPr/>
                    <a:lstStyle/>
                    <a:p>
                      <a:r>
                        <a:rPr lang="en-US" dirty="0" smtClean="0"/>
                        <a:t>To Balance b/d</a:t>
                      </a:r>
                      <a:endParaRPr lang="en-US" dirty="0"/>
                    </a:p>
                  </a:txBody>
                  <a:tcPr/>
                </a:tc>
                <a:tc>
                  <a:txBody>
                    <a:bodyPr/>
                    <a:lstStyle/>
                    <a:p>
                      <a:r>
                        <a:rPr lang="en-US" dirty="0" smtClean="0"/>
                        <a:t>15000</a:t>
                      </a:r>
                      <a:endParaRPr lang="en-US" dirty="0"/>
                    </a:p>
                  </a:txBody>
                  <a:tcPr/>
                </a:tc>
                <a:tc>
                  <a:txBody>
                    <a:bodyPr/>
                    <a:lstStyle/>
                    <a:p>
                      <a:r>
                        <a:rPr lang="en-US" dirty="0" smtClean="0"/>
                        <a:t>By Repayment of bank loan</a:t>
                      </a:r>
                      <a:endParaRPr lang="en-US" dirty="0"/>
                    </a:p>
                  </a:txBody>
                  <a:tcPr/>
                </a:tc>
                <a:tc>
                  <a:txBody>
                    <a:bodyPr/>
                    <a:lstStyle/>
                    <a:p>
                      <a:r>
                        <a:rPr lang="en-US" dirty="0" smtClean="0"/>
                        <a:t>45000</a:t>
                      </a:r>
                      <a:endParaRPr lang="en-US" dirty="0"/>
                    </a:p>
                  </a:txBody>
                  <a:tcPr/>
                </a:tc>
              </a:tr>
              <a:tr h="443653">
                <a:tc>
                  <a:txBody>
                    <a:bodyPr/>
                    <a:lstStyle/>
                    <a:p>
                      <a:r>
                        <a:rPr lang="en-US" dirty="0" smtClean="0"/>
                        <a:t>To Sale of machinery </a:t>
                      </a:r>
                      <a:endParaRPr lang="en-US" dirty="0"/>
                    </a:p>
                  </a:txBody>
                  <a:tcPr/>
                </a:tc>
                <a:tc>
                  <a:txBody>
                    <a:bodyPr/>
                    <a:lstStyle/>
                    <a:p>
                      <a:r>
                        <a:rPr lang="en-US" dirty="0" smtClean="0"/>
                        <a:t>135000</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By Purchases of machinery </a:t>
                      </a:r>
                    </a:p>
                  </a:txBody>
                  <a:tcPr/>
                </a:tc>
                <a:tc>
                  <a:txBody>
                    <a:bodyPr/>
                    <a:lstStyle/>
                    <a:p>
                      <a:r>
                        <a:rPr lang="en-US" dirty="0" smtClean="0"/>
                        <a:t>120000</a:t>
                      </a:r>
                      <a:endParaRPr lang="en-US" dirty="0"/>
                    </a:p>
                  </a:txBody>
                  <a:tcPr/>
                </a:tc>
              </a:tr>
              <a:tr h="443653">
                <a:tc>
                  <a:txBody>
                    <a:bodyPr/>
                    <a:lstStyle/>
                    <a:p>
                      <a:r>
                        <a:rPr lang="en-US" dirty="0" smtClean="0"/>
                        <a:t>To Receipts from debtors </a:t>
                      </a:r>
                      <a:endParaRPr lang="en-US" dirty="0"/>
                    </a:p>
                  </a:txBody>
                  <a:tcPr/>
                </a:tc>
                <a:tc>
                  <a:txBody>
                    <a:bodyPr/>
                    <a:lstStyle/>
                    <a:p>
                      <a:r>
                        <a:rPr lang="en-US" dirty="0" smtClean="0"/>
                        <a:t>900000</a:t>
                      </a:r>
                      <a:endParaRPr lang="en-US" dirty="0"/>
                    </a:p>
                  </a:txBody>
                  <a:tcPr/>
                </a:tc>
                <a:tc>
                  <a:txBody>
                    <a:bodyPr/>
                    <a:lstStyle/>
                    <a:p>
                      <a:r>
                        <a:rPr lang="en-US" dirty="0" smtClean="0"/>
                        <a:t>By Payment of Creditors </a:t>
                      </a:r>
                      <a:endParaRPr lang="en-US" dirty="0"/>
                    </a:p>
                  </a:txBody>
                  <a:tcPr/>
                </a:tc>
                <a:tc>
                  <a:txBody>
                    <a:bodyPr/>
                    <a:lstStyle/>
                    <a:p>
                      <a:r>
                        <a:rPr lang="en-US" dirty="0" smtClean="0"/>
                        <a:t>780000</a:t>
                      </a:r>
                      <a:endParaRPr lang="en-US" dirty="0"/>
                    </a:p>
                  </a:txBody>
                  <a:tcPr/>
                </a:tc>
              </a:tr>
              <a:tr h="443653">
                <a:tc>
                  <a:txBody>
                    <a:bodyPr/>
                    <a:lstStyle/>
                    <a:p>
                      <a:r>
                        <a:rPr lang="en-US" dirty="0" smtClean="0"/>
                        <a:t>To Issue of shares </a:t>
                      </a:r>
                      <a:endParaRPr lang="en-US" dirty="0"/>
                    </a:p>
                  </a:txBody>
                  <a:tcPr/>
                </a:tc>
                <a:tc>
                  <a:txBody>
                    <a:bodyPr/>
                    <a:lstStyle/>
                    <a:p>
                      <a:r>
                        <a:rPr lang="en-US" dirty="0" smtClean="0"/>
                        <a:t>300000</a:t>
                      </a:r>
                      <a:endParaRPr lang="en-US" dirty="0"/>
                    </a:p>
                  </a:txBody>
                  <a:tcPr/>
                </a:tc>
                <a:tc>
                  <a:txBody>
                    <a:bodyPr/>
                    <a:lstStyle/>
                    <a:p>
                      <a:r>
                        <a:rPr lang="en-US" dirty="0" smtClean="0"/>
                        <a:t>By Dividends</a:t>
                      </a:r>
                      <a:endParaRPr lang="en-US" dirty="0"/>
                    </a:p>
                  </a:txBody>
                  <a:tcPr/>
                </a:tc>
                <a:tc>
                  <a:txBody>
                    <a:bodyPr/>
                    <a:lstStyle/>
                    <a:p>
                      <a:r>
                        <a:rPr lang="en-US" dirty="0" smtClean="0"/>
                        <a:t>30000</a:t>
                      </a:r>
                      <a:endParaRPr lang="en-US" dirty="0"/>
                    </a:p>
                  </a:txBody>
                  <a:tcPr/>
                </a:tc>
              </a:tr>
              <a:tr h="443653">
                <a:tc>
                  <a:txBody>
                    <a:bodyPr/>
                    <a:lstStyle/>
                    <a:p>
                      <a:endParaRPr lang="en-US"/>
                    </a:p>
                  </a:txBody>
                  <a:tcPr/>
                </a:tc>
                <a:tc>
                  <a:txBody>
                    <a:bodyPr/>
                    <a:lstStyle/>
                    <a:p>
                      <a:endParaRPr lang="en-US"/>
                    </a:p>
                  </a:txBody>
                  <a:tcPr/>
                </a:tc>
                <a:tc>
                  <a:txBody>
                    <a:bodyPr/>
                    <a:lstStyle/>
                    <a:p>
                      <a:r>
                        <a:rPr lang="en-US" dirty="0" smtClean="0"/>
                        <a:t>By Wages and Salaries </a:t>
                      </a:r>
                      <a:endParaRPr lang="en-US" dirty="0"/>
                    </a:p>
                  </a:txBody>
                  <a:tcPr/>
                </a:tc>
                <a:tc>
                  <a:txBody>
                    <a:bodyPr/>
                    <a:lstStyle/>
                    <a:p>
                      <a:r>
                        <a:rPr lang="en-US" dirty="0" smtClean="0"/>
                        <a:t>60000</a:t>
                      </a:r>
                      <a:endParaRPr lang="en-US" dirty="0"/>
                    </a:p>
                  </a:txBody>
                  <a:tcPr/>
                </a:tc>
              </a:tr>
              <a:tr h="443653">
                <a:tc>
                  <a:txBody>
                    <a:bodyPr/>
                    <a:lstStyle/>
                    <a:p>
                      <a:endParaRPr lang="en-US" dirty="0"/>
                    </a:p>
                  </a:txBody>
                  <a:tcPr/>
                </a:tc>
                <a:tc>
                  <a:txBody>
                    <a:bodyPr/>
                    <a:lstStyle/>
                    <a:p>
                      <a:endParaRPr lang="en-US" dirty="0"/>
                    </a:p>
                  </a:txBody>
                  <a:tcPr/>
                </a:tc>
                <a:tc>
                  <a:txBody>
                    <a:bodyPr/>
                    <a:lstStyle/>
                    <a:p>
                      <a:r>
                        <a:rPr lang="en-US" dirty="0" smtClean="0"/>
                        <a:t>By Rent Rates Tax</a:t>
                      </a:r>
                      <a:endParaRPr lang="en-US" dirty="0"/>
                    </a:p>
                  </a:txBody>
                  <a:tcPr/>
                </a:tc>
                <a:tc>
                  <a:txBody>
                    <a:bodyPr/>
                    <a:lstStyle/>
                    <a:p>
                      <a:r>
                        <a:rPr lang="en-US" dirty="0" smtClean="0"/>
                        <a:t>30000</a:t>
                      </a:r>
                      <a:endParaRPr lang="en-US" dirty="0"/>
                    </a:p>
                  </a:txBody>
                  <a:tcPr/>
                </a:tc>
              </a:tr>
              <a:tr h="443653">
                <a:tc>
                  <a:txBody>
                    <a:bodyPr/>
                    <a:lstStyle/>
                    <a:p>
                      <a:endParaRPr lang="en-US" dirty="0"/>
                    </a:p>
                  </a:txBody>
                  <a:tcPr/>
                </a:tc>
                <a:tc>
                  <a:txBody>
                    <a:bodyPr/>
                    <a:lstStyle/>
                    <a:p>
                      <a:endParaRPr lang="en-US" dirty="0"/>
                    </a:p>
                  </a:txBody>
                  <a:tcPr/>
                </a:tc>
                <a:tc>
                  <a:txBody>
                    <a:bodyPr/>
                    <a:lstStyle/>
                    <a:p>
                      <a:r>
                        <a:rPr lang="en-US" dirty="0" smtClean="0"/>
                        <a:t>By Income Tax</a:t>
                      </a:r>
                      <a:endParaRPr lang="en-US" dirty="0"/>
                    </a:p>
                  </a:txBody>
                  <a:tcPr/>
                </a:tc>
                <a:tc>
                  <a:txBody>
                    <a:bodyPr/>
                    <a:lstStyle/>
                    <a:p>
                      <a:r>
                        <a:rPr lang="en-US" dirty="0" smtClean="0"/>
                        <a:t>15000</a:t>
                      </a:r>
                      <a:endParaRPr lang="en-US" dirty="0"/>
                    </a:p>
                  </a:txBody>
                  <a:tcPr/>
                </a:tc>
              </a:tr>
              <a:tr h="443653">
                <a:tc>
                  <a:txBody>
                    <a:bodyPr/>
                    <a:lstStyle/>
                    <a:p>
                      <a:endParaRPr lang="en-US" dirty="0"/>
                    </a:p>
                  </a:txBody>
                  <a:tcPr/>
                </a:tc>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By Balance c/d</a:t>
                      </a:r>
                    </a:p>
                  </a:txBody>
                  <a:tcPr/>
                </a:tc>
                <a:tc>
                  <a:txBody>
                    <a:bodyPr/>
                    <a:lstStyle/>
                    <a:p>
                      <a:r>
                        <a:rPr lang="en-US" dirty="0" smtClean="0"/>
                        <a:t>270000</a:t>
                      </a:r>
                      <a:endParaRPr lang="en-US" dirty="0"/>
                    </a:p>
                  </a:txBody>
                  <a:tcPr/>
                </a:tc>
              </a:tr>
              <a:tr h="443653">
                <a:tc>
                  <a:txBody>
                    <a:bodyPr/>
                    <a:lstStyle/>
                    <a:p>
                      <a:r>
                        <a:rPr lang="en-US" dirty="0" smtClean="0"/>
                        <a:t>Total</a:t>
                      </a:r>
                      <a:endParaRPr lang="en-US" dirty="0"/>
                    </a:p>
                  </a:txBody>
                  <a:tcPr/>
                </a:tc>
                <a:tc>
                  <a:txBody>
                    <a:bodyPr/>
                    <a:lstStyle/>
                    <a:p>
                      <a:r>
                        <a:rPr lang="en-US" dirty="0" smtClean="0"/>
                        <a:t>1350000</a:t>
                      </a:r>
                      <a:endParaRPr lang="en-US" dirty="0"/>
                    </a:p>
                  </a:txBody>
                  <a:tcPr/>
                </a:tc>
                <a:tc>
                  <a:txBody>
                    <a:bodyPr/>
                    <a:lstStyle/>
                    <a:p>
                      <a:r>
                        <a:rPr lang="en-US" dirty="0" smtClean="0"/>
                        <a:t>Total</a:t>
                      </a:r>
                      <a:endParaRPr lang="en-US" dirty="0"/>
                    </a:p>
                  </a:txBody>
                  <a:tcPr/>
                </a:tc>
                <a:tc>
                  <a:txBody>
                    <a:bodyPr/>
                    <a:lstStyle/>
                    <a:p>
                      <a:r>
                        <a:rPr lang="en-US" dirty="0" smtClean="0"/>
                        <a:t>1350000</a:t>
                      </a:r>
                      <a:endParaRPr lang="en-US"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1"/>
            <a:ext cx="7772400" cy="1447799"/>
          </a:xfrm>
        </p:spPr>
        <p:txBody>
          <a:bodyPr>
            <a:normAutofit fontScale="90000"/>
          </a:bodyPr>
          <a:lstStyle/>
          <a:p>
            <a:r>
              <a:rPr lang="en-US" dirty="0" smtClean="0">
                <a:solidFill>
                  <a:srgbClr val="0000FF"/>
                </a:solidFill>
                <a:effectLst>
                  <a:outerShdw blurRad="38100" dist="38100" dir="2700000" algn="tl">
                    <a:srgbClr val="000000">
                      <a:alpha val="43137"/>
                    </a:srgbClr>
                  </a:outerShdw>
                </a:effectLst>
                <a:latin typeface="Arial Black" pitchFamily="34" charset="0"/>
              </a:rPr>
              <a:t/>
            </a:r>
            <a:br>
              <a:rPr lang="en-US" dirty="0" smtClean="0">
                <a:solidFill>
                  <a:srgbClr val="0000FF"/>
                </a:solidFill>
                <a:effectLst>
                  <a:outerShdw blurRad="38100" dist="38100" dir="2700000" algn="tl">
                    <a:srgbClr val="000000">
                      <a:alpha val="43137"/>
                    </a:srgbClr>
                  </a:outerShdw>
                </a:effectLst>
                <a:latin typeface="Arial Black" pitchFamily="34" charset="0"/>
              </a:rPr>
            </a:br>
            <a:r>
              <a:rPr lang="en-US" dirty="0" smtClean="0">
                <a:solidFill>
                  <a:srgbClr val="0000FF"/>
                </a:solidFill>
                <a:effectLst>
                  <a:outerShdw blurRad="38100" dist="38100" dir="2700000" algn="tl">
                    <a:srgbClr val="000000">
                      <a:alpha val="43137"/>
                    </a:srgbClr>
                  </a:outerShdw>
                </a:effectLst>
                <a:latin typeface="Arial Black" pitchFamily="34" charset="0"/>
              </a:rPr>
              <a:t>THANK YOU !</a:t>
            </a:r>
            <a:r>
              <a:rPr lang="en-US" dirty="0" smtClean="0"/>
              <a:t/>
            </a:r>
            <a:br>
              <a:rPr lang="en-US" dirty="0" smtClean="0"/>
            </a:br>
            <a:endParaRPr lang="en-US" dirty="0"/>
          </a:p>
        </p:txBody>
      </p:sp>
      <p:sp>
        <p:nvSpPr>
          <p:cNvPr id="3" name="Subtitle 2"/>
          <p:cNvSpPr>
            <a:spLocks noGrp="1"/>
          </p:cNvSpPr>
          <p:nvPr>
            <p:ph type="subTitle" idx="1"/>
          </p:nvPr>
        </p:nvSpPr>
        <p:spPr>
          <a:xfrm>
            <a:off x="1066800" y="2133600"/>
            <a:ext cx="7239000" cy="3733800"/>
          </a:xfrm>
        </p:spPr>
        <p:txBody>
          <a:bodyPr/>
          <a:lstStyle/>
          <a:p>
            <a:endParaRPr lang="en-US" dirty="0"/>
          </a:p>
        </p:txBody>
      </p:sp>
      <p:pic>
        <p:nvPicPr>
          <p:cNvPr id="4" name="Picture 4" descr="D:\Sachin Patil\College Symbol\Buke 04.jpg"/>
          <p:cNvPicPr>
            <a:picLocks noGrp="1" noChangeAspect="1" noChangeArrowheads="1"/>
          </p:cNvPicPr>
          <p:nvPr>
            <p:ph idx="1"/>
          </p:nvPr>
        </p:nvPicPr>
        <p:blipFill>
          <a:blip r:embed="rId2"/>
          <a:srcRect/>
          <a:stretch>
            <a:fillRect/>
          </a:stretch>
        </p:blipFill>
        <p:spPr bwMode="auto">
          <a:xfrm rot="19220691">
            <a:off x="2905125" y="2196306"/>
            <a:ext cx="3333750" cy="3333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57200"/>
            <a:ext cx="7924800" cy="5791200"/>
          </a:xfrm>
        </p:spPr>
        <p:txBody>
          <a:bodyPr>
            <a:normAutofit fontScale="85000" lnSpcReduction="20000"/>
          </a:bodyPr>
          <a:lstStyle/>
          <a:p>
            <a:pPr algn="l"/>
            <a:r>
              <a:rPr lang="en-US" sz="2600" b="1" dirty="0" smtClean="0">
                <a:solidFill>
                  <a:schemeClr val="tx2"/>
                </a:solidFill>
              </a:rPr>
              <a:t>1. Cash</a:t>
            </a:r>
            <a:r>
              <a:rPr lang="en-US" sz="2600" dirty="0" smtClean="0">
                <a:solidFill>
                  <a:schemeClr val="tx2"/>
                </a:solidFill>
              </a:rPr>
              <a:t>-Cash </a:t>
            </a:r>
            <a:r>
              <a:rPr lang="en-US" sz="2600" dirty="0" smtClean="0">
                <a:solidFill>
                  <a:schemeClr val="tx2"/>
                </a:solidFill>
              </a:rPr>
              <a:t>comprises cash in hand and demand deposits with banks. </a:t>
            </a:r>
            <a:endParaRPr lang="en-US" sz="2600" dirty="0" smtClean="0">
              <a:solidFill>
                <a:schemeClr val="tx2"/>
              </a:solidFill>
            </a:endParaRPr>
          </a:p>
          <a:p>
            <a:pPr algn="l"/>
            <a:r>
              <a:rPr lang="en-US" sz="2600" dirty="0" smtClean="0">
                <a:solidFill>
                  <a:srgbClr val="00B050"/>
                </a:solidFill>
              </a:rPr>
              <a:t>2</a:t>
            </a:r>
            <a:r>
              <a:rPr lang="en-US" sz="2600" dirty="0" smtClean="0">
                <a:solidFill>
                  <a:srgbClr val="00B050"/>
                </a:solidFill>
              </a:rPr>
              <a:t>. Cash Equivalents - Cash equivalents are short term, highly liquid investments that are readily convertible into cash and which are subject to an insignificant risk of changes in value</a:t>
            </a:r>
            <a:r>
              <a:rPr lang="en-US" sz="2600" dirty="0" smtClean="0"/>
              <a:t>.</a:t>
            </a:r>
          </a:p>
          <a:p>
            <a:pPr algn="l"/>
            <a:r>
              <a:rPr lang="en-US" sz="2600" b="1" dirty="0" smtClean="0">
                <a:solidFill>
                  <a:schemeClr val="accent6"/>
                </a:solidFill>
              </a:rPr>
              <a:t>3. Cash Flows</a:t>
            </a:r>
            <a:r>
              <a:rPr lang="en-US" sz="2600" dirty="0" smtClean="0">
                <a:solidFill>
                  <a:schemeClr val="accent6"/>
                </a:solidFill>
              </a:rPr>
              <a:t>-Cash flows are inflow and outflow of cash and cash equivalents. An inflow increases the total cash and cash equivalents whereas and outflow decreases them. The difference between the cash inflows and outflows is known as net cash flow which can be either a net cash inflow or a net cash outflow. </a:t>
            </a:r>
          </a:p>
          <a:p>
            <a:pPr algn="l"/>
            <a:r>
              <a:rPr lang="en-US" sz="2600" b="1" dirty="0" smtClean="0">
                <a:solidFill>
                  <a:schemeClr val="accent1"/>
                </a:solidFill>
              </a:rPr>
              <a:t>4. Operating Activities</a:t>
            </a:r>
            <a:r>
              <a:rPr lang="en-US" sz="2600" dirty="0" smtClean="0">
                <a:solidFill>
                  <a:schemeClr val="accent1"/>
                </a:solidFill>
              </a:rPr>
              <a:t> - Operating activities are the principal revenue generating activities of the enterprise and depends upon the nature and size of the business.</a:t>
            </a:r>
          </a:p>
          <a:p>
            <a:pPr algn="l"/>
            <a:r>
              <a:rPr lang="en-US" sz="2600" b="1" dirty="0" smtClean="0">
                <a:solidFill>
                  <a:srgbClr val="C00000"/>
                </a:solidFill>
              </a:rPr>
              <a:t>5. Investing Activities</a:t>
            </a:r>
            <a:r>
              <a:rPr lang="en-US" sz="2600" dirty="0" smtClean="0">
                <a:solidFill>
                  <a:srgbClr val="C00000"/>
                </a:solidFill>
              </a:rPr>
              <a:t> - Investing Activities are the acquisition and disposal of long term assets and other investments </a:t>
            </a:r>
          </a:p>
          <a:p>
            <a:pPr algn="l"/>
            <a:r>
              <a:rPr lang="en-US" sz="2800" b="1" dirty="0" smtClean="0">
                <a:solidFill>
                  <a:srgbClr val="FFC000"/>
                </a:solidFill>
              </a:rPr>
              <a:t>6. Financing Activities-</a:t>
            </a:r>
            <a:r>
              <a:rPr lang="en-US" sz="2800" dirty="0" smtClean="0">
                <a:solidFill>
                  <a:srgbClr val="FFC000"/>
                </a:solidFill>
              </a:rPr>
              <a:t>Financing Activities are the activities that result in changes in the size and composition of the owners capital and borrowings of the enterprise</a:t>
            </a:r>
          </a:p>
          <a:p>
            <a:pPr algn="l"/>
            <a:endParaRPr lang="en-US" sz="2600"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838199"/>
          </a:xfrm>
        </p:spPr>
        <p:txBody>
          <a:bodyPr>
            <a:normAutofit fontScale="90000"/>
          </a:bodyPr>
          <a:lstStyle/>
          <a:p>
            <a:r>
              <a:rPr lang="en-US" dirty="0" smtClean="0">
                <a:solidFill>
                  <a:schemeClr val="tx2"/>
                </a:solidFill>
              </a:rPr>
              <a:t>Definition </a:t>
            </a:r>
            <a:r>
              <a:rPr lang="en-US" dirty="0" smtClean="0">
                <a:solidFill>
                  <a:schemeClr val="tx2"/>
                </a:solidFill>
              </a:rPr>
              <a:t>of Cash Flow Statement </a:t>
            </a:r>
            <a:endParaRPr lang="en-US" dirty="0">
              <a:solidFill>
                <a:schemeClr val="tx2"/>
              </a:solidFill>
            </a:endParaRPr>
          </a:p>
        </p:txBody>
      </p:sp>
      <p:sp>
        <p:nvSpPr>
          <p:cNvPr id="3" name="Subtitle 2"/>
          <p:cNvSpPr>
            <a:spLocks noGrp="1"/>
          </p:cNvSpPr>
          <p:nvPr>
            <p:ph type="subTitle" idx="1"/>
          </p:nvPr>
        </p:nvSpPr>
        <p:spPr>
          <a:xfrm>
            <a:off x="838200" y="2057400"/>
            <a:ext cx="7315200" cy="3048000"/>
          </a:xfrm>
        </p:spPr>
        <p:txBody>
          <a:bodyPr>
            <a:normAutofit fontScale="92500"/>
          </a:bodyPr>
          <a:lstStyle/>
          <a:p>
            <a:pPr algn="l"/>
            <a:endParaRPr lang="en-US" dirty="0" smtClean="0"/>
          </a:p>
          <a:p>
            <a:pPr algn="l"/>
            <a:r>
              <a:rPr lang="en-US" dirty="0" smtClean="0">
                <a:solidFill>
                  <a:schemeClr val="accent6">
                    <a:lumMod val="75000"/>
                  </a:schemeClr>
                </a:solidFill>
              </a:rPr>
              <a:t>"Cash Flow Statement is a statement which shows inflows receipts and outflows (payments) of cash and cash equivalents in an enterprise during a specified period of time</a:t>
            </a:r>
            <a:r>
              <a:rPr lang="en-US" dirty="0" smtClean="0"/>
              <a:t>” </a:t>
            </a:r>
          </a:p>
          <a:p>
            <a:pPr algn="l"/>
            <a:r>
              <a:rPr lang="en-US" dirty="0" smtClean="0"/>
              <a:t>                   </a:t>
            </a:r>
            <a:r>
              <a:rPr lang="en-US" dirty="0" smtClean="0">
                <a:solidFill>
                  <a:srgbClr val="00B0F0"/>
                </a:solidFill>
              </a:rPr>
              <a:t>-</a:t>
            </a:r>
            <a:r>
              <a:rPr lang="en-US" dirty="0" err="1" smtClean="0">
                <a:solidFill>
                  <a:srgbClr val="00B0F0"/>
                </a:solidFill>
              </a:rPr>
              <a:t>Shukla</a:t>
            </a:r>
            <a:r>
              <a:rPr lang="en-US" dirty="0" smtClean="0">
                <a:solidFill>
                  <a:srgbClr val="00B0F0"/>
                </a:solidFill>
              </a:rPr>
              <a:t>, </a:t>
            </a:r>
            <a:r>
              <a:rPr lang="en-US" dirty="0" err="1" smtClean="0">
                <a:solidFill>
                  <a:srgbClr val="00B0F0"/>
                </a:solidFill>
              </a:rPr>
              <a:t>Grewal</a:t>
            </a:r>
            <a:r>
              <a:rPr lang="en-US" dirty="0" smtClean="0">
                <a:solidFill>
                  <a:srgbClr val="00B0F0"/>
                </a:solidFill>
              </a:rPr>
              <a:t> and </a:t>
            </a:r>
            <a:r>
              <a:rPr lang="en-US" dirty="0" err="1" smtClean="0">
                <a:solidFill>
                  <a:srgbClr val="00B0F0"/>
                </a:solidFill>
              </a:rPr>
              <a:t>Cupta</a:t>
            </a:r>
            <a:r>
              <a:rPr lang="en-US" dirty="0" smtClean="0">
                <a:solidFill>
                  <a:srgbClr val="00B0F0"/>
                </a:solidFill>
              </a:rPr>
              <a: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normAutofit fontScale="90000"/>
          </a:bodyPr>
          <a:lstStyle/>
          <a:p>
            <a:pPr algn="l"/>
            <a:r>
              <a:rPr lang="en-US" sz="2400" b="1" dirty="0" smtClean="0">
                <a:solidFill>
                  <a:srgbClr val="00B0F0"/>
                </a:solidFill>
              </a:rPr>
              <a:t/>
            </a:r>
            <a:br>
              <a:rPr lang="en-US" sz="2400" b="1" dirty="0" smtClean="0">
                <a:solidFill>
                  <a:srgbClr val="00B0F0"/>
                </a:solidFill>
              </a:rPr>
            </a:br>
            <a:r>
              <a:rPr lang="en-US" sz="2400" b="1" dirty="0" smtClean="0">
                <a:solidFill>
                  <a:srgbClr val="00B0F0"/>
                </a:solidFill>
              </a:rPr>
              <a:t>Forms </a:t>
            </a:r>
            <a:r>
              <a:rPr lang="en-US" sz="2400" b="1" dirty="0" smtClean="0">
                <a:solidFill>
                  <a:srgbClr val="00B0F0"/>
                </a:solidFill>
              </a:rPr>
              <a:t>or Methods of Accounting</a:t>
            </a:r>
            <a:r>
              <a:rPr lang="en-US" sz="2400" dirty="0" smtClean="0"/>
              <a:t/>
            </a:r>
            <a:br>
              <a:rPr lang="en-US" sz="2400" dirty="0" smtClean="0"/>
            </a:br>
            <a:r>
              <a:rPr lang="en-US" sz="2400" dirty="0" smtClean="0"/>
              <a:t>There are two forms of accounting; Accrual accounting and Cash accounting These forms determine how cash moves within a company's financial statement </a:t>
            </a:r>
            <a:br>
              <a:rPr lang="en-US" sz="2400" dirty="0" smtClean="0"/>
            </a:br>
            <a:r>
              <a:rPr lang="en-US" sz="2400" b="1" dirty="0" smtClean="0">
                <a:solidFill>
                  <a:srgbClr val="7030A0"/>
                </a:solidFill>
              </a:rPr>
              <a:t>Accrual Accounting</a:t>
            </a:r>
            <a:r>
              <a:rPr lang="en-US" sz="2400" dirty="0" smtClean="0">
                <a:solidFill>
                  <a:srgbClr val="7030A0"/>
                </a:solidFill>
              </a:rPr>
              <a:t>-It is the accounting method where revenue is reported as income when it is earned rather than when the company receives the amount and expenses are </a:t>
            </a:r>
            <a:r>
              <a:rPr lang="en-US" sz="2400" dirty="0" smtClean="0">
                <a:solidFill>
                  <a:srgbClr val="7030A0"/>
                </a:solidFill>
              </a:rPr>
              <a:t>reported </a:t>
            </a:r>
            <a:r>
              <a:rPr lang="en-US" sz="2400" dirty="0" smtClean="0">
                <a:solidFill>
                  <a:srgbClr val="7030A0"/>
                </a:solidFill>
              </a:rPr>
              <a:t>when incurred, even though the amount is payable Accounts receivables and payable have no impact on cash until these are collected or paid It is used by most public companies</a:t>
            </a:r>
            <a:r>
              <a:rPr lang="en-US" sz="2400" dirty="0" smtClean="0"/>
              <a:t>.</a:t>
            </a:r>
            <a:br>
              <a:rPr lang="en-US" sz="2400" dirty="0" smtClean="0"/>
            </a:br>
            <a:r>
              <a:rPr lang="en-US" sz="2400" b="1" dirty="0" smtClean="0">
                <a:solidFill>
                  <a:schemeClr val="bg2">
                    <a:lumMod val="25000"/>
                  </a:schemeClr>
                </a:solidFill>
              </a:rPr>
              <a:t>Cash Accounting</a:t>
            </a:r>
            <a:r>
              <a:rPr lang="en-US" sz="2400" dirty="0" smtClean="0">
                <a:solidFill>
                  <a:schemeClr val="bg2">
                    <a:lumMod val="25000"/>
                  </a:schemeClr>
                </a:solidFill>
              </a:rPr>
              <a:t> is an accounting method in which receipts are recorded when they are received and expenses are recorded when they are paid. In other words, revenues and expenses are recorded when cash is revered and paid actually.</a:t>
            </a:r>
            <a:br>
              <a:rPr lang="en-US" sz="2400" dirty="0" smtClean="0">
                <a:solidFill>
                  <a:schemeClr val="bg2">
                    <a:lumMod val="25000"/>
                  </a:schemeClr>
                </a:solidFill>
              </a:rPr>
            </a:br>
            <a:endParaRPr lang="en-US" sz="2400" dirty="0">
              <a:solidFill>
                <a:schemeClr val="bg2">
                  <a:lumMod val="25000"/>
                </a:schemeClr>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914399"/>
          </a:xfrm>
        </p:spPr>
        <p:txBody>
          <a:bodyPr>
            <a:normAutofit fontScale="90000"/>
          </a:bodyPr>
          <a:lstStyle/>
          <a:p>
            <a:r>
              <a:rPr lang="en-US" sz="2700" b="1" dirty="0" smtClean="0"/>
              <a:t/>
            </a:r>
            <a:br>
              <a:rPr lang="en-US" sz="2700" b="1" dirty="0" smtClean="0"/>
            </a:br>
            <a:r>
              <a:rPr lang="en-US" sz="2700" b="1" dirty="0" smtClean="0">
                <a:solidFill>
                  <a:schemeClr val="bg2">
                    <a:lumMod val="25000"/>
                  </a:schemeClr>
                </a:solidFill>
              </a:rPr>
              <a:t>Key Takeaways of Cash Flow Analysis </a:t>
            </a:r>
            <a:r>
              <a:rPr lang="en-US" dirty="0" smtClean="0">
                <a:solidFill>
                  <a:schemeClr val="bg2">
                    <a:lumMod val="25000"/>
                  </a:schemeClr>
                </a:solidFill>
              </a:rPr>
              <a:t/>
            </a:r>
            <a:br>
              <a:rPr lang="en-US" dirty="0" smtClean="0">
                <a:solidFill>
                  <a:schemeClr val="bg2">
                    <a:lumMod val="25000"/>
                  </a:schemeClr>
                </a:solidFill>
              </a:rPr>
            </a:br>
            <a:endParaRPr lang="en-US" dirty="0">
              <a:solidFill>
                <a:schemeClr val="bg2">
                  <a:lumMod val="25000"/>
                </a:schemeClr>
              </a:solidFill>
            </a:endParaRPr>
          </a:p>
        </p:txBody>
      </p:sp>
      <p:sp>
        <p:nvSpPr>
          <p:cNvPr id="3" name="Subtitle 2"/>
          <p:cNvSpPr>
            <a:spLocks noGrp="1"/>
          </p:cNvSpPr>
          <p:nvPr>
            <p:ph type="subTitle" idx="1"/>
          </p:nvPr>
        </p:nvSpPr>
        <p:spPr>
          <a:xfrm>
            <a:off x="762000" y="1447800"/>
            <a:ext cx="7772400" cy="4800600"/>
          </a:xfrm>
        </p:spPr>
        <p:txBody>
          <a:bodyPr>
            <a:normAutofit fontScale="77500" lnSpcReduction="20000"/>
          </a:bodyPr>
          <a:lstStyle/>
          <a:p>
            <a:endParaRPr lang="en-US" dirty="0" smtClean="0"/>
          </a:p>
          <a:p>
            <a:pPr algn="l"/>
            <a:r>
              <a:rPr lang="en-US" dirty="0" smtClean="0">
                <a:solidFill>
                  <a:srgbClr val="C00000"/>
                </a:solidFill>
              </a:rPr>
              <a:t>1.The statement of cash flow depicts where a company receives its money and how it spends its money</a:t>
            </a:r>
            <a:r>
              <a:rPr lang="en-US" dirty="0" smtClean="0"/>
              <a:t>.</a:t>
            </a:r>
          </a:p>
          <a:p>
            <a:pPr algn="l"/>
            <a:r>
              <a:rPr lang="en-US" dirty="0" smtClean="0">
                <a:solidFill>
                  <a:srgbClr val="7030A0"/>
                </a:solidFill>
              </a:rPr>
              <a:t>2.The three main components of a cash flow statement are cash flow from operations, cash flow from investing activities, and cash flow from financing activities</a:t>
            </a:r>
            <a:r>
              <a:rPr lang="en-US" dirty="0" smtClean="0"/>
              <a:t>. </a:t>
            </a:r>
          </a:p>
          <a:p>
            <a:pPr algn="l"/>
            <a:r>
              <a:rPr lang="en-US" dirty="0" smtClean="0">
                <a:solidFill>
                  <a:srgbClr val="FF0000"/>
                </a:solidFill>
              </a:rPr>
              <a:t>3.Preparation of cash flow statement depends upon the method of accounting followed by the business institution, accrual accounting or cash accounting. </a:t>
            </a:r>
          </a:p>
          <a:p>
            <a:pPr algn="l"/>
            <a:r>
              <a:rPr lang="en-US" dirty="0" smtClean="0">
                <a:solidFill>
                  <a:srgbClr val="002060"/>
                </a:solidFill>
              </a:rPr>
              <a:t>4.There are two methods of preparation of cash flow statement, direct method and indirect method. In direct method individual items of cash flow are recorded whereas, in indirect method net profit or loss is adjusted with non cash and non operating items</a:t>
            </a:r>
            <a:r>
              <a:rPr lang="en-US" dirty="0" smtClean="0"/>
              <a:t>.</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685800"/>
            <a:ext cx="7543800" cy="5257800"/>
          </a:xfrm>
        </p:spPr>
        <p:txBody>
          <a:bodyPr/>
          <a:lstStyle/>
          <a:p>
            <a:pPr algn="l"/>
            <a:endParaRPr lang="en-US" sz="2400" dirty="0" smtClean="0"/>
          </a:p>
          <a:p>
            <a:pPr algn="l"/>
            <a:endParaRPr lang="en-US" sz="2400" dirty="0" smtClean="0"/>
          </a:p>
          <a:p>
            <a:pPr algn="l"/>
            <a:r>
              <a:rPr lang="en-US" sz="2400" dirty="0" smtClean="0">
                <a:solidFill>
                  <a:srgbClr val="0070C0"/>
                </a:solidFill>
              </a:rPr>
              <a:t>5.It is significant technique of financial analysis as it provides how the cash flows in different activities of business.</a:t>
            </a:r>
          </a:p>
          <a:p>
            <a:pPr algn="l"/>
            <a:r>
              <a:rPr lang="en-US" sz="2400" dirty="0" smtClean="0">
                <a:solidFill>
                  <a:srgbClr val="FFC000"/>
                </a:solidFill>
              </a:rPr>
              <a:t>6.Though it focuses on three activities, operating, investing and financing activities, it also takes into consideration some extraordinary items</a:t>
            </a:r>
            <a:r>
              <a:rPr lang="en-US" sz="2400" dirty="0" smtClean="0"/>
              <a:t>.</a:t>
            </a:r>
          </a:p>
          <a:p>
            <a:pPr algn="l"/>
            <a:r>
              <a:rPr lang="en-US" sz="2400" dirty="0" smtClean="0">
                <a:solidFill>
                  <a:srgbClr val="00B0F0"/>
                </a:solidFill>
              </a:rPr>
              <a:t>7.It is supplementary instrument. When it is used in conjunction with the other financial statements it gives better results.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066799"/>
          </a:xfrm>
        </p:spPr>
        <p:txBody>
          <a:bodyPr>
            <a:normAutofit fontScale="90000"/>
          </a:bodyPr>
          <a:lstStyle/>
          <a:p>
            <a:r>
              <a:rPr lang="en-US" b="1" dirty="0" smtClean="0"/>
              <a:t/>
            </a:r>
            <a:br>
              <a:rPr lang="en-US" b="1" dirty="0" smtClean="0"/>
            </a:br>
            <a:r>
              <a:rPr lang="en-US" b="1" dirty="0" smtClean="0">
                <a:solidFill>
                  <a:srgbClr val="00B050"/>
                </a:solidFill>
              </a:rPr>
              <a:t>Types of Cash Flow or Classification of Activities</a:t>
            </a:r>
            <a:r>
              <a:rPr lang="en-US" dirty="0" smtClean="0">
                <a:solidFill>
                  <a:srgbClr val="00B050"/>
                </a:solidFill>
              </a:rPr>
              <a:t> </a:t>
            </a:r>
            <a:r>
              <a:rPr lang="en-US" dirty="0" smtClean="0"/>
              <a:t/>
            </a:r>
            <a:br>
              <a:rPr lang="en-US" dirty="0" smtClean="0"/>
            </a:br>
            <a:endParaRPr lang="en-US" dirty="0"/>
          </a:p>
        </p:txBody>
      </p:sp>
      <p:sp>
        <p:nvSpPr>
          <p:cNvPr id="3" name="Subtitle 2"/>
          <p:cNvSpPr>
            <a:spLocks noGrp="1"/>
          </p:cNvSpPr>
          <p:nvPr>
            <p:ph type="subTitle" idx="1"/>
          </p:nvPr>
        </p:nvSpPr>
        <p:spPr>
          <a:xfrm>
            <a:off x="609600" y="2057400"/>
            <a:ext cx="7772400" cy="4191000"/>
          </a:xfrm>
        </p:spPr>
        <p:txBody>
          <a:bodyPr>
            <a:normAutofit fontScale="85000" lnSpcReduction="20000"/>
          </a:bodyPr>
          <a:lstStyle/>
          <a:p>
            <a:pPr algn="l"/>
            <a:r>
              <a:rPr lang="en-US" b="1" dirty="0" smtClean="0">
                <a:solidFill>
                  <a:srgbClr val="FF0000"/>
                </a:solidFill>
              </a:rPr>
              <a:t>1. Cash from Operating Activities</a:t>
            </a:r>
            <a:r>
              <a:rPr lang="en-US" dirty="0" smtClean="0">
                <a:solidFill>
                  <a:srgbClr val="FF0000"/>
                </a:solidFill>
              </a:rPr>
              <a:t> </a:t>
            </a:r>
            <a:r>
              <a:rPr lang="en-US" dirty="0" smtClean="0">
                <a:solidFill>
                  <a:srgbClr val="00B0F0"/>
                </a:solidFill>
              </a:rPr>
              <a:t>- Operating activities are the principal revenue</a:t>
            </a:r>
          </a:p>
          <a:p>
            <a:pPr algn="l"/>
            <a:r>
              <a:rPr lang="en-US" dirty="0" smtClean="0">
                <a:solidFill>
                  <a:srgbClr val="00B0F0"/>
                </a:solidFill>
              </a:rPr>
              <a:t>producing activities of an enterprise. Cash flow from operating activities shows whether an</a:t>
            </a:r>
          </a:p>
          <a:p>
            <a:pPr algn="l"/>
            <a:r>
              <a:rPr lang="en-US" dirty="0" smtClean="0">
                <a:solidFill>
                  <a:srgbClr val="00B0F0"/>
                </a:solidFill>
              </a:rPr>
              <a:t>enterprise have generated sufficient cash to maintain the operating capability. It is also useful in</a:t>
            </a:r>
          </a:p>
          <a:p>
            <a:pPr algn="l"/>
            <a:r>
              <a:rPr lang="en-US" dirty="0" smtClean="0">
                <a:solidFill>
                  <a:srgbClr val="00B0F0"/>
                </a:solidFill>
              </a:rPr>
              <a:t>forecasting future operating cash flow. This section includes the results from the transactions</a:t>
            </a:r>
          </a:p>
          <a:p>
            <a:pPr algn="l"/>
            <a:r>
              <a:rPr lang="en-US" dirty="0" smtClean="0">
                <a:solidFill>
                  <a:srgbClr val="00B0F0"/>
                </a:solidFill>
              </a:rPr>
              <a:t>and events that enter into the determination of net profit or loss. In general, this part includes</a:t>
            </a:r>
          </a:p>
          <a:p>
            <a:pPr algn="l"/>
            <a:r>
              <a:rPr lang="en-US" dirty="0" smtClean="0">
                <a:solidFill>
                  <a:srgbClr val="00B0F0"/>
                </a:solidFill>
              </a:rPr>
              <a:t>the following-</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subTitle" idx="1"/>
          </p:nvPr>
        </p:nvSpPr>
        <p:spPr>
          <a:xfrm>
            <a:off x="685800" y="762000"/>
            <a:ext cx="7924800" cy="5334000"/>
          </a:xfrm>
        </p:spPr>
        <p:txBody>
          <a:bodyPr>
            <a:normAutofit lnSpcReduction="10000"/>
          </a:bodyPr>
          <a:lstStyle/>
          <a:p>
            <a:pPr algn="l"/>
            <a:r>
              <a:rPr lang="en-US" sz="2600" dirty="0" smtClean="0">
                <a:solidFill>
                  <a:schemeClr val="tx1"/>
                </a:solidFill>
              </a:rPr>
              <a:t>a) Cash sales and cash received from debtors and Bills Receivables</a:t>
            </a:r>
            <a:r>
              <a:rPr lang="en-US" sz="2600" dirty="0" smtClean="0"/>
              <a:t>.</a:t>
            </a:r>
          </a:p>
          <a:p>
            <a:pPr algn="l"/>
            <a:r>
              <a:rPr lang="en-US" sz="2600" dirty="0" smtClean="0">
                <a:solidFill>
                  <a:schemeClr val="accent5"/>
                </a:solidFill>
              </a:rPr>
              <a:t>b) Cash received on account of fees, commission and other revenues</a:t>
            </a:r>
            <a:r>
              <a:rPr lang="en-US" sz="2600" dirty="0" smtClean="0"/>
              <a:t>. </a:t>
            </a:r>
          </a:p>
          <a:p>
            <a:pPr algn="l"/>
            <a:r>
              <a:rPr lang="en-US" sz="2600" dirty="0" smtClean="0">
                <a:solidFill>
                  <a:schemeClr val="accent6"/>
                </a:solidFill>
              </a:rPr>
              <a:t>c) Cash purchases and payments to creditors and on account of bills payables</a:t>
            </a:r>
            <a:r>
              <a:rPr lang="en-US" sz="2600" dirty="0" smtClean="0"/>
              <a:t>.</a:t>
            </a:r>
          </a:p>
          <a:p>
            <a:pPr algn="l"/>
            <a:r>
              <a:rPr lang="en-US" sz="2600" dirty="0" smtClean="0">
                <a:solidFill>
                  <a:schemeClr val="accent4">
                    <a:lumMod val="75000"/>
                  </a:schemeClr>
                </a:solidFill>
              </a:rPr>
              <a:t>d) Payments for services such as rent, electricity, insurance, printing etc</a:t>
            </a:r>
            <a:r>
              <a:rPr lang="en-US" sz="2600" dirty="0" smtClean="0"/>
              <a:t>. </a:t>
            </a:r>
          </a:p>
          <a:p>
            <a:pPr algn="l"/>
            <a:r>
              <a:rPr lang="en-US" sz="2600" dirty="0" smtClean="0">
                <a:solidFill>
                  <a:srgbClr val="00B0F0"/>
                </a:solidFill>
              </a:rPr>
              <a:t>e) Payments to employees on account of salary, wages etc.</a:t>
            </a:r>
          </a:p>
          <a:p>
            <a:pPr algn="l"/>
            <a:r>
              <a:rPr lang="en-US" sz="2600" dirty="0" smtClean="0">
                <a:solidFill>
                  <a:schemeClr val="accent2">
                    <a:lumMod val="75000"/>
                  </a:schemeClr>
                </a:solidFill>
              </a:rPr>
              <a:t>f) Payment and refund of taxes</a:t>
            </a:r>
          </a:p>
          <a:p>
            <a:pPr algn="l"/>
            <a:r>
              <a:rPr lang="en-US" sz="2600" dirty="0" smtClean="0">
                <a:solidFill>
                  <a:srgbClr val="00B050"/>
                </a:solidFill>
              </a:rPr>
              <a:t>g) Other operati</a:t>
            </a:r>
            <a:r>
              <a:rPr lang="en-US" dirty="0" smtClean="0">
                <a:solidFill>
                  <a:srgbClr val="00B050"/>
                </a:solidFill>
              </a:rPr>
              <a:t>ng incomes and expenses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2226</Words>
  <Application>Microsoft Office PowerPoint</Application>
  <PresentationFormat>On-screen Show (4:3)</PresentationFormat>
  <Paragraphs>216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 Class:- B.Com-III Semester-VI Subject:-Advanced Accountancy Paper-III  UNIT-1  Cash Flows Analysis  </vt:lpstr>
      <vt:lpstr> Introduction and Meaning </vt:lpstr>
      <vt:lpstr>Slide 3</vt:lpstr>
      <vt:lpstr>Definition of Cash Flow Statement </vt:lpstr>
      <vt:lpstr> Forms or Methods of Accounting There are two forms of accounting; Accrual accounting and Cash accounting These forms determine how cash moves within a company's financial statement  Accrual Accounting-It is the accounting method where revenue is reported as income when it is earned rather than when the company receives the amount and expenses are reported when incurred, even though the amount is payable Accounts receivables and payable have no impact on cash until these are collected or paid It is used by most public companies. Cash Accounting is an accounting method in which receipts are recorded when they are received and expenses are recorded when they are paid. In other words, revenues and expenses are recorded when cash is revered and paid actually. </vt:lpstr>
      <vt:lpstr> Key Takeaways of Cash Flow Analysis  </vt:lpstr>
      <vt:lpstr>Slide 7</vt:lpstr>
      <vt:lpstr> Types of Cash Flow or Classification of Activities  </vt:lpstr>
      <vt:lpstr>Slide 9</vt:lpstr>
      <vt:lpstr>There are two common methods</vt:lpstr>
      <vt:lpstr>Slide 11</vt:lpstr>
      <vt:lpstr>Slide 12</vt:lpstr>
      <vt:lpstr>3. Cash from Financing Activities</vt:lpstr>
      <vt:lpstr>Slide 14</vt:lpstr>
      <vt:lpstr>4. Cash from Other Items-In addition to the operating, investing and financing activities. the cash flow statement includes the following items.  a) Interest and Dividends - Cash flows from interest and dividend is treated as below  i) In the case of financial enterprise (like banks) - Interest paid and received are treated as cash flow from operating activities. Dividend received is treated as cash flow from operating activities. But, dividend paid is treated as cash flow from financing activities.  ii) In the case of other enterprise - Interest and dividend received are treated as cash flow from investing activities. Interest and dividend paid are treated as cash flow from financing activities. b) Taxes on income - In the absence of specific information, cash flows arising from taxes on income are treated as cash from operating activities.  c) Extraordinary Items - Extraordinary items are classified either considering the nature of receipt or payment or on the basis of specific information given in this regard. </vt:lpstr>
      <vt:lpstr>  Format of Cash Flow Statement  A) Direct Method - Cash Flow Statement For the period </vt:lpstr>
      <vt:lpstr>Slide 17</vt:lpstr>
      <vt:lpstr>        </vt:lpstr>
      <vt:lpstr>    B) Indirect Method -Cash Flow StatementFor the period   </vt:lpstr>
      <vt:lpstr>Slide 20</vt:lpstr>
      <vt:lpstr> Benefits of Cash Flow Statement  </vt:lpstr>
      <vt:lpstr>Slide 22</vt:lpstr>
      <vt:lpstr>Slide 23</vt:lpstr>
      <vt:lpstr> Limitations of Cash Flow Statement </vt:lpstr>
      <vt:lpstr>  Difference between Cash Flow Statement and Income Statement </vt:lpstr>
      <vt:lpstr> Process of preparation of Cash Flow Statement </vt:lpstr>
      <vt:lpstr>Slide 27</vt:lpstr>
      <vt:lpstr>Problem No.1 Form the summarized cash book of India Ltd for the year ended on 31 march 2021.Calcuiate net Cash from Operating Activities </vt:lpstr>
      <vt:lpstr> THANK YOU ! </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Class:- B.Com-III Semester-VI Subject:-Advanced Accountancy Paper-III UNIT-1  Cash Flows Analysis  </dc:title>
  <dc:creator>dell</dc:creator>
  <cp:lastModifiedBy>dell</cp:lastModifiedBy>
  <cp:revision>23</cp:revision>
  <dcterms:created xsi:type="dcterms:W3CDTF">2023-03-07T10:06:59Z</dcterms:created>
  <dcterms:modified xsi:type="dcterms:W3CDTF">2023-03-07T15:03:30Z</dcterms:modified>
</cp:coreProperties>
</file>